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1.xml" ContentType="application/vnd.openxmlformats-officedocument.presentationml.notesSlide+xml"/>
  <Override PartName="/ppt/tags/tag4.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5.xml" ContentType="application/vnd.openxmlformats-officedocument.presentationml.tags+xml"/>
  <Override PartName="/ppt/notesSlides/notesSlide5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6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6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tags/tag6.xml" ContentType="application/vnd.openxmlformats-officedocument.presentationml.tags+xml"/>
  <Override PartName="/ppt/notesSlides/notesSlide74.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79.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charts/chart6.xml" ContentType="application/vnd.openxmlformats-officedocument.drawingml.chart+xml"/>
  <Override PartName="/ppt/notesSlides/notesSlide105.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111.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112.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9" r:id="rId6"/>
    <p:sldMasterId id="2147484210" r:id="rId7"/>
    <p:sldMasterId id="2147484232" r:id="rId8"/>
    <p:sldMasterId id="2147484255" r:id="rId9"/>
  </p:sldMasterIdLst>
  <p:notesMasterIdLst>
    <p:notesMasterId r:id="rId134"/>
  </p:notesMasterIdLst>
  <p:handoutMasterIdLst>
    <p:handoutMasterId r:id="rId135"/>
  </p:handoutMasterIdLst>
  <p:sldIdLst>
    <p:sldId id="257" r:id="rId10"/>
    <p:sldId id="258" r:id="rId11"/>
    <p:sldId id="260" r:id="rId12"/>
    <p:sldId id="507" r:id="rId13"/>
    <p:sldId id="508" r:id="rId14"/>
    <p:sldId id="509" r:id="rId15"/>
    <p:sldId id="511" r:id="rId16"/>
    <p:sldId id="519" r:id="rId17"/>
    <p:sldId id="520" r:id="rId18"/>
    <p:sldId id="510" r:id="rId19"/>
    <p:sldId id="512" r:id="rId20"/>
    <p:sldId id="513" r:id="rId21"/>
    <p:sldId id="261" r:id="rId22"/>
    <p:sldId id="262" r:id="rId23"/>
    <p:sldId id="466" r:id="rId24"/>
    <p:sldId id="467" r:id="rId25"/>
    <p:sldId id="468" r:id="rId26"/>
    <p:sldId id="469" r:id="rId27"/>
    <p:sldId id="490" r:id="rId28"/>
    <p:sldId id="470" r:id="rId29"/>
    <p:sldId id="267" r:id="rId30"/>
    <p:sldId id="268" r:id="rId31"/>
    <p:sldId id="485" r:id="rId32"/>
    <p:sldId id="472" r:id="rId33"/>
    <p:sldId id="270" r:id="rId34"/>
    <p:sldId id="401" r:id="rId35"/>
    <p:sldId id="473" r:id="rId36"/>
    <p:sldId id="486" r:id="rId37"/>
    <p:sldId id="402" r:id="rId38"/>
    <p:sldId id="474" r:id="rId39"/>
    <p:sldId id="273" r:id="rId40"/>
    <p:sldId id="476" r:id="rId41"/>
    <p:sldId id="477" r:id="rId42"/>
    <p:sldId id="478" r:id="rId43"/>
    <p:sldId id="274" r:id="rId44"/>
    <p:sldId id="487" r:id="rId45"/>
    <p:sldId id="275" r:id="rId46"/>
    <p:sldId id="479" r:id="rId47"/>
    <p:sldId id="277" r:id="rId48"/>
    <p:sldId id="488" r:id="rId49"/>
    <p:sldId id="278" r:id="rId50"/>
    <p:sldId id="491" r:id="rId51"/>
    <p:sldId id="480" r:id="rId52"/>
    <p:sldId id="492" r:id="rId53"/>
    <p:sldId id="481" r:id="rId54"/>
    <p:sldId id="489" r:id="rId55"/>
    <p:sldId id="281" r:id="rId56"/>
    <p:sldId id="493" r:id="rId57"/>
    <p:sldId id="482" r:id="rId58"/>
    <p:sldId id="483" r:id="rId59"/>
    <p:sldId id="406" r:id="rId60"/>
    <p:sldId id="286" r:id="rId61"/>
    <p:sldId id="461" r:id="rId62"/>
    <p:sldId id="287" r:id="rId63"/>
    <p:sldId id="408" r:id="rId64"/>
    <p:sldId id="407" r:id="rId65"/>
    <p:sldId id="290" r:id="rId66"/>
    <p:sldId id="409" r:id="rId67"/>
    <p:sldId id="410" r:id="rId68"/>
    <p:sldId id="411" r:id="rId69"/>
    <p:sldId id="294" r:id="rId70"/>
    <p:sldId id="412" r:id="rId71"/>
    <p:sldId id="296" r:id="rId72"/>
    <p:sldId id="514" r:id="rId73"/>
    <p:sldId id="515" r:id="rId74"/>
    <p:sldId id="516" r:id="rId75"/>
    <p:sldId id="297" r:id="rId76"/>
    <p:sldId id="413" r:id="rId77"/>
    <p:sldId id="414" r:id="rId78"/>
    <p:sldId id="415" r:id="rId79"/>
    <p:sldId id="416" r:id="rId80"/>
    <p:sldId id="417" r:id="rId81"/>
    <p:sldId id="517" r:id="rId82"/>
    <p:sldId id="518" r:id="rId83"/>
    <p:sldId id="418" r:id="rId84"/>
    <p:sldId id="304" r:id="rId85"/>
    <p:sldId id="494" r:id="rId86"/>
    <p:sldId id="306" r:id="rId87"/>
    <p:sldId id="307" r:id="rId88"/>
    <p:sldId id="465" r:id="rId89"/>
    <p:sldId id="420" r:id="rId90"/>
    <p:sldId id="421" r:id="rId91"/>
    <p:sldId id="422" r:id="rId92"/>
    <p:sldId id="423" r:id="rId93"/>
    <p:sldId id="495" r:id="rId94"/>
    <p:sldId id="496" r:id="rId95"/>
    <p:sldId id="497" r:id="rId96"/>
    <p:sldId id="315" r:id="rId97"/>
    <p:sldId id="498" r:id="rId98"/>
    <p:sldId id="499" r:id="rId99"/>
    <p:sldId id="318" r:id="rId100"/>
    <p:sldId id="319" r:id="rId101"/>
    <p:sldId id="320" r:id="rId102"/>
    <p:sldId id="427" r:id="rId103"/>
    <p:sldId id="322" r:id="rId104"/>
    <p:sldId id="323" r:id="rId105"/>
    <p:sldId id="430" r:id="rId106"/>
    <p:sldId id="428" r:id="rId107"/>
    <p:sldId id="429" r:id="rId108"/>
    <p:sldId id="500" r:id="rId109"/>
    <p:sldId id="432" r:id="rId110"/>
    <p:sldId id="501" r:id="rId111"/>
    <p:sldId id="502" r:id="rId112"/>
    <p:sldId id="451" r:id="rId113"/>
    <p:sldId id="332" r:id="rId114"/>
    <p:sldId id="433" r:id="rId115"/>
    <p:sldId id="434" r:id="rId116"/>
    <p:sldId id="503" r:id="rId117"/>
    <p:sldId id="504" r:id="rId118"/>
    <p:sldId id="337" r:id="rId119"/>
    <p:sldId id="338" r:id="rId120"/>
    <p:sldId id="339" r:id="rId121"/>
    <p:sldId id="380" r:id="rId122"/>
    <p:sldId id="392" r:id="rId123"/>
    <p:sldId id="393" r:id="rId124"/>
    <p:sldId id="394" r:id="rId125"/>
    <p:sldId id="395" r:id="rId126"/>
    <p:sldId id="396" r:id="rId127"/>
    <p:sldId id="397" r:id="rId128"/>
    <p:sldId id="484" r:id="rId129"/>
    <p:sldId id="388" r:id="rId130"/>
    <p:sldId id="505" r:id="rId131"/>
    <p:sldId id="506" r:id="rId132"/>
    <p:sldId id="391" r:id="rId13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tie Beier" initials="KB" lastIdx="2" clrIdx="6">
    <p:extLst/>
  </p:cmAuthor>
  <p:cmAuthor id="1" name="Peggy" initials="P" lastIdx="66" clrIdx="0">
    <p:extLst>
      <p:ext uri="{19B8F6BF-5375-455C-9EA6-DF929625EA0E}">
        <p15:presenceInfo xmlns:p15="http://schemas.microsoft.com/office/powerpoint/2012/main" userId="Peggy" providerId="None"/>
      </p:ext>
    </p:extLst>
  </p:cmAuthor>
  <p:cmAuthor id="8" name="Debra Greene" initials="DG" lastIdx="8" clrIdx="7">
    <p:extLst>
      <p:ext uri="{19B8F6BF-5375-455C-9EA6-DF929625EA0E}">
        <p15:presenceInfo xmlns:p15="http://schemas.microsoft.com/office/powerpoint/2012/main" userId="Debra Greene" providerId="None"/>
      </p:ext>
    </p:extLst>
  </p:cmAuthor>
  <p:cmAuthor id="2" name="Peggy Cordero" initials="PC" lastIdx="5" clrIdx="1">
    <p:extLst>
      <p:ext uri="{19B8F6BF-5375-455C-9EA6-DF929625EA0E}">
        <p15:presenceInfo xmlns:p15="http://schemas.microsoft.com/office/powerpoint/2012/main" userId="S-1-5-21-1292428093-1060284298-839522115-11930" providerId="AD"/>
      </p:ext>
    </p:extLst>
  </p:cmAuthor>
  <p:cmAuthor id="3" name="Sarah Hesse" initials="SH" lastIdx="15" clrIdx="2">
    <p:extLst>
      <p:ext uri="{19B8F6BF-5375-455C-9EA6-DF929625EA0E}">
        <p15:presenceInfo xmlns:p15="http://schemas.microsoft.com/office/powerpoint/2012/main" userId="Sarah Hesse" providerId="None"/>
      </p:ext>
    </p:extLst>
  </p:cmAuthor>
  <p:cmAuthor id="4" name="Emily Ramasamy" initials="ER" lastIdx="2" clrIdx="3">
    <p:extLst>
      <p:ext uri="{19B8F6BF-5375-455C-9EA6-DF929625EA0E}">
        <p15:presenceInfo xmlns:p15="http://schemas.microsoft.com/office/powerpoint/2012/main" userId="Emily Ramasamy" providerId="None"/>
      </p:ext>
    </p:extLst>
  </p:cmAuthor>
  <p:cmAuthor id="5" name="Ellen" initials="E" lastIdx="34" clrIdx="4">
    <p:extLst>
      <p:ext uri="{19B8F6BF-5375-455C-9EA6-DF929625EA0E}">
        <p15:presenceInfo xmlns:p15="http://schemas.microsoft.com/office/powerpoint/2012/main" userId="Ellen" providerId="None"/>
      </p:ext>
    </p:extLst>
  </p:cmAuthor>
  <p:cmAuthor id="6" name="Peggy Cordero" initials="PC [2]" lastIdx="9"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C4845"/>
    <a:srgbClr val="000000"/>
    <a:srgbClr val="C1D6FF"/>
    <a:srgbClr val="AFCAFF"/>
    <a:srgbClr val="8FB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42" autoAdjust="0"/>
    <p:restoredTop sz="73302" autoAdjust="0"/>
  </p:normalViewPr>
  <p:slideViewPr>
    <p:cSldViewPr>
      <p:cViewPr varScale="1">
        <p:scale>
          <a:sx n="79" d="100"/>
          <a:sy n="79" d="100"/>
        </p:scale>
        <p:origin x="1920" y="78"/>
      </p:cViewPr>
      <p:guideLst>
        <p:guide orient="horz" pos="2160"/>
        <p:guide pos="2880"/>
      </p:guideLst>
    </p:cSldViewPr>
  </p:slideViewPr>
  <p:outlineViewPr>
    <p:cViewPr>
      <p:scale>
        <a:sx n="33" d="100"/>
        <a:sy n="33" d="100"/>
      </p:scale>
      <p:origin x="42" y="14850"/>
    </p:cViewPr>
  </p:outlineViewPr>
  <p:notesTextViewPr>
    <p:cViewPr>
      <p:scale>
        <a:sx n="100" d="100"/>
        <a:sy n="100" d="100"/>
      </p:scale>
      <p:origin x="0" y="0"/>
    </p:cViewPr>
  </p:notesTextViewPr>
  <p:sorterViewPr>
    <p:cViewPr>
      <p:scale>
        <a:sx n="66" d="100"/>
        <a:sy n="66" d="100"/>
      </p:scale>
      <p:origin x="0" y="8322"/>
    </p:cViewPr>
  </p:sorterViewPr>
  <p:notesViewPr>
    <p:cSldViewPr>
      <p:cViewPr>
        <p:scale>
          <a:sx n="100" d="100"/>
          <a:sy n="100" d="100"/>
        </p:scale>
        <p:origin x="-1548" y="84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38" Type="http://schemas.openxmlformats.org/officeDocument/2006/relationships/viewProps" Target="viewProps.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5" Type="http://schemas.openxmlformats.org/officeDocument/2006/relationships/customXml" Target="../customXml/item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notesMaster" Target="notesMasters/notesMaster1.xml"/><Relationship Id="rId139" Type="http://schemas.openxmlformats.org/officeDocument/2006/relationships/theme" Target="theme/theme1.xml"/><Relationship Id="rId8" Type="http://schemas.openxmlformats.org/officeDocument/2006/relationships/slideMaster" Target="slideMasters/slideMaster3.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slide" Target="slides/slide99.xml"/><Relationship Id="rId116" Type="http://schemas.openxmlformats.org/officeDocument/2006/relationships/slide" Target="slides/slide107.xml"/><Relationship Id="rId124" Type="http://schemas.openxmlformats.org/officeDocument/2006/relationships/slide" Target="slides/slide115.xml"/><Relationship Id="rId129" Type="http://schemas.openxmlformats.org/officeDocument/2006/relationships/slide" Target="slides/slide120.xml"/><Relationship Id="rId137"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slide" Target="slides/slide102.xml"/><Relationship Id="rId132" Type="http://schemas.openxmlformats.org/officeDocument/2006/relationships/slide" Target="slides/slide123.xml"/><Relationship Id="rId14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slide" Target="slides/slide105.xml"/><Relationship Id="rId119" Type="http://schemas.openxmlformats.org/officeDocument/2006/relationships/slide" Target="slides/slide110.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30" Type="http://schemas.openxmlformats.org/officeDocument/2006/relationships/slide" Target="slides/slide121.xml"/><Relationship Id="rId135"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7" Type="http://schemas.openxmlformats.org/officeDocument/2006/relationships/slideMaster" Target="slideMasters/slideMaster2.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commentAuthors" Target="commentAuthors.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1" i="0" u="none" strike="noStrike" baseline="0">
                <a:solidFill>
                  <a:schemeClr val="tx1"/>
                </a:solidFill>
                <a:latin typeface="+mj-lt"/>
                <a:ea typeface="Calibri"/>
                <a:cs typeface="Calibri"/>
              </a:defRPr>
            </a:pPr>
            <a:r>
              <a:rPr lang="en-US" sz="1100" dirty="0">
                <a:latin typeface="+mj-lt"/>
              </a:rPr>
              <a:t>Recurrence of </a:t>
            </a:r>
            <a:r>
              <a:rPr lang="en-US" sz="1100" dirty="0" smtClean="0">
                <a:latin typeface="+mj-lt"/>
              </a:rPr>
              <a:t>Maltreatment</a:t>
            </a:r>
            <a:endParaRPr lang="en-US" sz="1100" dirty="0">
              <a:latin typeface="+mj-lt"/>
            </a:endParaRPr>
          </a:p>
        </c:rich>
      </c:tx>
      <c:layout>
        <c:manualLayout>
          <c:xMode val="edge"/>
          <c:yMode val="edge"/>
          <c:x val="0.23856229735988882"/>
          <c:y val="2.0761263763191429E-2"/>
        </c:manualLayout>
      </c:layout>
      <c:overlay val="0"/>
      <c:spPr>
        <a:noFill/>
        <a:ln w="21149">
          <a:noFill/>
        </a:ln>
      </c:spPr>
    </c:title>
    <c:autoTitleDeleted val="0"/>
    <c:plotArea>
      <c:layout>
        <c:manualLayout>
          <c:layoutTarget val="inner"/>
          <c:xMode val="edge"/>
          <c:yMode val="edge"/>
          <c:x val="0.16013071895424802"/>
          <c:y val="0.19377162629757752"/>
          <c:w val="0.80718954248366015"/>
          <c:h val="0.66782006920415449"/>
        </c:manualLayout>
      </c:layout>
      <c:barChart>
        <c:barDir val="col"/>
        <c:grouping val="clustered"/>
        <c:varyColors val="0"/>
        <c:ser>
          <c:idx val="0"/>
          <c:order val="0"/>
          <c:tx>
            <c:strRef>
              <c:f>Sheet1!$A$2</c:f>
              <c:strCache>
                <c:ptCount val="1"/>
                <c:pt idx="0">
                  <c:v>East</c:v>
                </c:pt>
              </c:strCache>
            </c:strRef>
          </c:tx>
          <c:spPr>
            <a:solidFill>
              <a:schemeClr val="accent1"/>
            </a:solidFill>
            <a:ln w="10572">
              <a:solidFill>
                <a:schemeClr val="tx1"/>
              </a:solidFill>
              <a:prstDash val="solid"/>
            </a:ln>
          </c:spPr>
          <c:invertIfNegative val="0"/>
          <c:cat>
            <c:strRef>
              <c:f>Sheet1!$B$1:$B$1</c:f>
              <c:strCache>
                <c:ptCount val="1"/>
                <c:pt idx="0">
                  <c:v>Safety outcome 1</c:v>
                </c:pt>
              </c:strCache>
            </c:strRef>
          </c:cat>
          <c:val>
            <c:numRef>
              <c:f>Sheet1!$B$2:$B$2</c:f>
              <c:numCache>
                <c:formatCode>General</c:formatCode>
                <c:ptCount val="1"/>
                <c:pt idx="0">
                  <c:v>0.80600000000000005</c:v>
                </c:pt>
              </c:numCache>
            </c:numRef>
          </c:val>
        </c:ser>
        <c:dLbls>
          <c:showLegendKey val="0"/>
          <c:showVal val="0"/>
          <c:showCatName val="0"/>
          <c:showSerName val="0"/>
          <c:showPercent val="0"/>
          <c:showBubbleSize val="0"/>
        </c:dLbls>
        <c:gapWidth val="150"/>
        <c:axId val="588109736"/>
        <c:axId val="588114832"/>
      </c:barChart>
      <c:catAx>
        <c:axId val="588109736"/>
        <c:scaling>
          <c:orientation val="minMax"/>
        </c:scaling>
        <c:delete val="0"/>
        <c:axPos val="b"/>
        <c:numFmt formatCode="General" sourceLinked="1"/>
        <c:majorTickMark val="out"/>
        <c:minorTickMark val="none"/>
        <c:tickLblPos val="nextTo"/>
        <c:spPr>
          <a:ln w="2644">
            <a:solidFill>
              <a:schemeClr val="tx1"/>
            </a:solidFill>
            <a:prstDash val="solid"/>
          </a:ln>
        </c:spPr>
        <c:txPr>
          <a:bodyPr rot="0" vert="horz"/>
          <a:lstStyle/>
          <a:p>
            <a:pPr>
              <a:defRPr sz="1100" b="1" i="0" u="none" strike="noStrike" baseline="0">
                <a:solidFill>
                  <a:schemeClr val="tx1"/>
                </a:solidFill>
                <a:latin typeface="+mj-lt"/>
                <a:ea typeface="Calibri"/>
                <a:cs typeface="Calibri"/>
              </a:defRPr>
            </a:pPr>
            <a:endParaRPr lang="en-US"/>
          </a:p>
        </c:txPr>
        <c:crossAx val="588114832"/>
        <c:crosses val="autoZero"/>
        <c:auto val="1"/>
        <c:lblAlgn val="ctr"/>
        <c:lblOffset val="100"/>
        <c:tickLblSkip val="1"/>
        <c:tickMarkSkip val="1"/>
        <c:noMultiLvlLbl val="0"/>
      </c:catAx>
      <c:valAx>
        <c:axId val="588114832"/>
        <c:scaling>
          <c:orientation val="minMax"/>
          <c:max val="1"/>
        </c:scaling>
        <c:delete val="0"/>
        <c:axPos val="l"/>
        <c:majorGridlines>
          <c:spPr>
            <a:ln w="2644">
              <a:solidFill>
                <a:schemeClr val="tx1"/>
              </a:solidFill>
              <a:prstDash val="solid"/>
            </a:ln>
          </c:spPr>
        </c:majorGridlines>
        <c:numFmt formatCode="0%" sourceLinked="0"/>
        <c:majorTickMark val="out"/>
        <c:minorTickMark val="none"/>
        <c:tickLblPos val="nextTo"/>
        <c:spPr>
          <a:ln w="2644">
            <a:solidFill>
              <a:schemeClr val="tx1"/>
            </a:solidFill>
            <a:prstDash val="solid"/>
          </a:ln>
        </c:spPr>
        <c:txPr>
          <a:bodyPr rot="0" vert="horz"/>
          <a:lstStyle/>
          <a:p>
            <a:pPr>
              <a:defRPr sz="1100" b="1" i="0" u="none" strike="noStrike" baseline="0">
                <a:solidFill>
                  <a:schemeClr val="tx1"/>
                </a:solidFill>
                <a:latin typeface="+mj-lt"/>
                <a:ea typeface="Calibri"/>
                <a:cs typeface="Calibri"/>
              </a:defRPr>
            </a:pPr>
            <a:endParaRPr lang="en-US"/>
          </a:p>
        </c:txPr>
        <c:crossAx val="588109736"/>
        <c:crosses val="autoZero"/>
        <c:crossBetween val="between"/>
        <c:majorUnit val="0.25"/>
      </c:valAx>
      <c:spPr>
        <a:noFill/>
        <a:ln w="10572">
          <a:solidFill>
            <a:schemeClr val="tx1"/>
          </a:solidFill>
          <a:prstDash val="solid"/>
        </a:ln>
      </c:spPr>
    </c:plotArea>
    <c:plotVisOnly val="1"/>
    <c:dispBlanksAs val="gap"/>
    <c:showDLblsOverMax val="0"/>
  </c:chart>
  <c:spPr>
    <a:noFill/>
    <a:ln>
      <a:noFill/>
    </a:ln>
  </c:spPr>
  <c:txPr>
    <a:bodyPr/>
    <a:lstStyle/>
    <a:p>
      <a:pPr>
        <a:defRPr sz="728" b="1" i="0" u="none" strike="noStrike" baseline="0">
          <a:solidFill>
            <a:schemeClr val="tx1"/>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1" i="0" u="none" strike="noStrike" baseline="0">
                <a:solidFill>
                  <a:schemeClr val="tx1"/>
                </a:solidFill>
                <a:latin typeface="+mj-lt"/>
                <a:ea typeface="Calibri"/>
                <a:cs typeface="Calibri"/>
              </a:defRPr>
            </a:pPr>
            <a:r>
              <a:rPr lang="en-US" sz="1100" dirty="0">
                <a:latin typeface="+mj-lt"/>
              </a:rPr>
              <a:t>Enhanced </a:t>
            </a:r>
            <a:r>
              <a:rPr lang="en-US" sz="1100" dirty="0" smtClean="0">
                <a:latin typeface="+mj-lt"/>
              </a:rPr>
              <a:t>Capacity </a:t>
            </a:r>
            <a:r>
              <a:rPr lang="en-US" sz="1100" dirty="0">
                <a:latin typeface="+mj-lt"/>
              </a:rPr>
              <a:t>to </a:t>
            </a:r>
            <a:r>
              <a:rPr lang="en-US" sz="1100" dirty="0" smtClean="0">
                <a:latin typeface="+mj-lt"/>
              </a:rPr>
              <a:t>Meet  </a:t>
            </a:r>
            <a:r>
              <a:rPr lang="en-US" sz="1100" dirty="0">
                <a:latin typeface="+mj-lt"/>
              </a:rPr>
              <a:t>N</a:t>
            </a:r>
            <a:r>
              <a:rPr lang="en-US" sz="1100" dirty="0" smtClean="0">
                <a:latin typeface="+mj-lt"/>
              </a:rPr>
              <a:t>eeds</a:t>
            </a:r>
            <a:endParaRPr lang="en-US" sz="1100" dirty="0">
              <a:latin typeface="+mj-lt"/>
            </a:endParaRPr>
          </a:p>
        </c:rich>
      </c:tx>
      <c:layout>
        <c:manualLayout>
          <c:xMode val="edge"/>
          <c:yMode val="edge"/>
          <c:x val="0.19281066337296071"/>
          <c:y val="2.0761263763191429E-2"/>
        </c:manualLayout>
      </c:layout>
      <c:overlay val="0"/>
      <c:spPr>
        <a:noFill/>
        <a:ln w="21404">
          <a:noFill/>
        </a:ln>
      </c:spPr>
    </c:title>
    <c:autoTitleDeleted val="0"/>
    <c:plotArea>
      <c:layout>
        <c:manualLayout>
          <c:layoutTarget val="inner"/>
          <c:xMode val="edge"/>
          <c:yMode val="edge"/>
          <c:x val="0.16013071895424785"/>
          <c:y val="0.19377162629757735"/>
          <c:w val="0.80718954248366015"/>
          <c:h val="0.66782006920415449"/>
        </c:manualLayout>
      </c:layout>
      <c:barChart>
        <c:barDir val="col"/>
        <c:grouping val="clustered"/>
        <c:varyColors val="0"/>
        <c:ser>
          <c:idx val="0"/>
          <c:order val="0"/>
          <c:tx>
            <c:strRef>
              <c:f>Sheet1!$A$2</c:f>
              <c:strCache>
                <c:ptCount val="1"/>
                <c:pt idx="0">
                  <c:v>East</c:v>
                </c:pt>
              </c:strCache>
            </c:strRef>
          </c:tx>
          <c:spPr>
            <a:solidFill>
              <a:schemeClr val="accent1"/>
            </a:solidFill>
            <a:ln w="10702">
              <a:solidFill>
                <a:schemeClr val="tx1"/>
              </a:solidFill>
              <a:prstDash val="solid"/>
            </a:ln>
          </c:spPr>
          <c:invertIfNegative val="0"/>
          <c:cat>
            <c:strRef>
              <c:f>Sheet1!$B$1:$B$1</c:f>
              <c:strCache>
                <c:ptCount val="1"/>
                <c:pt idx="0">
                  <c:v>Well-being outcome #1</c:v>
                </c:pt>
              </c:strCache>
            </c:strRef>
          </c:cat>
          <c:val>
            <c:numRef>
              <c:f>Sheet1!$B$2:$B$2</c:f>
              <c:numCache>
                <c:formatCode>General</c:formatCode>
                <c:ptCount val="1"/>
                <c:pt idx="0">
                  <c:v>0.58499999999999996</c:v>
                </c:pt>
              </c:numCache>
            </c:numRef>
          </c:val>
        </c:ser>
        <c:dLbls>
          <c:showLegendKey val="0"/>
          <c:showVal val="0"/>
          <c:showCatName val="0"/>
          <c:showSerName val="0"/>
          <c:showPercent val="0"/>
          <c:showBubbleSize val="0"/>
        </c:dLbls>
        <c:gapWidth val="150"/>
        <c:axId val="560990320"/>
        <c:axId val="560983656"/>
      </c:barChart>
      <c:catAx>
        <c:axId val="560990320"/>
        <c:scaling>
          <c:orientation val="minMax"/>
        </c:scaling>
        <c:delete val="0"/>
        <c:axPos val="b"/>
        <c:numFmt formatCode="General" sourceLinked="1"/>
        <c:majorTickMark val="out"/>
        <c:minorTickMark val="none"/>
        <c:tickLblPos val="nextTo"/>
        <c:spPr>
          <a:ln w="2674">
            <a:solidFill>
              <a:schemeClr val="tx1"/>
            </a:solidFill>
            <a:prstDash val="solid"/>
          </a:ln>
        </c:spPr>
        <c:txPr>
          <a:bodyPr rot="0" vert="horz"/>
          <a:lstStyle/>
          <a:p>
            <a:pPr>
              <a:defRPr sz="1100" b="1" i="0" u="none" strike="noStrike" baseline="0">
                <a:solidFill>
                  <a:schemeClr val="tx1"/>
                </a:solidFill>
                <a:latin typeface="+mj-lt"/>
                <a:ea typeface="Calibri"/>
                <a:cs typeface="Calibri"/>
              </a:defRPr>
            </a:pPr>
            <a:endParaRPr lang="en-US"/>
          </a:p>
        </c:txPr>
        <c:crossAx val="560983656"/>
        <c:crosses val="autoZero"/>
        <c:auto val="1"/>
        <c:lblAlgn val="ctr"/>
        <c:lblOffset val="100"/>
        <c:tickLblSkip val="1"/>
        <c:tickMarkSkip val="1"/>
        <c:noMultiLvlLbl val="0"/>
      </c:catAx>
      <c:valAx>
        <c:axId val="560983656"/>
        <c:scaling>
          <c:orientation val="minMax"/>
          <c:max val="1"/>
        </c:scaling>
        <c:delete val="0"/>
        <c:axPos val="l"/>
        <c:majorGridlines>
          <c:spPr>
            <a:ln w="2674">
              <a:solidFill>
                <a:schemeClr val="tx1"/>
              </a:solidFill>
              <a:prstDash val="solid"/>
            </a:ln>
          </c:spPr>
        </c:majorGridlines>
        <c:numFmt formatCode="0%" sourceLinked="0"/>
        <c:majorTickMark val="out"/>
        <c:minorTickMark val="none"/>
        <c:tickLblPos val="nextTo"/>
        <c:spPr>
          <a:ln w="2674">
            <a:solidFill>
              <a:schemeClr val="tx1"/>
            </a:solidFill>
            <a:prstDash val="solid"/>
          </a:ln>
        </c:spPr>
        <c:txPr>
          <a:bodyPr rot="0" vert="horz"/>
          <a:lstStyle/>
          <a:p>
            <a:pPr>
              <a:defRPr sz="1100" b="1" i="0" u="none" strike="noStrike" baseline="0">
                <a:solidFill>
                  <a:schemeClr val="tx1"/>
                </a:solidFill>
                <a:latin typeface="+mj-lt"/>
                <a:ea typeface="Calibri"/>
                <a:cs typeface="Calibri"/>
              </a:defRPr>
            </a:pPr>
            <a:endParaRPr lang="en-US"/>
          </a:p>
        </c:txPr>
        <c:crossAx val="560990320"/>
        <c:crosses val="autoZero"/>
        <c:crossBetween val="between"/>
        <c:majorUnit val="0.25"/>
      </c:valAx>
      <c:spPr>
        <a:noFill/>
        <a:ln w="10702">
          <a:solidFill>
            <a:schemeClr val="tx1"/>
          </a:solidFill>
          <a:prstDash val="solid"/>
        </a:ln>
      </c:spPr>
    </c:plotArea>
    <c:plotVisOnly val="1"/>
    <c:dispBlanksAs val="gap"/>
    <c:showDLblsOverMax val="0"/>
  </c:chart>
  <c:spPr>
    <a:noFill/>
    <a:ln>
      <a:noFill/>
    </a:ln>
  </c:spPr>
  <c:txPr>
    <a:bodyPr/>
    <a:lstStyle/>
    <a:p>
      <a:pPr>
        <a:defRPr sz="738" b="1" i="0" u="none" strike="noStrike" baseline="0">
          <a:solidFill>
            <a:schemeClr val="tx1"/>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1" i="0" u="none" strike="noStrike" baseline="0">
                <a:solidFill>
                  <a:schemeClr val="tx1"/>
                </a:solidFill>
                <a:latin typeface="+mj-lt"/>
                <a:ea typeface="Calibri"/>
                <a:cs typeface="Calibri"/>
              </a:defRPr>
            </a:pPr>
            <a:r>
              <a:rPr lang="en-US" sz="1100" dirty="0">
                <a:latin typeface="+mj-lt"/>
              </a:rPr>
              <a:t>Recurrence of </a:t>
            </a:r>
            <a:r>
              <a:rPr lang="en-US" sz="1100" dirty="0" smtClean="0">
                <a:latin typeface="+mj-lt"/>
              </a:rPr>
              <a:t>Maltreatment</a:t>
            </a:r>
            <a:endParaRPr lang="en-US" sz="1100" dirty="0">
              <a:latin typeface="+mj-lt"/>
            </a:endParaRPr>
          </a:p>
        </c:rich>
      </c:tx>
      <c:layout>
        <c:manualLayout>
          <c:xMode val="edge"/>
          <c:yMode val="edge"/>
          <c:x val="0.23778501628664495"/>
          <c:y val="2.0905923344947737E-2"/>
        </c:manualLayout>
      </c:layout>
      <c:overlay val="0"/>
      <c:spPr>
        <a:noFill/>
        <a:ln w="21208">
          <a:noFill/>
        </a:ln>
      </c:spPr>
    </c:title>
    <c:autoTitleDeleted val="0"/>
    <c:plotArea>
      <c:layout>
        <c:manualLayout>
          <c:layoutTarget val="inner"/>
          <c:xMode val="edge"/>
          <c:yMode val="edge"/>
          <c:x val="0.16286644951140064"/>
          <c:y val="0.1951219512195122"/>
          <c:w val="0.80781758957654726"/>
          <c:h val="0.66898954703832758"/>
        </c:manualLayout>
      </c:layout>
      <c:barChart>
        <c:barDir val="col"/>
        <c:grouping val="clustered"/>
        <c:varyColors val="0"/>
        <c:ser>
          <c:idx val="0"/>
          <c:order val="0"/>
          <c:tx>
            <c:strRef>
              <c:f>Sheet1!$A$2</c:f>
              <c:strCache>
                <c:ptCount val="1"/>
                <c:pt idx="0">
                  <c:v>East</c:v>
                </c:pt>
              </c:strCache>
            </c:strRef>
          </c:tx>
          <c:spPr>
            <a:solidFill>
              <a:schemeClr val="accent1"/>
            </a:solidFill>
            <a:ln w="10604">
              <a:solidFill>
                <a:schemeClr val="tx1"/>
              </a:solidFill>
              <a:prstDash val="solid"/>
            </a:ln>
          </c:spPr>
          <c:invertIfNegative val="0"/>
          <c:cat>
            <c:strRef>
              <c:f>Sheet1!$B$1:$B$1</c:f>
              <c:strCache>
                <c:ptCount val="1"/>
                <c:pt idx="0">
                  <c:v>Safety outcome 1</c:v>
                </c:pt>
              </c:strCache>
            </c:strRef>
          </c:cat>
          <c:val>
            <c:numRef>
              <c:f>Sheet1!$B$2:$B$2</c:f>
              <c:numCache>
                <c:formatCode>General</c:formatCode>
                <c:ptCount val="1"/>
                <c:pt idx="0">
                  <c:v>0.80600000000000005</c:v>
                </c:pt>
              </c:numCache>
            </c:numRef>
          </c:val>
        </c:ser>
        <c:dLbls>
          <c:showLegendKey val="0"/>
          <c:showVal val="0"/>
          <c:showCatName val="0"/>
          <c:showSerName val="0"/>
          <c:showPercent val="0"/>
          <c:showBubbleSize val="0"/>
        </c:dLbls>
        <c:gapWidth val="150"/>
        <c:axId val="408538104"/>
        <c:axId val="408539280"/>
      </c:barChart>
      <c:catAx>
        <c:axId val="408538104"/>
        <c:scaling>
          <c:orientation val="minMax"/>
        </c:scaling>
        <c:delete val="0"/>
        <c:axPos val="b"/>
        <c:numFmt formatCode="General" sourceLinked="1"/>
        <c:majorTickMark val="out"/>
        <c:minorTickMark val="none"/>
        <c:tickLblPos val="nextTo"/>
        <c:spPr>
          <a:ln w="2651">
            <a:solidFill>
              <a:schemeClr val="tx1"/>
            </a:solidFill>
            <a:prstDash val="solid"/>
          </a:ln>
        </c:spPr>
        <c:txPr>
          <a:bodyPr rot="0" vert="horz"/>
          <a:lstStyle/>
          <a:p>
            <a:pPr>
              <a:defRPr sz="1100" b="1" i="0" u="none" strike="noStrike" baseline="0">
                <a:solidFill>
                  <a:schemeClr val="tx1"/>
                </a:solidFill>
                <a:latin typeface="+mj-lt"/>
                <a:ea typeface="Calibri"/>
                <a:cs typeface="Calibri"/>
              </a:defRPr>
            </a:pPr>
            <a:endParaRPr lang="en-US"/>
          </a:p>
        </c:txPr>
        <c:crossAx val="408539280"/>
        <c:crosses val="autoZero"/>
        <c:auto val="1"/>
        <c:lblAlgn val="ctr"/>
        <c:lblOffset val="100"/>
        <c:tickLblSkip val="1"/>
        <c:tickMarkSkip val="1"/>
        <c:noMultiLvlLbl val="0"/>
      </c:catAx>
      <c:valAx>
        <c:axId val="408539280"/>
        <c:scaling>
          <c:orientation val="minMax"/>
          <c:max val="1"/>
        </c:scaling>
        <c:delete val="0"/>
        <c:axPos val="l"/>
        <c:majorGridlines/>
        <c:numFmt formatCode="0%" sourceLinked="0"/>
        <c:majorTickMark val="out"/>
        <c:minorTickMark val="none"/>
        <c:tickLblPos val="nextTo"/>
        <c:spPr>
          <a:ln w="2651">
            <a:solidFill>
              <a:schemeClr val="tx1"/>
            </a:solidFill>
            <a:prstDash val="solid"/>
          </a:ln>
        </c:spPr>
        <c:txPr>
          <a:bodyPr rot="0" vert="horz"/>
          <a:lstStyle/>
          <a:p>
            <a:pPr>
              <a:defRPr sz="1100" b="1" i="0" u="none" strike="noStrike" baseline="0">
                <a:solidFill>
                  <a:schemeClr val="tx1"/>
                </a:solidFill>
                <a:latin typeface="+mj-lt"/>
                <a:ea typeface="Calibri"/>
                <a:cs typeface="Calibri"/>
              </a:defRPr>
            </a:pPr>
            <a:endParaRPr lang="en-US"/>
          </a:p>
        </c:txPr>
        <c:crossAx val="408538104"/>
        <c:crosses val="autoZero"/>
        <c:crossBetween val="between"/>
        <c:majorUnit val="0.25"/>
      </c:valAx>
      <c:spPr>
        <a:noFill/>
        <a:ln w="10604">
          <a:solidFill>
            <a:schemeClr val="tx1"/>
          </a:solidFill>
          <a:prstDash val="solid"/>
        </a:ln>
      </c:spPr>
    </c:plotArea>
    <c:plotVisOnly val="1"/>
    <c:dispBlanksAs val="gap"/>
    <c:showDLblsOverMax val="0"/>
  </c:chart>
  <c:spPr>
    <a:noFill/>
    <a:ln>
      <a:noFill/>
    </a:ln>
  </c:spPr>
  <c:txPr>
    <a:bodyPr/>
    <a:lstStyle/>
    <a:p>
      <a:pPr>
        <a:defRPr sz="731" b="1" i="0" u="none" strike="noStrike" baseline="0">
          <a:solidFill>
            <a:schemeClr val="tx1"/>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277777777777777E-2"/>
          <c:y val="2.8350515463917526E-2"/>
          <c:w val="0.96944444444444444"/>
          <c:h val="0.69236119003165841"/>
        </c:manualLayout>
      </c:layout>
      <c:barChart>
        <c:barDir val="col"/>
        <c:grouping val="clustered"/>
        <c:varyColors val="0"/>
        <c:ser>
          <c:idx val="0"/>
          <c:order val="0"/>
          <c:tx>
            <c:strRef>
              <c:f>Sheet1!$B$1</c:f>
              <c:strCache>
                <c:ptCount val="1"/>
                <c:pt idx="0">
                  <c:v>Low</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Subsequent Investigation</c:v>
                </c:pt>
                <c:pt idx="1">
                  <c:v>Subsequent Substantiation</c:v>
                </c:pt>
                <c:pt idx="2">
                  <c:v>Subsequent Investigation with Removal</c:v>
                </c:pt>
              </c:strCache>
            </c:strRef>
          </c:cat>
          <c:val>
            <c:numRef>
              <c:f>Sheet1!$B$2:$B$4</c:f>
              <c:numCache>
                <c:formatCode>0.0%</c:formatCode>
                <c:ptCount val="3"/>
                <c:pt idx="0">
                  <c:v>0.16200000000000001</c:v>
                </c:pt>
                <c:pt idx="1">
                  <c:v>5.0999999999999997E-2</c:v>
                </c:pt>
                <c:pt idx="2">
                  <c:v>1.4E-2</c:v>
                </c:pt>
              </c:numCache>
            </c:numRef>
          </c:val>
        </c:ser>
        <c:ser>
          <c:idx val="1"/>
          <c:order val="1"/>
          <c:tx>
            <c:strRef>
              <c:f>Sheet1!$C$1</c:f>
              <c:strCache>
                <c:ptCount val="1"/>
                <c:pt idx="0">
                  <c:v>Moderate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Subsequent Investigation</c:v>
                </c:pt>
                <c:pt idx="1">
                  <c:v>Subsequent Substantiation</c:v>
                </c:pt>
                <c:pt idx="2">
                  <c:v>Subsequent Investigation with Removal</c:v>
                </c:pt>
              </c:strCache>
            </c:strRef>
          </c:cat>
          <c:val>
            <c:numRef>
              <c:f>Sheet1!$C$2:$C$4</c:f>
              <c:numCache>
                <c:formatCode>0.0%</c:formatCode>
                <c:ptCount val="3"/>
                <c:pt idx="0">
                  <c:v>0.30299999999999999</c:v>
                </c:pt>
                <c:pt idx="1">
                  <c:v>0.109</c:v>
                </c:pt>
                <c:pt idx="2">
                  <c:v>4.3999999999999997E-2</c:v>
                </c:pt>
              </c:numCache>
            </c:numRef>
          </c:val>
        </c:ser>
        <c:ser>
          <c:idx val="2"/>
          <c:order val="2"/>
          <c:tx>
            <c:strRef>
              <c:f>Sheet1!$D$1</c:f>
              <c:strCache>
                <c:ptCount val="1"/>
                <c:pt idx="0">
                  <c:v>High</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Subsequent Investigation</c:v>
                </c:pt>
                <c:pt idx="1">
                  <c:v>Subsequent Substantiation</c:v>
                </c:pt>
                <c:pt idx="2">
                  <c:v>Subsequent Investigation with Removal</c:v>
                </c:pt>
              </c:strCache>
            </c:strRef>
          </c:cat>
          <c:val>
            <c:numRef>
              <c:f>Sheet1!$D$2:$D$4</c:f>
              <c:numCache>
                <c:formatCode>0.0%</c:formatCode>
                <c:ptCount val="3"/>
                <c:pt idx="0">
                  <c:v>0.46100000000000002</c:v>
                </c:pt>
                <c:pt idx="1">
                  <c:v>0.19400000000000001</c:v>
                </c:pt>
                <c:pt idx="2">
                  <c:v>9.5000000000000001E-2</c:v>
                </c:pt>
              </c:numCache>
            </c:numRef>
          </c:val>
        </c:ser>
        <c:ser>
          <c:idx val="3"/>
          <c:order val="3"/>
          <c:tx>
            <c:strRef>
              <c:f>Sheet1!$E$1</c:f>
              <c:strCache>
                <c:ptCount val="1"/>
                <c:pt idx="0">
                  <c:v>Very High</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Subsequent Investigation</c:v>
                </c:pt>
                <c:pt idx="1">
                  <c:v>Subsequent Substantiation</c:v>
                </c:pt>
                <c:pt idx="2">
                  <c:v>Subsequent Investigation with Removal</c:v>
                </c:pt>
              </c:strCache>
            </c:strRef>
          </c:cat>
          <c:val>
            <c:numRef>
              <c:f>Sheet1!$E$2:$E$4</c:f>
              <c:numCache>
                <c:formatCode>0.0%</c:formatCode>
                <c:ptCount val="3"/>
                <c:pt idx="0">
                  <c:v>0.57699999999999996</c:v>
                </c:pt>
                <c:pt idx="1">
                  <c:v>0.25900000000000001</c:v>
                </c:pt>
                <c:pt idx="2">
                  <c:v>0.157</c:v>
                </c:pt>
              </c:numCache>
            </c:numRef>
          </c:val>
        </c:ser>
        <c:dLbls>
          <c:showLegendKey val="0"/>
          <c:showVal val="0"/>
          <c:showCatName val="0"/>
          <c:showSerName val="0"/>
          <c:showPercent val="0"/>
          <c:showBubbleSize val="0"/>
        </c:dLbls>
        <c:gapWidth val="50"/>
        <c:axId val="582267720"/>
        <c:axId val="582265760"/>
      </c:barChart>
      <c:catAx>
        <c:axId val="5822677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82265760"/>
        <c:crosses val="autoZero"/>
        <c:auto val="1"/>
        <c:lblAlgn val="ctr"/>
        <c:lblOffset val="100"/>
        <c:noMultiLvlLbl val="0"/>
      </c:catAx>
      <c:valAx>
        <c:axId val="582265760"/>
        <c:scaling>
          <c:orientation val="minMax"/>
        </c:scaling>
        <c:delete val="1"/>
        <c:axPos val="l"/>
        <c:numFmt formatCode="0.0%" sourceLinked="1"/>
        <c:majorTickMark val="none"/>
        <c:minorTickMark val="none"/>
        <c:tickLblPos val="nextTo"/>
        <c:crossAx val="582267720"/>
        <c:crosses val="autoZero"/>
        <c:crossBetween val="between"/>
      </c:valAx>
      <c:spPr>
        <a:noFill/>
        <a:ln>
          <a:noFill/>
        </a:ln>
        <a:effectLst/>
      </c:spPr>
    </c:plotArea>
    <c:legend>
      <c:legendPos val="b"/>
      <c:layout>
        <c:manualLayout>
          <c:xMode val="edge"/>
          <c:yMode val="edge"/>
          <c:x val="2.6504811898512688E-2"/>
          <c:y val="0.8962533484860784"/>
          <c:w val="0.97210629921259839"/>
          <c:h val="6.953272637795275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04502987797121"/>
          <c:y val="3.5228182546036831E-2"/>
          <c:w val="0.52195497012202885"/>
          <c:h val="0.92954363490792635"/>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Risk, Visitation, and Safety Comply</c:v>
                </c:pt>
                <c:pt idx="1">
                  <c:v>Two Components Comply</c:v>
                </c:pt>
                <c:pt idx="2">
                  <c:v>One or No Component Complies</c:v>
                </c:pt>
              </c:strCache>
            </c:strRef>
          </c:cat>
          <c:val>
            <c:numRef>
              <c:f>Sheet1!$B$2:$B$4</c:f>
              <c:numCache>
                <c:formatCode>0.00%</c:formatCode>
                <c:ptCount val="3"/>
                <c:pt idx="0">
                  <c:v>0.11799999999999999</c:v>
                </c:pt>
                <c:pt idx="1">
                  <c:v>0.182</c:v>
                </c:pt>
                <c:pt idx="2">
                  <c:v>0.41699999999999998</c:v>
                </c:pt>
              </c:numCache>
            </c:numRef>
          </c:val>
        </c:ser>
        <c:dLbls>
          <c:showLegendKey val="0"/>
          <c:showVal val="0"/>
          <c:showCatName val="0"/>
          <c:showSerName val="0"/>
          <c:showPercent val="0"/>
          <c:showBubbleSize val="0"/>
        </c:dLbls>
        <c:gapWidth val="50"/>
        <c:axId val="582251256"/>
        <c:axId val="582254784"/>
      </c:barChart>
      <c:catAx>
        <c:axId val="58225125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2254784"/>
        <c:crosses val="autoZero"/>
        <c:auto val="1"/>
        <c:lblAlgn val="ctr"/>
        <c:lblOffset val="100"/>
        <c:noMultiLvlLbl val="0"/>
      </c:catAx>
      <c:valAx>
        <c:axId val="582254784"/>
        <c:scaling>
          <c:orientation val="minMax"/>
        </c:scaling>
        <c:delete val="1"/>
        <c:axPos val="b"/>
        <c:numFmt formatCode="0.00%" sourceLinked="1"/>
        <c:majorTickMark val="none"/>
        <c:minorTickMark val="none"/>
        <c:tickLblPos val="nextTo"/>
        <c:crossAx val="582251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187500000000001E-2"/>
          <c:y val="0"/>
          <c:w val="0.96562499999999996"/>
          <c:h val="0.80486691804369503"/>
        </c:manualLayout>
      </c:layout>
      <c:barChart>
        <c:barDir val="col"/>
        <c:grouping val="stacked"/>
        <c:varyColors val="0"/>
        <c:ser>
          <c:idx val="0"/>
          <c:order val="0"/>
          <c:tx>
            <c:strRef>
              <c:f>Sheet1!$B$1</c:f>
              <c:strCache>
                <c:ptCount val="1"/>
                <c:pt idx="0">
                  <c:v>Low</c:v>
                </c:pt>
              </c:strCache>
            </c:strRef>
          </c:tx>
          <c:spPr>
            <a:solidFill>
              <a:schemeClr val="accent1"/>
            </a:solidFill>
            <a:ln>
              <a:noFill/>
            </a:ln>
          </c:spPr>
          <c:invertIfNegative val="0"/>
          <c:dLbls>
            <c:dLbl>
              <c:idx val="0"/>
              <c:layout>
                <c:manualLayout>
                  <c:x val="0"/>
                  <c:y val="-2.3474178403755869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7.0422535211268466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0937499999999999E-2"/>
                  <c:y val="-7.0422535211268466E-3"/>
                </c:manualLayout>
              </c:layout>
              <c:showLegendKey val="0"/>
              <c:showVal val="1"/>
              <c:showCatName val="0"/>
              <c:showSerName val="0"/>
              <c:showPercent val="0"/>
              <c:showBubbleSize val="0"/>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2.0312500000000001E-2"/>
                  <c:y val="-7.0422535211268466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6874999999998853E-3"/>
                  <c:y val="-7.0422535211268466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5624999999998854E-3"/>
                  <c:y val="-7.0422535211268466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Worker 1</c:v>
                </c:pt>
                <c:pt idx="1">
                  <c:v>Worker 2</c:v>
                </c:pt>
                <c:pt idx="2">
                  <c:v>Worker 3</c:v>
                </c:pt>
                <c:pt idx="3">
                  <c:v>Worker 4</c:v>
                </c:pt>
                <c:pt idx="4">
                  <c:v>Worker 5</c:v>
                </c:pt>
                <c:pt idx="5">
                  <c:v>Worker 6</c:v>
                </c:pt>
                <c:pt idx="6">
                  <c:v>Worker 7</c:v>
                </c:pt>
              </c:strCache>
            </c:strRef>
          </c:cat>
          <c:val>
            <c:numRef>
              <c:f>Sheet1!$B$2:$B$8</c:f>
              <c:numCache>
                <c:formatCode>General</c:formatCode>
                <c:ptCount val="7"/>
                <c:pt idx="0">
                  <c:v>3</c:v>
                </c:pt>
                <c:pt idx="1">
                  <c:v>2</c:v>
                </c:pt>
                <c:pt idx="2">
                  <c:v>2</c:v>
                </c:pt>
                <c:pt idx="3">
                  <c:v>0</c:v>
                </c:pt>
                <c:pt idx="4">
                  <c:v>2</c:v>
                </c:pt>
                <c:pt idx="5">
                  <c:v>2</c:v>
                </c:pt>
                <c:pt idx="6">
                  <c:v>2</c:v>
                </c:pt>
              </c:numCache>
            </c:numRef>
          </c:val>
        </c:ser>
        <c:ser>
          <c:idx val="1"/>
          <c:order val="1"/>
          <c:tx>
            <c:strRef>
              <c:f>Sheet1!$C$1</c:f>
              <c:strCache>
                <c:ptCount val="1"/>
                <c:pt idx="0">
                  <c:v>Moderate</c:v>
                </c:pt>
              </c:strCache>
            </c:strRef>
          </c:tx>
          <c:spPr>
            <a:solidFill>
              <a:schemeClr val="accent2"/>
            </a:solidFill>
            <a:ln>
              <a:noFill/>
            </a:ln>
          </c:spPr>
          <c:invertIfNegative val="0"/>
          <c:dLbls>
            <c:dLbl>
              <c:idx val="2"/>
              <c:layout>
                <c:manualLayout>
                  <c:x val="-3.1250000000000002E-3"/>
                  <c:y val="-1.4084507042253606E-2"/>
                </c:manualLayout>
              </c:layout>
              <c:showLegendKey val="0"/>
              <c:showVal val="1"/>
              <c:showCatName val="0"/>
              <c:showSerName val="0"/>
              <c:showPercent val="0"/>
              <c:showBubbleSize val="0"/>
              <c:extLst>
                <c:ext xmlns:c15="http://schemas.microsoft.com/office/drawing/2012/chart" uri="{CE6537A1-D6FC-4f65-9D91-7224C49458BB}"/>
              </c:extLst>
            </c:dLbl>
            <c:dLbl>
              <c:idx val="3"/>
              <c:delete val="1"/>
              <c:extLst>
                <c:ext xmlns:c15="http://schemas.microsoft.com/office/drawing/2012/chart" uri="{CE6537A1-D6FC-4f65-9D91-7224C49458BB}"/>
              </c:extLst>
            </c:dLbl>
            <c:dLbl>
              <c:idx val="6"/>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Worker 1</c:v>
                </c:pt>
                <c:pt idx="1">
                  <c:v>Worker 2</c:v>
                </c:pt>
                <c:pt idx="2">
                  <c:v>Worker 3</c:v>
                </c:pt>
                <c:pt idx="3">
                  <c:v>Worker 4</c:v>
                </c:pt>
                <c:pt idx="4">
                  <c:v>Worker 5</c:v>
                </c:pt>
                <c:pt idx="5">
                  <c:v>Worker 6</c:v>
                </c:pt>
                <c:pt idx="6">
                  <c:v>Worker 7</c:v>
                </c:pt>
              </c:strCache>
            </c:strRef>
          </c:cat>
          <c:val>
            <c:numRef>
              <c:f>Sheet1!$C$2:$C$8</c:f>
              <c:numCache>
                <c:formatCode>General</c:formatCode>
                <c:ptCount val="7"/>
                <c:pt idx="0">
                  <c:v>12</c:v>
                </c:pt>
                <c:pt idx="1">
                  <c:v>10</c:v>
                </c:pt>
                <c:pt idx="2">
                  <c:v>1</c:v>
                </c:pt>
                <c:pt idx="3">
                  <c:v>0</c:v>
                </c:pt>
                <c:pt idx="4">
                  <c:v>4</c:v>
                </c:pt>
                <c:pt idx="5">
                  <c:v>8</c:v>
                </c:pt>
                <c:pt idx="6">
                  <c:v>0</c:v>
                </c:pt>
              </c:numCache>
            </c:numRef>
          </c:val>
        </c:ser>
        <c:ser>
          <c:idx val="2"/>
          <c:order val="2"/>
          <c:tx>
            <c:strRef>
              <c:f>Sheet1!$D$1</c:f>
              <c:strCache>
                <c:ptCount val="1"/>
                <c:pt idx="0">
                  <c:v>High</c:v>
                </c:pt>
              </c:strCache>
            </c:strRef>
          </c:tx>
          <c:spPr>
            <a:solidFill>
              <a:schemeClr val="tx2"/>
            </a:solidFill>
            <a:ln>
              <a:noFill/>
            </a:ln>
          </c:spPr>
          <c:invertIfNegative val="0"/>
          <c:dLbls>
            <c:dLbl>
              <c:idx val="1"/>
              <c:delete val="1"/>
              <c:extLst>
                <c:ext xmlns:c15="http://schemas.microsoft.com/office/drawing/2012/chart" uri="{CE6537A1-D6FC-4f65-9D91-7224C49458BB}"/>
              </c:extLst>
            </c:dLbl>
            <c:dLbl>
              <c:idx val="3"/>
              <c:layout>
                <c:manualLayout>
                  <c:x val="5.729100483608997E-17"/>
                  <c:y val="-3.4309267679569085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Worker 1</c:v>
                </c:pt>
                <c:pt idx="1">
                  <c:v>Worker 2</c:v>
                </c:pt>
                <c:pt idx="2">
                  <c:v>Worker 3</c:v>
                </c:pt>
                <c:pt idx="3">
                  <c:v>Worker 4</c:v>
                </c:pt>
                <c:pt idx="4">
                  <c:v>Worker 5</c:v>
                </c:pt>
                <c:pt idx="5">
                  <c:v>Worker 6</c:v>
                </c:pt>
                <c:pt idx="6">
                  <c:v>Worker 7</c:v>
                </c:pt>
              </c:strCache>
            </c:strRef>
          </c:cat>
          <c:val>
            <c:numRef>
              <c:f>Sheet1!$D$2:$D$8</c:f>
              <c:numCache>
                <c:formatCode>General</c:formatCode>
                <c:ptCount val="7"/>
                <c:pt idx="0">
                  <c:v>9</c:v>
                </c:pt>
                <c:pt idx="1">
                  <c:v>0</c:v>
                </c:pt>
                <c:pt idx="2">
                  <c:v>30</c:v>
                </c:pt>
                <c:pt idx="3">
                  <c:v>4</c:v>
                </c:pt>
                <c:pt idx="4">
                  <c:v>9</c:v>
                </c:pt>
                <c:pt idx="5">
                  <c:v>30</c:v>
                </c:pt>
                <c:pt idx="6">
                  <c:v>24</c:v>
                </c:pt>
              </c:numCache>
            </c:numRef>
          </c:val>
        </c:ser>
        <c:ser>
          <c:idx val="3"/>
          <c:order val="3"/>
          <c:tx>
            <c:strRef>
              <c:f>Sheet1!$E$1</c:f>
              <c:strCache>
                <c:ptCount val="1"/>
                <c:pt idx="0">
                  <c:v>Very High</c:v>
                </c:pt>
              </c:strCache>
            </c:strRef>
          </c:tx>
          <c:spPr>
            <a:solidFill>
              <a:schemeClr val="accent4"/>
            </a:solidFill>
            <a:ln>
              <a:noFill/>
            </a:ln>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Worker 1</c:v>
                </c:pt>
                <c:pt idx="1">
                  <c:v>Worker 2</c:v>
                </c:pt>
                <c:pt idx="2">
                  <c:v>Worker 3</c:v>
                </c:pt>
                <c:pt idx="3">
                  <c:v>Worker 4</c:v>
                </c:pt>
                <c:pt idx="4">
                  <c:v>Worker 5</c:v>
                </c:pt>
                <c:pt idx="5">
                  <c:v>Worker 6</c:v>
                </c:pt>
                <c:pt idx="6">
                  <c:v>Worker 7</c:v>
                </c:pt>
              </c:strCache>
            </c:strRef>
          </c:cat>
          <c:val>
            <c:numRef>
              <c:f>Sheet1!$E$2:$E$8</c:f>
              <c:numCache>
                <c:formatCode>General</c:formatCode>
                <c:ptCount val="7"/>
                <c:pt idx="0">
                  <c:v>48</c:v>
                </c:pt>
                <c:pt idx="1">
                  <c:v>0</c:v>
                </c:pt>
                <c:pt idx="2">
                  <c:v>0</c:v>
                </c:pt>
                <c:pt idx="3">
                  <c:v>0</c:v>
                </c:pt>
                <c:pt idx="4">
                  <c:v>32</c:v>
                </c:pt>
                <c:pt idx="5">
                  <c:v>8</c:v>
                </c:pt>
                <c:pt idx="6">
                  <c:v>20</c:v>
                </c:pt>
              </c:numCache>
            </c:numRef>
          </c:val>
        </c:ser>
        <c:dLbls>
          <c:showLegendKey val="0"/>
          <c:showVal val="0"/>
          <c:showCatName val="0"/>
          <c:showSerName val="0"/>
          <c:showPercent val="0"/>
          <c:showBubbleSize val="0"/>
        </c:dLbls>
        <c:gapWidth val="17"/>
        <c:overlap val="100"/>
        <c:axId val="577745192"/>
        <c:axId val="577764792"/>
      </c:barChart>
      <c:catAx>
        <c:axId val="577745192"/>
        <c:scaling>
          <c:orientation val="minMax"/>
        </c:scaling>
        <c:delete val="0"/>
        <c:axPos val="b"/>
        <c:numFmt formatCode="General" sourceLinked="1"/>
        <c:majorTickMark val="none"/>
        <c:minorTickMark val="none"/>
        <c:tickLblPos val="nextTo"/>
        <c:crossAx val="577764792"/>
        <c:crosses val="autoZero"/>
        <c:auto val="1"/>
        <c:lblAlgn val="ctr"/>
        <c:lblOffset val="100"/>
        <c:noMultiLvlLbl val="0"/>
      </c:catAx>
      <c:valAx>
        <c:axId val="577764792"/>
        <c:scaling>
          <c:orientation val="minMax"/>
        </c:scaling>
        <c:delete val="1"/>
        <c:axPos val="l"/>
        <c:numFmt formatCode="General" sourceLinked="1"/>
        <c:majorTickMark val="out"/>
        <c:minorTickMark val="none"/>
        <c:tickLblPos val="nextTo"/>
        <c:crossAx val="577745192"/>
        <c:crosses val="autoZero"/>
        <c:crossBetween val="between"/>
      </c:valAx>
      <c:spPr>
        <a:noFill/>
        <a:ln>
          <a:noFill/>
        </a:ln>
      </c:spPr>
    </c:plotArea>
    <c:legend>
      <c:legendPos val="b"/>
      <c:layout>
        <c:manualLayout>
          <c:xMode val="edge"/>
          <c:yMode val="edge"/>
          <c:x val="1.8346333661417316E-2"/>
          <c:y val="0.9198705834847567"/>
          <c:w val="0.97424483267716533"/>
          <c:h val="6.4744801130627902E-2"/>
        </c:manualLayout>
      </c:layout>
      <c:overlay val="0"/>
    </c:legend>
    <c:plotVisOnly val="1"/>
    <c:dispBlanksAs val="gap"/>
    <c:showDLblsOverMax val="0"/>
  </c:chart>
  <c:spPr>
    <a:noFill/>
  </c:spPr>
  <c:txPr>
    <a:bodyPr/>
    <a:lstStyle/>
    <a:p>
      <a:pPr>
        <a:defRPr sz="1600">
          <a:solidFill>
            <a:schemeClr val="tx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1.xml.rels><?xml version="1.0" encoding="UTF-8" standalone="yes"?>
<Relationships xmlns="http://schemas.openxmlformats.org/package/2006/relationships"><Relationship Id="rId1" Type="http://schemas.openxmlformats.org/officeDocument/2006/relationships/slide" Target="../slides/slide120.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66E9A4-3E32-2A48-85BA-897BBCE5B5AF}" type="doc">
      <dgm:prSet loTypeId="urn:microsoft.com/office/officeart/2005/8/layout/gear1" loCatId="relationship" qsTypeId="urn:microsoft.com/office/officeart/2005/8/quickstyle/simple1" qsCatId="simple" csTypeId="urn:microsoft.com/office/officeart/2005/8/colors/colorful1#2" csCatId="colorful" phldr="1"/>
      <dgm:spPr/>
    </dgm:pt>
    <dgm:pt modelId="{8F4EB5FE-495F-3247-B6D6-820236362045}">
      <dgm:prSet phldrT="[Text]" custT="1"/>
      <dgm:spPr/>
      <dgm:t>
        <a:bodyPr/>
        <a:lstStyle/>
        <a:p>
          <a:r>
            <a:rPr lang="en-US" sz="1100" dirty="0" smtClean="0"/>
            <a:t>Developmental</a:t>
          </a:r>
          <a:endParaRPr lang="en-US" sz="1100" dirty="0"/>
        </a:p>
      </dgm:t>
    </dgm:pt>
    <dgm:pt modelId="{B0A33E11-2994-884F-AB1E-E859E7B90A00}" type="parTrans" cxnId="{CD06883F-CE2F-1E44-A12D-228573FF047F}">
      <dgm:prSet/>
      <dgm:spPr/>
      <dgm:t>
        <a:bodyPr/>
        <a:lstStyle/>
        <a:p>
          <a:endParaRPr lang="en-US" sz="2800"/>
        </a:p>
      </dgm:t>
    </dgm:pt>
    <dgm:pt modelId="{8598DB15-95D5-A449-BB4B-C65A4AFD02D9}" type="sibTrans" cxnId="{CD06883F-CE2F-1E44-A12D-228573FF047F}">
      <dgm:prSet/>
      <dgm:spPr/>
      <dgm:t>
        <a:bodyPr/>
        <a:lstStyle/>
        <a:p>
          <a:endParaRPr lang="en-US" sz="2800"/>
        </a:p>
      </dgm:t>
    </dgm:pt>
    <dgm:pt modelId="{9E96BA9B-9A17-BF48-81B1-6D4D9DEFF2CC}">
      <dgm:prSet phldrT="[Text]" custT="1"/>
      <dgm:spPr/>
      <dgm:t>
        <a:bodyPr/>
        <a:lstStyle/>
        <a:p>
          <a:r>
            <a:rPr lang="en-US" sz="1100" dirty="0" smtClean="0"/>
            <a:t>Supportive</a:t>
          </a:r>
          <a:endParaRPr lang="en-US" sz="1100" dirty="0"/>
        </a:p>
      </dgm:t>
    </dgm:pt>
    <dgm:pt modelId="{8870B91C-FF9A-C64B-904A-00EC5C7713F3}" type="parTrans" cxnId="{4FF00257-6C51-5245-969C-BA922C14A067}">
      <dgm:prSet/>
      <dgm:spPr/>
      <dgm:t>
        <a:bodyPr/>
        <a:lstStyle/>
        <a:p>
          <a:endParaRPr lang="en-US" sz="2800"/>
        </a:p>
      </dgm:t>
    </dgm:pt>
    <dgm:pt modelId="{E7FEF0B9-9CE8-8F4C-B576-F434425BEAFD}" type="sibTrans" cxnId="{4FF00257-6C51-5245-969C-BA922C14A067}">
      <dgm:prSet/>
      <dgm:spPr/>
      <dgm:t>
        <a:bodyPr/>
        <a:lstStyle/>
        <a:p>
          <a:endParaRPr lang="en-US" sz="2800"/>
        </a:p>
      </dgm:t>
    </dgm:pt>
    <dgm:pt modelId="{31636528-D142-CF40-A37D-8BFF1BFDE36F}">
      <dgm:prSet phldrT="[Text]" custT="1"/>
      <dgm:spPr>
        <a:solidFill>
          <a:schemeClr val="accent1"/>
        </a:solidFill>
      </dgm:spPr>
      <dgm:t>
        <a:bodyPr/>
        <a:lstStyle/>
        <a:p>
          <a:r>
            <a:rPr lang="en-US" sz="1100" dirty="0" smtClean="0"/>
            <a:t>Managerial/ administrative</a:t>
          </a:r>
          <a:endParaRPr lang="en-US" sz="1100" dirty="0"/>
        </a:p>
      </dgm:t>
    </dgm:pt>
    <dgm:pt modelId="{1385351E-03DB-2E41-BEA6-CF5259C2B0ED}" type="parTrans" cxnId="{1124069F-724D-BA4B-89C1-CAF4AA39AF9B}">
      <dgm:prSet/>
      <dgm:spPr/>
      <dgm:t>
        <a:bodyPr/>
        <a:lstStyle/>
        <a:p>
          <a:endParaRPr lang="en-US" sz="2800"/>
        </a:p>
      </dgm:t>
    </dgm:pt>
    <dgm:pt modelId="{3FF6893D-5959-7D45-A44E-FAE701662C71}" type="sibTrans" cxnId="{1124069F-724D-BA4B-89C1-CAF4AA39AF9B}">
      <dgm:prSet/>
      <dgm:spPr>
        <a:solidFill>
          <a:schemeClr val="accent1"/>
        </a:solidFill>
      </dgm:spPr>
      <dgm:t>
        <a:bodyPr/>
        <a:lstStyle/>
        <a:p>
          <a:endParaRPr lang="en-US" sz="2800"/>
        </a:p>
      </dgm:t>
    </dgm:pt>
    <dgm:pt modelId="{1F060B73-43D3-0146-B697-257F628B15BF}" type="pres">
      <dgm:prSet presAssocID="{0466E9A4-3E32-2A48-85BA-897BBCE5B5AF}" presName="composite" presStyleCnt="0">
        <dgm:presLayoutVars>
          <dgm:chMax val="3"/>
          <dgm:animLvl val="lvl"/>
          <dgm:resizeHandles val="exact"/>
        </dgm:presLayoutVars>
      </dgm:prSet>
      <dgm:spPr/>
    </dgm:pt>
    <dgm:pt modelId="{0D1696BF-1DC0-394F-997B-FAC2D5D985E7}" type="pres">
      <dgm:prSet presAssocID="{8F4EB5FE-495F-3247-B6D6-820236362045}" presName="gear1" presStyleLbl="node1" presStyleIdx="0" presStyleCnt="3">
        <dgm:presLayoutVars>
          <dgm:chMax val="1"/>
          <dgm:bulletEnabled val="1"/>
        </dgm:presLayoutVars>
      </dgm:prSet>
      <dgm:spPr/>
      <dgm:t>
        <a:bodyPr/>
        <a:lstStyle/>
        <a:p>
          <a:endParaRPr lang="en-US"/>
        </a:p>
      </dgm:t>
    </dgm:pt>
    <dgm:pt modelId="{C3E0B2EE-13D0-0A4F-8D30-D37729D70D92}" type="pres">
      <dgm:prSet presAssocID="{8F4EB5FE-495F-3247-B6D6-820236362045}" presName="gear1srcNode" presStyleLbl="node1" presStyleIdx="0" presStyleCnt="3"/>
      <dgm:spPr/>
      <dgm:t>
        <a:bodyPr/>
        <a:lstStyle/>
        <a:p>
          <a:endParaRPr lang="en-US"/>
        </a:p>
      </dgm:t>
    </dgm:pt>
    <dgm:pt modelId="{D8C7AF6C-5905-9C4F-A29D-5844A4E834D8}" type="pres">
      <dgm:prSet presAssocID="{8F4EB5FE-495F-3247-B6D6-820236362045}" presName="gear1dstNode" presStyleLbl="node1" presStyleIdx="0" presStyleCnt="3"/>
      <dgm:spPr/>
      <dgm:t>
        <a:bodyPr/>
        <a:lstStyle/>
        <a:p>
          <a:endParaRPr lang="en-US"/>
        </a:p>
      </dgm:t>
    </dgm:pt>
    <dgm:pt modelId="{5AC3984B-ABCF-4140-93BA-B3A82AE3818F}" type="pres">
      <dgm:prSet presAssocID="{9E96BA9B-9A17-BF48-81B1-6D4D9DEFF2CC}" presName="gear2" presStyleLbl="node1" presStyleIdx="1" presStyleCnt="3">
        <dgm:presLayoutVars>
          <dgm:chMax val="1"/>
          <dgm:bulletEnabled val="1"/>
        </dgm:presLayoutVars>
      </dgm:prSet>
      <dgm:spPr/>
      <dgm:t>
        <a:bodyPr/>
        <a:lstStyle/>
        <a:p>
          <a:endParaRPr lang="en-US"/>
        </a:p>
      </dgm:t>
    </dgm:pt>
    <dgm:pt modelId="{7767A64F-6AA7-CF4C-A6C7-3DBA11220FCE}" type="pres">
      <dgm:prSet presAssocID="{9E96BA9B-9A17-BF48-81B1-6D4D9DEFF2CC}" presName="gear2srcNode" presStyleLbl="node1" presStyleIdx="1" presStyleCnt="3"/>
      <dgm:spPr/>
      <dgm:t>
        <a:bodyPr/>
        <a:lstStyle/>
        <a:p>
          <a:endParaRPr lang="en-US"/>
        </a:p>
      </dgm:t>
    </dgm:pt>
    <dgm:pt modelId="{C8C61AFD-68B8-524B-B603-EB7CFE483288}" type="pres">
      <dgm:prSet presAssocID="{9E96BA9B-9A17-BF48-81B1-6D4D9DEFF2CC}" presName="gear2dstNode" presStyleLbl="node1" presStyleIdx="1" presStyleCnt="3"/>
      <dgm:spPr/>
      <dgm:t>
        <a:bodyPr/>
        <a:lstStyle/>
        <a:p>
          <a:endParaRPr lang="en-US"/>
        </a:p>
      </dgm:t>
    </dgm:pt>
    <dgm:pt modelId="{ADF24E7D-BBE8-7640-A69F-AAD808DADAFA}" type="pres">
      <dgm:prSet presAssocID="{31636528-D142-CF40-A37D-8BFF1BFDE36F}" presName="gear3" presStyleLbl="node1" presStyleIdx="2" presStyleCnt="3"/>
      <dgm:spPr/>
      <dgm:t>
        <a:bodyPr/>
        <a:lstStyle/>
        <a:p>
          <a:endParaRPr lang="en-US"/>
        </a:p>
      </dgm:t>
    </dgm:pt>
    <dgm:pt modelId="{8A3239C3-F4C5-824C-A9D6-9F0FC1C76A3E}" type="pres">
      <dgm:prSet presAssocID="{31636528-D142-CF40-A37D-8BFF1BFDE36F}" presName="gear3tx" presStyleLbl="node1" presStyleIdx="2" presStyleCnt="3">
        <dgm:presLayoutVars>
          <dgm:chMax val="1"/>
          <dgm:bulletEnabled val="1"/>
        </dgm:presLayoutVars>
      </dgm:prSet>
      <dgm:spPr/>
      <dgm:t>
        <a:bodyPr/>
        <a:lstStyle/>
        <a:p>
          <a:endParaRPr lang="en-US"/>
        </a:p>
      </dgm:t>
    </dgm:pt>
    <dgm:pt modelId="{BCBE2248-1D44-A143-9C63-F6ED3098CC82}" type="pres">
      <dgm:prSet presAssocID="{31636528-D142-CF40-A37D-8BFF1BFDE36F}" presName="gear3srcNode" presStyleLbl="node1" presStyleIdx="2" presStyleCnt="3"/>
      <dgm:spPr/>
      <dgm:t>
        <a:bodyPr/>
        <a:lstStyle/>
        <a:p>
          <a:endParaRPr lang="en-US"/>
        </a:p>
      </dgm:t>
    </dgm:pt>
    <dgm:pt modelId="{CA7E42D4-357B-B740-9787-863E1CAEB098}" type="pres">
      <dgm:prSet presAssocID="{31636528-D142-CF40-A37D-8BFF1BFDE36F}" presName="gear3dstNode" presStyleLbl="node1" presStyleIdx="2" presStyleCnt="3"/>
      <dgm:spPr/>
      <dgm:t>
        <a:bodyPr/>
        <a:lstStyle/>
        <a:p>
          <a:endParaRPr lang="en-US"/>
        </a:p>
      </dgm:t>
    </dgm:pt>
    <dgm:pt modelId="{65F6123B-C659-7D46-A673-6422717731CB}" type="pres">
      <dgm:prSet presAssocID="{8598DB15-95D5-A449-BB4B-C65A4AFD02D9}" presName="connector1" presStyleLbl="sibTrans2D1" presStyleIdx="0" presStyleCnt="3"/>
      <dgm:spPr/>
      <dgm:t>
        <a:bodyPr/>
        <a:lstStyle/>
        <a:p>
          <a:endParaRPr lang="en-US"/>
        </a:p>
      </dgm:t>
    </dgm:pt>
    <dgm:pt modelId="{93295984-9270-5A4A-83EB-3E3A3FFC4B09}" type="pres">
      <dgm:prSet presAssocID="{E7FEF0B9-9CE8-8F4C-B576-F434425BEAFD}" presName="connector2" presStyleLbl="sibTrans2D1" presStyleIdx="1" presStyleCnt="3"/>
      <dgm:spPr/>
      <dgm:t>
        <a:bodyPr/>
        <a:lstStyle/>
        <a:p>
          <a:endParaRPr lang="en-US"/>
        </a:p>
      </dgm:t>
    </dgm:pt>
    <dgm:pt modelId="{4AE513EB-B02F-F545-AB87-29B599F28507}" type="pres">
      <dgm:prSet presAssocID="{3FF6893D-5959-7D45-A44E-FAE701662C71}" presName="connector3" presStyleLbl="sibTrans2D1" presStyleIdx="2" presStyleCnt="3"/>
      <dgm:spPr/>
      <dgm:t>
        <a:bodyPr/>
        <a:lstStyle/>
        <a:p>
          <a:endParaRPr lang="en-US"/>
        </a:p>
      </dgm:t>
    </dgm:pt>
  </dgm:ptLst>
  <dgm:cxnLst>
    <dgm:cxn modelId="{D1A8F012-1976-480A-A27C-FA56C689AAC1}" type="presOf" srcId="{3FF6893D-5959-7D45-A44E-FAE701662C71}" destId="{4AE513EB-B02F-F545-AB87-29B599F28507}" srcOrd="0" destOrd="0" presId="urn:microsoft.com/office/officeart/2005/8/layout/gear1"/>
    <dgm:cxn modelId="{39521454-502A-4BEB-9127-2D8E35AF9862}" type="presOf" srcId="{9E96BA9B-9A17-BF48-81B1-6D4D9DEFF2CC}" destId="{7767A64F-6AA7-CF4C-A6C7-3DBA11220FCE}" srcOrd="1" destOrd="0" presId="urn:microsoft.com/office/officeart/2005/8/layout/gear1"/>
    <dgm:cxn modelId="{1329D4C7-35E3-4828-B084-F715BAC76E54}" type="presOf" srcId="{9E96BA9B-9A17-BF48-81B1-6D4D9DEFF2CC}" destId="{C8C61AFD-68B8-524B-B603-EB7CFE483288}" srcOrd="2" destOrd="0" presId="urn:microsoft.com/office/officeart/2005/8/layout/gear1"/>
    <dgm:cxn modelId="{165870DF-D6BD-4996-86A6-250A8BA0A626}" type="presOf" srcId="{E7FEF0B9-9CE8-8F4C-B576-F434425BEAFD}" destId="{93295984-9270-5A4A-83EB-3E3A3FFC4B09}" srcOrd="0" destOrd="0" presId="urn:microsoft.com/office/officeart/2005/8/layout/gear1"/>
    <dgm:cxn modelId="{2F0FE90C-6B3A-4A05-99E3-CFE25DCBE025}" type="presOf" srcId="{8F4EB5FE-495F-3247-B6D6-820236362045}" destId="{D8C7AF6C-5905-9C4F-A29D-5844A4E834D8}" srcOrd="2" destOrd="0" presId="urn:microsoft.com/office/officeart/2005/8/layout/gear1"/>
    <dgm:cxn modelId="{67E8AB9C-9214-411B-95DF-325971662C5A}" type="presOf" srcId="{31636528-D142-CF40-A37D-8BFF1BFDE36F}" destId="{CA7E42D4-357B-B740-9787-863E1CAEB098}" srcOrd="3" destOrd="0" presId="urn:microsoft.com/office/officeart/2005/8/layout/gear1"/>
    <dgm:cxn modelId="{43B163F7-0B8F-42BE-ACB5-4CD3A6E8CDB5}" type="presOf" srcId="{8598DB15-95D5-A449-BB4B-C65A4AFD02D9}" destId="{65F6123B-C659-7D46-A673-6422717731CB}" srcOrd="0" destOrd="0" presId="urn:microsoft.com/office/officeart/2005/8/layout/gear1"/>
    <dgm:cxn modelId="{71573780-4AB9-4ADC-B5AE-F4B791B562A8}" type="presOf" srcId="{0466E9A4-3E32-2A48-85BA-897BBCE5B5AF}" destId="{1F060B73-43D3-0146-B697-257F628B15BF}" srcOrd="0" destOrd="0" presId="urn:microsoft.com/office/officeart/2005/8/layout/gear1"/>
    <dgm:cxn modelId="{2B806D48-1A90-4093-AC29-887D31881A74}" type="presOf" srcId="{31636528-D142-CF40-A37D-8BFF1BFDE36F}" destId="{8A3239C3-F4C5-824C-A9D6-9F0FC1C76A3E}" srcOrd="1" destOrd="0" presId="urn:microsoft.com/office/officeart/2005/8/layout/gear1"/>
    <dgm:cxn modelId="{4FF00257-6C51-5245-969C-BA922C14A067}" srcId="{0466E9A4-3E32-2A48-85BA-897BBCE5B5AF}" destId="{9E96BA9B-9A17-BF48-81B1-6D4D9DEFF2CC}" srcOrd="1" destOrd="0" parTransId="{8870B91C-FF9A-C64B-904A-00EC5C7713F3}" sibTransId="{E7FEF0B9-9CE8-8F4C-B576-F434425BEAFD}"/>
    <dgm:cxn modelId="{CD06883F-CE2F-1E44-A12D-228573FF047F}" srcId="{0466E9A4-3E32-2A48-85BA-897BBCE5B5AF}" destId="{8F4EB5FE-495F-3247-B6D6-820236362045}" srcOrd="0" destOrd="0" parTransId="{B0A33E11-2994-884F-AB1E-E859E7B90A00}" sibTransId="{8598DB15-95D5-A449-BB4B-C65A4AFD02D9}"/>
    <dgm:cxn modelId="{1124069F-724D-BA4B-89C1-CAF4AA39AF9B}" srcId="{0466E9A4-3E32-2A48-85BA-897BBCE5B5AF}" destId="{31636528-D142-CF40-A37D-8BFF1BFDE36F}" srcOrd="2" destOrd="0" parTransId="{1385351E-03DB-2E41-BEA6-CF5259C2B0ED}" sibTransId="{3FF6893D-5959-7D45-A44E-FAE701662C71}"/>
    <dgm:cxn modelId="{91873596-1F56-412D-8BC1-94BB09F1169F}" type="presOf" srcId="{31636528-D142-CF40-A37D-8BFF1BFDE36F}" destId="{BCBE2248-1D44-A143-9C63-F6ED3098CC82}" srcOrd="2" destOrd="0" presId="urn:microsoft.com/office/officeart/2005/8/layout/gear1"/>
    <dgm:cxn modelId="{8312EBB7-7F1B-44E1-AFDB-3B47F88B8488}" type="presOf" srcId="{8F4EB5FE-495F-3247-B6D6-820236362045}" destId="{0D1696BF-1DC0-394F-997B-FAC2D5D985E7}" srcOrd="0" destOrd="0" presId="urn:microsoft.com/office/officeart/2005/8/layout/gear1"/>
    <dgm:cxn modelId="{954C665B-6ED4-4247-85C4-12889260E761}" type="presOf" srcId="{9E96BA9B-9A17-BF48-81B1-6D4D9DEFF2CC}" destId="{5AC3984B-ABCF-4140-93BA-B3A82AE3818F}" srcOrd="0" destOrd="0" presId="urn:microsoft.com/office/officeart/2005/8/layout/gear1"/>
    <dgm:cxn modelId="{04CDB6D5-D89C-4750-9FF1-214E5CE80EA7}" type="presOf" srcId="{8F4EB5FE-495F-3247-B6D6-820236362045}" destId="{C3E0B2EE-13D0-0A4F-8D30-D37729D70D92}" srcOrd="1" destOrd="0" presId="urn:microsoft.com/office/officeart/2005/8/layout/gear1"/>
    <dgm:cxn modelId="{F461E3FB-6E2F-4B8D-A4EF-BBDA6C85E0C0}" type="presOf" srcId="{31636528-D142-CF40-A37D-8BFF1BFDE36F}" destId="{ADF24E7D-BBE8-7640-A69F-AAD808DADAFA}" srcOrd="0" destOrd="0" presId="urn:microsoft.com/office/officeart/2005/8/layout/gear1"/>
    <dgm:cxn modelId="{EEB3B22B-37CF-4977-BD3B-F6D030D3341D}" type="presParOf" srcId="{1F060B73-43D3-0146-B697-257F628B15BF}" destId="{0D1696BF-1DC0-394F-997B-FAC2D5D985E7}" srcOrd="0" destOrd="0" presId="urn:microsoft.com/office/officeart/2005/8/layout/gear1"/>
    <dgm:cxn modelId="{DDF6659B-3992-4C7E-BF62-6E881A5C2C4E}" type="presParOf" srcId="{1F060B73-43D3-0146-B697-257F628B15BF}" destId="{C3E0B2EE-13D0-0A4F-8D30-D37729D70D92}" srcOrd="1" destOrd="0" presId="urn:microsoft.com/office/officeart/2005/8/layout/gear1"/>
    <dgm:cxn modelId="{FB73E1A5-D542-4105-912A-742DCEAAAD8C}" type="presParOf" srcId="{1F060B73-43D3-0146-B697-257F628B15BF}" destId="{D8C7AF6C-5905-9C4F-A29D-5844A4E834D8}" srcOrd="2" destOrd="0" presId="urn:microsoft.com/office/officeart/2005/8/layout/gear1"/>
    <dgm:cxn modelId="{9083BBBA-1210-418E-A8E6-B1C01D52F33A}" type="presParOf" srcId="{1F060B73-43D3-0146-B697-257F628B15BF}" destId="{5AC3984B-ABCF-4140-93BA-B3A82AE3818F}" srcOrd="3" destOrd="0" presId="urn:microsoft.com/office/officeart/2005/8/layout/gear1"/>
    <dgm:cxn modelId="{729FF76A-75D9-481A-96C3-ABCC3705F1D9}" type="presParOf" srcId="{1F060B73-43D3-0146-B697-257F628B15BF}" destId="{7767A64F-6AA7-CF4C-A6C7-3DBA11220FCE}" srcOrd="4" destOrd="0" presId="urn:microsoft.com/office/officeart/2005/8/layout/gear1"/>
    <dgm:cxn modelId="{73FB4D58-5DA4-406E-BE94-A342026924AE}" type="presParOf" srcId="{1F060B73-43D3-0146-B697-257F628B15BF}" destId="{C8C61AFD-68B8-524B-B603-EB7CFE483288}" srcOrd="5" destOrd="0" presId="urn:microsoft.com/office/officeart/2005/8/layout/gear1"/>
    <dgm:cxn modelId="{CD9AD70E-FA46-49AE-95F7-636A1B57799F}" type="presParOf" srcId="{1F060B73-43D3-0146-B697-257F628B15BF}" destId="{ADF24E7D-BBE8-7640-A69F-AAD808DADAFA}" srcOrd="6" destOrd="0" presId="urn:microsoft.com/office/officeart/2005/8/layout/gear1"/>
    <dgm:cxn modelId="{84159C27-9E98-44CA-9B2F-A073FE4DDCEA}" type="presParOf" srcId="{1F060B73-43D3-0146-B697-257F628B15BF}" destId="{8A3239C3-F4C5-824C-A9D6-9F0FC1C76A3E}" srcOrd="7" destOrd="0" presId="urn:microsoft.com/office/officeart/2005/8/layout/gear1"/>
    <dgm:cxn modelId="{552EAA2E-462A-4D62-93E0-2AAC2041A5D0}" type="presParOf" srcId="{1F060B73-43D3-0146-B697-257F628B15BF}" destId="{BCBE2248-1D44-A143-9C63-F6ED3098CC82}" srcOrd="8" destOrd="0" presId="urn:microsoft.com/office/officeart/2005/8/layout/gear1"/>
    <dgm:cxn modelId="{D48C2D1E-7922-4DEF-817F-D2080A7BE873}" type="presParOf" srcId="{1F060B73-43D3-0146-B697-257F628B15BF}" destId="{CA7E42D4-357B-B740-9787-863E1CAEB098}" srcOrd="9" destOrd="0" presId="urn:microsoft.com/office/officeart/2005/8/layout/gear1"/>
    <dgm:cxn modelId="{1E49D361-4657-499F-8091-EA066DFB0490}" type="presParOf" srcId="{1F060B73-43D3-0146-B697-257F628B15BF}" destId="{65F6123B-C659-7D46-A673-6422717731CB}" srcOrd="10" destOrd="0" presId="urn:microsoft.com/office/officeart/2005/8/layout/gear1"/>
    <dgm:cxn modelId="{87E98F27-FDAA-45F4-B90E-5ADEAB66629D}" type="presParOf" srcId="{1F060B73-43D3-0146-B697-257F628B15BF}" destId="{93295984-9270-5A4A-83EB-3E3A3FFC4B09}" srcOrd="11" destOrd="0" presId="urn:microsoft.com/office/officeart/2005/8/layout/gear1"/>
    <dgm:cxn modelId="{9BD511A8-8406-4AE0-942D-AAFEDC5E2346}" type="presParOf" srcId="{1F060B73-43D3-0146-B697-257F628B15BF}" destId="{4AE513EB-B02F-F545-AB87-29B599F28507}"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6157644-F3E4-4C81-A672-4C1FAB9FA96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726C0C7D-ABD5-4C01-BCB1-FBA41F6F3EF1}">
      <dgm:prSet phldrT="[Text]"/>
      <dgm:spPr>
        <a:solidFill>
          <a:schemeClr val="accent1"/>
        </a:solidFill>
      </dgm:spPr>
      <dgm:t>
        <a:bodyPr/>
        <a:lstStyle/>
        <a:p>
          <a:r>
            <a:rPr lang="en-US" smtClean="0"/>
            <a:t>Single-stream </a:t>
          </a:r>
          <a:r>
            <a:rPr lang="en-US" dirty="0" smtClean="0"/>
            <a:t>format</a:t>
          </a:r>
          <a:endParaRPr lang="en-US" dirty="0"/>
        </a:p>
      </dgm:t>
    </dgm:pt>
    <dgm:pt modelId="{3E5DFC54-C24D-454F-8D78-B192010D7FAA}" type="parTrans" cxnId="{77708769-55BA-42D1-A839-C7CCF53C671C}">
      <dgm:prSet/>
      <dgm:spPr/>
      <dgm:t>
        <a:bodyPr/>
        <a:lstStyle/>
        <a:p>
          <a:endParaRPr lang="en-US"/>
        </a:p>
      </dgm:t>
    </dgm:pt>
    <dgm:pt modelId="{6E48F1FB-AB63-4745-8AC4-E771A92E4C9F}" type="sibTrans" cxnId="{77708769-55BA-42D1-A839-C7CCF53C671C}">
      <dgm:prSet/>
      <dgm:spPr/>
      <dgm:t>
        <a:bodyPr/>
        <a:lstStyle/>
        <a:p>
          <a:endParaRPr lang="en-US"/>
        </a:p>
      </dgm:t>
    </dgm:pt>
    <dgm:pt modelId="{6ED0ED72-DC83-4235-9506-1626075C4B20}">
      <dgm:prSet phldrT="[Text]"/>
      <dgm:spPr>
        <a:solidFill>
          <a:schemeClr val="accent2"/>
        </a:solidFill>
      </dgm:spPr>
      <dgm:t>
        <a:bodyPr/>
        <a:lstStyle/>
        <a:p>
          <a:r>
            <a:rPr lang="en-US" dirty="0" smtClean="0"/>
            <a:t>Addition of secondary caregiver items</a:t>
          </a:r>
          <a:endParaRPr lang="en-US" dirty="0"/>
        </a:p>
      </dgm:t>
    </dgm:pt>
    <dgm:pt modelId="{48BA2868-35E8-4669-9992-C3A0B8221DAA}" type="parTrans" cxnId="{1EEC4B96-BB08-4DCA-B28B-E5FE5D637D71}">
      <dgm:prSet/>
      <dgm:spPr/>
      <dgm:t>
        <a:bodyPr/>
        <a:lstStyle/>
        <a:p>
          <a:endParaRPr lang="en-US"/>
        </a:p>
      </dgm:t>
    </dgm:pt>
    <dgm:pt modelId="{1C4D77E0-FA38-4009-B467-64230DDAB013}" type="sibTrans" cxnId="{1EEC4B96-BB08-4DCA-B28B-E5FE5D637D71}">
      <dgm:prSet/>
      <dgm:spPr/>
      <dgm:t>
        <a:bodyPr/>
        <a:lstStyle/>
        <a:p>
          <a:endParaRPr lang="en-US"/>
        </a:p>
      </dgm:t>
    </dgm:pt>
    <dgm:pt modelId="{C2099E40-18E8-4256-AF45-0F2AAEBD99C6}">
      <dgm:prSet phldrT="[Text]"/>
      <dgm:spPr>
        <a:solidFill>
          <a:schemeClr val="accent3"/>
        </a:solidFill>
      </dgm:spPr>
      <dgm:t>
        <a:bodyPr/>
        <a:lstStyle/>
        <a:p>
          <a:r>
            <a:rPr lang="en-US" dirty="0" smtClean="0"/>
            <a:t>Item weights adjusted for validation study</a:t>
          </a:r>
          <a:endParaRPr lang="en-US" dirty="0"/>
        </a:p>
      </dgm:t>
    </dgm:pt>
    <dgm:pt modelId="{F39E3B7D-3416-4AF1-AE9D-7352D84F5593}" type="parTrans" cxnId="{3AE413A8-824E-4B14-96D2-45D6EAAFCEE5}">
      <dgm:prSet/>
      <dgm:spPr/>
      <dgm:t>
        <a:bodyPr/>
        <a:lstStyle/>
        <a:p>
          <a:endParaRPr lang="en-US"/>
        </a:p>
      </dgm:t>
    </dgm:pt>
    <dgm:pt modelId="{BFDB63CD-64D3-4A53-AAEF-BD1BAC525E73}" type="sibTrans" cxnId="{3AE413A8-824E-4B14-96D2-45D6EAAFCEE5}">
      <dgm:prSet/>
      <dgm:spPr/>
      <dgm:t>
        <a:bodyPr/>
        <a:lstStyle/>
        <a:p>
          <a:endParaRPr lang="en-US"/>
        </a:p>
      </dgm:t>
    </dgm:pt>
    <dgm:pt modelId="{11B899EA-EEA5-4917-A652-8199AB8D8563}">
      <dgm:prSet phldrT="[Text]"/>
      <dgm:spPr>
        <a:solidFill>
          <a:schemeClr val="accent4"/>
        </a:solidFill>
      </dgm:spPr>
      <dgm:t>
        <a:bodyPr/>
        <a:lstStyle/>
        <a:p>
          <a:r>
            <a:rPr lang="en-US" dirty="0" smtClean="0"/>
            <a:t>Structure of mental health and substance abuse items similar in format</a:t>
          </a:r>
          <a:endParaRPr lang="en-US" dirty="0"/>
        </a:p>
      </dgm:t>
    </dgm:pt>
    <dgm:pt modelId="{51260D22-79A0-4759-B733-DD5BF95C4FD9}" type="parTrans" cxnId="{53D27C5C-95A3-40C5-8620-D12844E75B5C}">
      <dgm:prSet/>
      <dgm:spPr/>
      <dgm:t>
        <a:bodyPr/>
        <a:lstStyle/>
        <a:p>
          <a:endParaRPr lang="en-US"/>
        </a:p>
      </dgm:t>
    </dgm:pt>
    <dgm:pt modelId="{FFA0CA0A-BBC8-4C4C-9E8A-A2F1E7AE7DBC}" type="sibTrans" cxnId="{53D27C5C-95A3-40C5-8620-D12844E75B5C}">
      <dgm:prSet/>
      <dgm:spPr/>
      <dgm:t>
        <a:bodyPr/>
        <a:lstStyle/>
        <a:p>
          <a:endParaRPr lang="en-US"/>
        </a:p>
      </dgm:t>
    </dgm:pt>
    <dgm:pt modelId="{77399836-2CE6-46FC-BE08-DADCAB6A851B}" type="pres">
      <dgm:prSet presAssocID="{A6157644-F3E4-4C81-A672-4C1FAB9FA96C}" presName="diagram" presStyleCnt="0">
        <dgm:presLayoutVars>
          <dgm:dir/>
          <dgm:resizeHandles val="exact"/>
        </dgm:presLayoutVars>
      </dgm:prSet>
      <dgm:spPr/>
      <dgm:t>
        <a:bodyPr/>
        <a:lstStyle/>
        <a:p>
          <a:endParaRPr lang="en-US"/>
        </a:p>
      </dgm:t>
    </dgm:pt>
    <dgm:pt modelId="{B5D830FD-FA7F-4F63-B918-4DCD07014812}" type="pres">
      <dgm:prSet presAssocID="{726C0C7D-ABD5-4C01-BCB1-FBA41F6F3EF1}" presName="node" presStyleLbl="node1" presStyleIdx="0" presStyleCnt="4">
        <dgm:presLayoutVars>
          <dgm:bulletEnabled val="1"/>
        </dgm:presLayoutVars>
      </dgm:prSet>
      <dgm:spPr/>
      <dgm:t>
        <a:bodyPr/>
        <a:lstStyle/>
        <a:p>
          <a:endParaRPr lang="en-US"/>
        </a:p>
      </dgm:t>
    </dgm:pt>
    <dgm:pt modelId="{E9E61637-02C8-4071-88B6-3C410B2D66F9}" type="pres">
      <dgm:prSet presAssocID="{6E48F1FB-AB63-4745-8AC4-E771A92E4C9F}" presName="sibTrans" presStyleCnt="0"/>
      <dgm:spPr/>
    </dgm:pt>
    <dgm:pt modelId="{79BF1BD3-4A01-445D-90AB-71F75AF6478F}" type="pres">
      <dgm:prSet presAssocID="{6ED0ED72-DC83-4235-9506-1626075C4B20}" presName="node" presStyleLbl="node1" presStyleIdx="1" presStyleCnt="4">
        <dgm:presLayoutVars>
          <dgm:bulletEnabled val="1"/>
        </dgm:presLayoutVars>
      </dgm:prSet>
      <dgm:spPr/>
      <dgm:t>
        <a:bodyPr/>
        <a:lstStyle/>
        <a:p>
          <a:endParaRPr lang="en-US"/>
        </a:p>
      </dgm:t>
    </dgm:pt>
    <dgm:pt modelId="{06D38B85-D7BE-4FBD-B3A0-6E86F3A11516}" type="pres">
      <dgm:prSet presAssocID="{1C4D77E0-FA38-4009-B467-64230DDAB013}" presName="sibTrans" presStyleCnt="0"/>
      <dgm:spPr/>
    </dgm:pt>
    <dgm:pt modelId="{3F4BC322-F1F4-4457-9331-0890215DD9F1}" type="pres">
      <dgm:prSet presAssocID="{C2099E40-18E8-4256-AF45-0F2AAEBD99C6}" presName="node" presStyleLbl="node1" presStyleIdx="2" presStyleCnt="4">
        <dgm:presLayoutVars>
          <dgm:bulletEnabled val="1"/>
        </dgm:presLayoutVars>
      </dgm:prSet>
      <dgm:spPr/>
      <dgm:t>
        <a:bodyPr/>
        <a:lstStyle/>
        <a:p>
          <a:endParaRPr lang="en-US"/>
        </a:p>
      </dgm:t>
    </dgm:pt>
    <dgm:pt modelId="{90DE1AA9-5E9B-4FE3-A0A1-256EC9002A03}" type="pres">
      <dgm:prSet presAssocID="{BFDB63CD-64D3-4A53-AAEF-BD1BAC525E73}" presName="sibTrans" presStyleCnt="0"/>
      <dgm:spPr/>
    </dgm:pt>
    <dgm:pt modelId="{5FA2F86C-FF6F-490E-9425-B45D6FC4103D}" type="pres">
      <dgm:prSet presAssocID="{11B899EA-EEA5-4917-A652-8199AB8D8563}" presName="node" presStyleLbl="node1" presStyleIdx="3" presStyleCnt="4">
        <dgm:presLayoutVars>
          <dgm:bulletEnabled val="1"/>
        </dgm:presLayoutVars>
      </dgm:prSet>
      <dgm:spPr/>
      <dgm:t>
        <a:bodyPr/>
        <a:lstStyle/>
        <a:p>
          <a:endParaRPr lang="en-US"/>
        </a:p>
      </dgm:t>
    </dgm:pt>
  </dgm:ptLst>
  <dgm:cxnLst>
    <dgm:cxn modelId="{1EEC4B96-BB08-4DCA-B28B-E5FE5D637D71}" srcId="{A6157644-F3E4-4C81-A672-4C1FAB9FA96C}" destId="{6ED0ED72-DC83-4235-9506-1626075C4B20}" srcOrd="1" destOrd="0" parTransId="{48BA2868-35E8-4669-9992-C3A0B8221DAA}" sibTransId="{1C4D77E0-FA38-4009-B467-64230DDAB013}"/>
    <dgm:cxn modelId="{5FDCE158-532F-4A76-98E3-C720F2859FC4}" type="presOf" srcId="{A6157644-F3E4-4C81-A672-4C1FAB9FA96C}" destId="{77399836-2CE6-46FC-BE08-DADCAB6A851B}" srcOrd="0" destOrd="0" presId="urn:microsoft.com/office/officeart/2005/8/layout/default"/>
    <dgm:cxn modelId="{6B8ECFCB-60A5-4467-8BC3-D8ABFA3A7E6A}" type="presOf" srcId="{6ED0ED72-DC83-4235-9506-1626075C4B20}" destId="{79BF1BD3-4A01-445D-90AB-71F75AF6478F}" srcOrd="0" destOrd="0" presId="urn:microsoft.com/office/officeart/2005/8/layout/default"/>
    <dgm:cxn modelId="{3AE413A8-824E-4B14-96D2-45D6EAAFCEE5}" srcId="{A6157644-F3E4-4C81-A672-4C1FAB9FA96C}" destId="{C2099E40-18E8-4256-AF45-0F2AAEBD99C6}" srcOrd="2" destOrd="0" parTransId="{F39E3B7D-3416-4AF1-AE9D-7352D84F5593}" sibTransId="{BFDB63CD-64D3-4A53-AAEF-BD1BAC525E73}"/>
    <dgm:cxn modelId="{77708769-55BA-42D1-A839-C7CCF53C671C}" srcId="{A6157644-F3E4-4C81-A672-4C1FAB9FA96C}" destId="{726C0C7D-ABD5-4C01-BCB1-FBA41F6F3EF1}" srcOrd="0" destOrd="0" parTransId="{3E5DFC54-C24D-454F-8D78-B192010D7FAA}" sibTransId="{6E48F1FB-AB63-4745-8AC4-E771A92E4C9F}"/>
    <dgm:cxn modelId="{53D27C5C-95A3-40C5-8620-D12844E75B5C}" srcId="{A6157644-F3E4-4C81-A672-4C1FAB9FA96C}" destId="{11B899EA-EEA5-4917-A652-8199AB8D8563}" srcOrd="3" destOrd="0" parTransId="{51260D22-79A0-4759-B733-DD5BF95C4FD9}" sibTransId="{FFA0CA0A-BBC8-4C4C-9E8A-A2F1E7AE7DBC}"/>
    <dgm:cxn modelId="{0487ACCB-D4AA-495A-8626-74CC3531F9AF}" type="presOf" srcId="{11B899EA-EEA5-4917-A652-8199AB8D8563}" destId="{5FA2F86C-FF6F-490E-9425-B45D6FC4103D}" srcOrd="0" destOrd="0" presId="urn:microsoft.com/office/officeart/2005/8/layout/default"/>
    <dgm:cxn modelId="{65C14A5D-2890-4BDB-AA29-782B1482E3C6}" type="presOf" srcId="{726C0C7D-ABD5-4C01-BCB1-FBA41F6F3EF1}" destId="{B5D830FD-FA7F-4F63-B918-4DCD07014812}" srcOrd="0" destOrd="0" presId="urn:microsoft.com/office/officeart/2005/8/layout/default"/>
    <dgm:cxn modelId="{69181CC1-DC3E-40EF-8FD2-BFE69BC3878B}" type="presOf" srcId="{C2099E40-18E8-4256-AF45-0F2AAEBD99C6}" destId="{3F4BC322-F1F4-4457-9331-0890215DD9F1}" srcOrd="0" destOrd="0" presId="urn:microsoft.com/office/officeart/2005/8/layout/default"/>
    <dgm:cxn modelId="{548132B1-6B40-4307-B5D4-57179930ACBE}" type="presParOf" srcId="{77399836-2CE6-46FC-BE08-DADCAB6A851B}" destId="{B5D830FD-FA7F-4F63-B918-4DCD07014812}" srcOrd="0" destOrd="0" presId="urn:microsoft.com/office/officeart/2005/8/layout/default"/>
    <dgm:cxn modelId="{E898DCDE-D9FB-49AA-B8B0-ED8F97E79CAB}" type="presParOf" srcId="{77399836-2CE6-46FC-BE08-DADCAB6A851B}" destId="{E9E61637-02C8-4071-88B6-3C410B2D66F9}" srcOrd="1" destOrd="0" presId="urn:microsoft.com/office/officeart/2005/8/layout/default"/>
    <dgm:cxn modelId="{D6B7E452-2655-4368-9F60-85DC0E90F7A6}" type="presParOf" srcId="{77399836-2CE6-46FC-BE08-DADCAB6A851B}" destId="{79BF1BD3-4A01-445D-90AB-71F75AF6478F}" srcOrd="2" destOrd="0" presId="urn:microsoft.com/office/officeart/2005/8/layout/default"/>
    <dgm:cxn modelId="{57AD3984-778E-467B-B8BB-0D9D2A4F997C}" type="presParOf" srcId="{77399836-2CE6-46FC-BE08-DADCAB6A851B}" destId="{06D38B85-D7BE-4FBD-B3A0-6E86F3A11516}" srcOrd="3" destOrd="0" presId="urn:microsoft.com/office/officeart/2005/8/layout/default"/>
    <dgm:cxn modelId="{660535EF-768B-4EC0-B9D0-5AD96F0D1ED0}" type="presParOf" srcId="{77399836-2CE6-46FC-BE08-DADCAB6A851B}" destId="{3F4BC322-F1F4-4457-9331-0890215DD9F1}" srcOrd="4" destOrd="0" presId="urn:microsoft.com/office/officeart/2005/8/layout/default"/>
    <dgm:cxn modelId="{3595ECD8-755E-4DA8-8EDF-EEE2E31C6677}" type="presParOf" srcId="{77399836-2CE6-46FC-BE08-DADCAB6A851B}" destId="{90DE1AA9-5E9B-4FE3-A0A1-256EC9002A03}" srcOrd="5" destOrd="0" presId="urn:microsoft.com/office/officeart/2005/8/layout/default"/>
    <dgm:cxn modelId="{BAD3D04C-66CC-408B-92A3-53F38F9E6D65}" type="presParOf" srcId="{77399836-2CE6-46FC-BE08-DADCAB6A851B}" destId="{5FA2F86C-FF6F-490E-9425-B45D6FC4103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F78BD0-C69B-442B-AF39-7DF64E6C3ED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9937F2A-5736-4920-A1C4-F78A2D1F3EC1}">
      <dgm:prSet phldrT="[Text]"/>
      <dgm:spPr>
        <a:solidFill>
          <a:schemeClr val="accent1"/>
        </a:solidFill>
      </dgm:spPr>
      <dgm:t>
        <a:bodyPr/>
        <a:lstStyle/>
        <a:p>
          <a:pPr>
            <a:lnSpc>
              <a:spcPct val="100000"/>
            </a:lnSpc>
            <a:spcAft>
              <a:spcPts val="0"/>
            </a:spcAft>
          </a:pPr>
          <a:r>
            <a:rPr lang="en-US" dirty="0" smtClean="0"/>
            <a:t>Safe</a:t>
          </a:r>
        </a:p>
        <a:p>
          <a:pPr>
            <a:lnSpc>
              <a:spcPct val="100000"/>
            </a:lnSpc>
            <a:spcAft>
              <a:spcPts val="0"/>
            </a:spcAft>
          </a:pPr>
          <a:endParaRPr lang="en-US" dirty="0" smtClean="0"/>
        </a:p>
        <a:p>
          <a:pPr>
            <a:lnSpc>
              <a:spcPct val="100000"/>
            </a:lnSpc>
            <a:spcAft>
              <a:spcPts val="0"/>
            </a:spcAft>
          </a:pPr>
          <a:r>
            <a:rPr lang="en-US" dirty="0" smtClean="0"/>
            <a:t>Low/Moderate Risk</a:t>
          </a:r>
        </a:p>
        <a:p>
          <a:pPr>
            <a:lnSpc>
              <a:spcPct val="100000"/>
            </a:lnSpc>
            <a:spcAft>
              <a:spcPts val="0"/>
            </a:spcAft>
          </a:pPr>
          <a:endParaRPr lang="en-US" dirty="0" smtClean="0"/>
        </a:p>
        <a:p>
          <a:pPr>
            <a:lnSpc>
              <a:spcPct val="100000"/>
            </a:lnSpc>
            <a:spcAft>
              <a:spcPts val="0"/>
            </a:spcAft>
          </a:pPr>
          <a:r>
            <a:rPr lang="en-US" dirty="0" smtClean="0"/>
            <a:t>39.2%</a:t>
          </a:r>
          <a:endParaRPr lang="en-US" dirty="0"/>
        </a:p>
      </dgm:t>
    </dgm:pt>
    <dgm:pt modelId="{DCC517F3-D5C5-4C49-B1CF-D2637C1E1D89}" type="parTrans" cxnId="{F9CBD287-63D6-4504-AE7B-0B8E346776CA}">
      <dgm:prSet/>
      <dgm:spPr/>
      <dgm:t>
        <a:bodyPr/>
        <a:lstStyle/>
        <a:p>
          <a:endParaRPr lang="en-US"/>
        </a:p>
      </dgm:t>
    </dgm:pt>
    <dgm:pt modelId="{3B16A138-6E9A-4EFA-8BA3-02F450F12383}" type="sibTrans" cxnId="{F9CBD287-63D6-4504-AE7B-0B8E346776CA}">
      <dgm:prSet/>
      <dgm:spPr/>
      <dgm:t>
        <a:bodyPr/>
        <a:lstStyle/>
        <a:p>
          <a:endParaRPr lang="en-US"/>
        </a:p>
      </dgm:t>
    </dgm:pt>
    <dgm:pt modelId="{3E7C4C2A-5F02-4FE7-8782-B6A673070F13}">
      <dgm:prSet phldrT="[Text]"/>
      <dgm:spPr>
        <a:solidFill>
          <a:schemeClr val="accent2"/>
        </a:solidFill>
      </dgm:spPr>
      <dgm:t>
        <a:bodyPr/>
        <a:lstStyle/>
        <a:p>
          <a:pPr>
            <a:lnSpc>
              <a:spcPct val="100000"/>
            </a:lnSpc>
            <a:spcAft>
              <a:spcPts val="0"/>
            </a:spcAft>
          </a:pPr>
          <a:r>
            <a:rPr lang="en-US" dirty="0" smtClean="0"/>
            <a:t>Safe With Plan</a:t>
          </a:r>
        </a:p>
        <a:p>
          <a:pPr>
            <a:lnSpc>
              <a:spcPct val="100000"/>
            </a:lnSpc>
            <a:spcAft>
              <a:spcPts val="0"/>
            </a:spcAft>
          </a:pPr>
          <a:endParaRPr lang="en-US" dirty="0" smtClean="0"/>
        </a:p>
        <a:p>
          <a:pPr>
            <a:lnSpc>
              <a:spcPct val="100000"/>
            </a:lnSpc>
            <a:spcAft>
              <a:spcPts val="0"/>
            </a:spcAft>
          </a:pPr>
          <a:r>
            <a:rPr lang="en-US" dirty="0" smtClean="0"/>
            <a:t>Low/Moderate Risk</a:t>
          </a:r>
        </a:p>
        <a:p>
          <a:pPr>
            <a:lnSpc>
              <a:spcPct val="100000"/>
            </a:lnSpc>
            <a:spcAft>
              <a:spcPts val="0"/>
            </a:spcAft>
          </a:pPr>
          <a:endParaRPr lang="en-US" dirty="0" smtClean="0"/>
        </a:p>
        <a:p>
          <a:pPr>
            <a:lnSpc>
              <a:spcPct val="100000"/>
            </a:lnSpc>
            <a:spcAft>
              <a:spcPts val="0"/>
            </a:spcAft>
          </a:pPr>
          <a:r>
            <a:rPr lang="en-US" dirty="0" smtClean="0"/>
            <a:t>13.5%</a:t>
          </a:r>
          <a:endParaRPr lang="en-US" dirty="0"/>
        </a:p>
      </dgm:t>
    </dgm:pt>
    <dgm:pt modelId="{57A4F212-5AF3-4A55-93F3-D252BFEB3370}" type="parTrans" cxnId="{0CBFD925-B4FB-4007-8500-8530DCCF5667}">
      <dgm:prSet/>
      <dgm:spPr/>
      <dgm:t>
        <a:bodyPr/>
        <a:lstStyle/>
        <a:p>
          <a:endParaRPr lang="en-US"/>
        </a:p>
      </dgm:t>
    </dgm:pt>
    <dgm:pt modelId="{0E06D8FB-D1DE-463E-A42B-8E9808D68F0F}" type="sibTrans" cxnId="{0CBFD925-B4FB-4007-8500-8530DCCF5667}">
      <dgm:prSet/>
      <dgm:spPr/>
      <dgm:t>
        <a:bodyPr/>
        <a:lstStyle/>
        <a:p>
          <a:endParaRPr lang="en-US"/>
        </a:p>
      </dgm:t>
    </dgm:pt>
    <dgm:pt modelId="{8F868E35-173F-448A-93E8-2E1210D792D8}">
      <dgm:prSet phldrT="[Text]"/>
      <dgm:spPr>
        <a:solidFill>
          <a:schemeClr val="accent3"/>
        </a:solidFill>
      </dgm:spPr>
      <dgm:t>
        <a:bodyPr/>
        <a:lstStyle/>
        <a:p>
          <a:pPr>
            <a:lnSpc>
              <a:spcPct val="100000"/>
            </a:lnSpc>
            <a:spcAft>
              <a:spcPts val="0"/>
            </a:spcAft>
          </a:pPr>
          <a:r>
            <a:rPr lang="en-US" dirty="0" smtClean="0"/>
            <a:t>Unsafe</a:t>
          </a:r>
        </a:p>
        <a:p>
          <a:pPr>
            <a:lnSpc>
              <a:spcPct val="100000"/>
            </a:lnSpc>
            <a:spcAft>
              <a:spcPts val="0"/>
            </a:spcAft>
          </a:pPr>
          <a:endParaRPr lang="en-US" dirty="0" smtClean="0"/>
        </a:p>
        <a:p>
          <a:pPr>
            <a:lnSpc>
              <a:spcPct val="100000"/>
            </a:lnSpc>
            <a:spcAft>
              <a:spcPts val="0"/>
            </a:spcAft>
          </a:pPr>
          <a:r>
            <a:rPr lang="en-US" dirty="0" smtClean="0"/>
            <a:t>Low/Moderate Risk</a:t>
          </a:r>
        </a:p>
        <a:p>
          <a:pPr>
            <a:lnSpc>
              <a:spcPct val="100000"/>
            </a:lnSpc>
            <a:spcAft>
              <a:spcPts val="0"/>
            </a:spcAft>
          </a:pPr>
          <a:endParaRPr lang="en-US" dirty="0" smtClean="0"/>
        </a:p>
        <a:p>
          <a:pPr>
            <a:lnSpc>
              <a:spcPct val="100000"/>
            </a:lnSpc>
            <a:spcAft>
              <a:spcPts val="0"/>
            </a:spcAft>
          </a:pPr>
          <a:r>
            <a:rPr lang="en-US" dirty="0" smtClean="0"/>
            <a:t>1.7%</a:t>
          </a:r>
          <a:endParaRPr lang="en-US" dirty="0"/>
        </a:p>
      </dgm:t>
    </dgm:pt>
    <dgm:pt modelId="{F6565A71-5130-4F70-8A1E-19A5CBB7A094}" type="parTrans" cxnId="{480C930A-F685-41AE-AF78-24134B85163F}">
      <dgm:prSet/>
      <dgm:spPr/>
      <dgm:t>
        <a:bodyPr/>
        <a:lstStyle/>
        <a:p>
          <a:endParaRPr lang="en-US"/>
        </a:p>
      </dgm:t>
    </dgm:pt>
    <dgm:pt modelId="{76B9FB86-14A4-4BF6-ADC9-1113D1533866}" type="sibTrans" cxnId="{480C930A-F685-41AE-AF78-24134B85163F}">
      <dgm:prSet/>
      <dgm:spPr/>
      <dgm:t>
        <a:bodyPr/>
        <a:lstStyle/>
        <a:p>
          <a:endParaRPr lang="en-US"/>
        </a:p>
      </dgm:t>
    </dgm:pt>
    <dgm:pt modelId="{4B337EEB-590C-40E7-9A04-C1B522F5D7BB}">
      <dgm:prSet phldrT="[Text]"/>
      <dgm:spPr>
        <a:solidFill>
          <a:schemeClr val="accent4"/>
        </a:solidFill>
      </dgm:spPr>
      <dgm:t>
        <a:bodyPr/>
        <a:lstStyle/>
        <a:p>
          <a:pPr>
            <a:lnSpc>
              <a:spcPct val="100000"/>
            </a:lnSpc>
            <a:spcAft>
              <a:spcPts val="0"/>
            </a:spcAft>
          </a:pPr>
          <a:r>
            <a:rPr lang="en-US" dirty="0" smtClean="0"/>
            <a:t>Safe</a:t>
          </a:r>
        </a:p>
        <a:p>
          <a:pPr>
            <a:lnSpc>
              <a:spcPct val="100000"/>
            </a:lnSpc>
            <a:spcAft>
              <a:spcPts val="0"/>
            </a:spcAft>
          </a:pPr>
          <a:endParaRPr lang="en-US" dirty="0" smtClean="0"/>
        </a:p>
        <a:p>
          <a:pPr>
            <a:lnSpc>
              <a:spcPct val="100000"/>
            </a:lnSpc>
            <a:spcAft>
              <a:spcPts val="0"/>
            </a:spcAft>
          </a:pPr>
          <a:r>
            <a:rPr lang="en-US" dirty="0" smtClean="0"/>
            <a:t>High/Very High Risk</a:t>
          </a:r>
        </a:p>
        <a:p>
          <a:pPr>
            <a:lnSpc>
              <a:spcPct val="100000"/>
            </a:lnSpc>
            <a:spcAft>
              <a:spcPts val="0"/>
            </a:spcAft>
          </a:pPr>
          <a:endParaRPr lang="en-US" dirty="0" smtClean="0"/>
        </a:p>
        <a:p>
          <a:pPr>
            <a:lnSpc>
              <a:spcPct val="100000"/>
            </a:lnSpc>
            <a:spcAft>
              <a:spcPts val="0"/>
            </a:spcAft>
          </a:pPr>
          <a:r>
            <a:rPr lang="en-US" dirty="0" smtClean="0"/>
            <a:t>20.1%</a:t>
          </a:r>
          <a:endParaRPr lang="en-US" dirty="0"/>
        </a:p>
      </dgm:t>
    </dgm:pt>
    <dgm:pt modelId="{920E5777-8255-4804-921F-2F6BE2BCE585}" type="parTrans" cxnId="{DD46ED14-972D-4F4B-81D0-4129E26DB644}">
      <dgm:prSet/>
      <dgm:spPr/>
      <dgm:t>
        <a:bodyPr/>
        <a:lstStyle/>
        <a:p>
          <a:endParaRPr lang="en-US"/>
        </a:p>
      </dgm:t>
    </dgm:pt>
    <dgm:pt modelId="{B5637420-8305-4B95-8386-604760667E17}" type="sibTrans" cxnId="{DD46ED14-972D-4F4B-81D0-4129E26DB644}">
      <dgm:prSet/>
      <dgm:spPr/>
      <dgm:t>
        <a:bodyPr/>
        <a:lstStyle/>
        <a:p>
          <a:endParaRPr lang="en-US"/>
        </a:p>
      </dgm:t>
    </dgm:pt>
    <dgm:pt modelId="{440B9C74-3B81-4243-90DB-1C07D5C01873}">
      <dgm:prSet phldrT="[Text]"/>
      <dgm:spPr>
        <a:solidFill>
          <a:schemeClr val="accent5"/>
        </a:solidFill>
      </dgm:spPr>
      <dgm:t>
        <a:bodyPr/>
        <a:lstStyle/>
        <a:p>
          <a:pPr>
            <a:lnSpc>
              <a:spcPct val="100000"/>
            </a:lnSpc>
            <a:spcAft>
              <a:spcPts val="0"/>
            </a:spcAft>
          </a:pPr>
          <a:r>
            <a:rPr lang="en-US" dirty="0" smtClean="0">
              <a:solidFill>
                <a:schemeClr val="tx1"/>
              </a:solidFill>
            </a:rPr>
            <a:t>Safe With Plan</a:t>
          </a:r>
        </a:p>
        <a:p>
          <a:pPr>
            <a:lnSpc>
              <a:spcPct val="100000"/>
            </a:lnSpc>
            <a:spcAft>
              <a:spcPts val="0"/>
            </a:spcAft>
          </a:pPr>
          <a:endParaRPr lang="en-US" dirty="0" smtClean="0">
            <a:solidFill>
              <a:schemeClr val="tx1"/>
            </a:solidFill>
          </a:endParaRPr>
        </a:p>
        <a:p>
          <a:pPr>
            <a:lnSpc>
              <a:spcPct val="100000"/>
            </a:lnSpc>
            <a:spcAft>
              <a:spcPts val="0"/>
            </a:spcAft>
          </a:pPr>
          <a:r>
            <a:rPr lang="en-US" dirty="0" smtClean="0">
              <a:solidFill>
                <a:schemeClr val="tx1"/>
              </a:solidFill>
            </a:rPr>
            <a:t>High/Very High Risk</a:t>
          </a:r>
        </a:p>
        <a:p>
          <a:pPr>
            <a:lnSpc>
              <a:spcPct val="100000"/>
            </a:lnSpc>
            <a:spcAft>
              <a:spcPts val="0"/>
            </a:spcAft>
          </a:pPr>
          <a:endParaRPr lang="en-US" dirty="0" smtClean="0">
            <a:solidFill>
              <a:schemeClr val="tx1"/>
            </a:solidFill>
          </a:endParaRPr>
        </a:p>
        <a:p>
          <a:pPr>
            <a:lnSpc>
              <a:spcPct val="100000"/>
            </a:lnSpc>
            <a:spcAft>
              <a:spcPts val="0"/>
            </a:spcAft>
          </a:pPr>
          <a:r>
            <a:rPr lang="en-US" dirty="0" smtClean="0">
              <a:solidFill>
                <a:schemeClr val="tx1"/>
              </a:solidFill>
            </a:rPr>
            <a:t>13.3%</a:t>
          </a:r>
          <a:endParaRPr lang="en-US" dirty="0">
            <a:solidFill>
              <a:schemeClr val="tx1"/>
            </a:solidFill>
          </a:endParaRPr>
        </a:p>
      </dgm:t>
    </dgm:pt>
    <dgm:pt modelId="{51893B2F-1878-40EB-BFBE-8E9ED02AB6BF}" type="parTrans" cxnId="{7DAC68AC-CD7E-49FA-B1D3-73FA887618B7}">
      <dgm:prSet/>
      <dgm:spPr/>
      <dgm:t>
        <a:bodyPr/>
        <a:lstStyle/>
        <a:p>
          <a:endParaRPr lang="en-US"/>
        </a:p>
      </dgm:t>
    </dgm:pt>
    <dgm:pt modelId="{AD48D099-6129-4E99-BECB-6564F4EE6E5A}" type="sibTrans" cxnId="{7DAC68AC-CD7E-49FA-B1D3-73FA887618B7}">
      <dgm:prSet/>
      <dgm:spPr/>
      <dgm:t>
        <a:bodyPr/>
        <a:lstStyle/>
        <a:p>
          <a:endParaRPr lang="en-US"/>
        </a:p>
      </dgm:t>
    </dgm:pt>
    <dgm:pt modelId="{F1C52618-3CBF-4C21-B6DA-9495E89902C7}">
      <dgm:prSet/>
      <dgm:spPr>
        <a:solidFill>
          <a:schemeClr val="accent6"/>
        </a:solidFill>
      </dgm:spPr>
      <dgm:t>
        <a:bodyPr/>
        <a:lstStyle/>
        <a:p>
          <a:pPr>
            <a:lnSpc>
              <a:spcPct val="100000"/>
            </a:lnSpc>
            <a:spcAft>
              <a:spcPts val="0"/>
            </a:spcAft>
          </a:pPr>
          <a:r>
            <a:rPr lang="en-US" dirty="0" smtClean="0">
              <a:solidFill>
                <a:schemeClr val="bg1"/>
              </a:solidFill>
            </a:rPr>
            <a:t>Unsafe</a:t>
          </a:r>
        </a:p>
        <a:p>
          <a:pPr>
            <a:lnSpc>
              <a:spcPct val="100000"/>
            </a:lnSpc>
            <a:spcAft>
              <a:spcPts val="0"/>
            </a:spcAft>
          </a:pPr>
          <a:endParaRPr lang="en-US" dirty="0" smtClean="0">
            <a:solidFill>
              <a:schemeClr val="bg1"/>
            </a:solidFill>
          </a:endParaRPr>
        </a:p>
        <a:p>
          <a:pPr>
            <a:lnSpc>
              <a:spcPct val="100000"/>
            </a:lnSpc>
            <a:spcAft>
              <a:spcPts val="0"/>
            </a:spcAft>
          </a:pPr>
          <a:r>
            <a:rPr lang="en-US" smtClean="0">
              <a:solidFill>
                <a:schemeClr val="bg1"/>
              </a:solidFill>
            </a:rPr>
            <a:t>High/Very </a:t>
          </a:r>
          <a:r>
            <a:rPr lang="en-US" dirty="0" smtClean="0">
              <a:solidFill>
                <a:schemeClr val="bg1"/>
              </a:solidFill>
            </a:rPr>
            <a:t>High Risk</a:t>
          </a:r>
        </a:p>
        <a:p>
          <a:pPr>
            <a:lnSpc>
              <a:spcPct val="100000"/>
            </a:lnSpc>
            <a:spcAft>
              <a:spcPts val="0"/>
            </a:spcAft>
          </a:pPr>
          <a:endParaRPr lang="en-US" dirty="0" smtClean="0">
            <a:solidFill>
              <a:schemeClr val="bg1"/>
            </a:solidFill>
          </a:endParaRPr>
        </a:p>
        <a:p>
          <a:pPr>
            <a:lnSpc>
              <a:spcPct val="100000"/>
            </a:lnSpc>
            <a:spcAft>
              <a:spcPts val="0"/>
            </a:spcAft>
          </a:pPr>
          <a:r>
            <a:rPr lang="en-US" dirty="0" smtClean="0">
              <a:solidFill>
                <a:schemeClr val="bg1"/>
              </a:solidFill>
            </a:rPr>
            <a:t>12.2%</a:t>
          </a:r>
          <a:endParaRPr lang="en-US" dirty="0">
            <a:solidFill>
              <a:schemeClr val="bg1"/>
            </a:solidFill>
          </a:endParaRPr>
        </a:p>
      </dgm:t>
    </dgm:pt>
    <dgm:pt modelId="{0326369D-3149-4FB2-A752-9AB2C97684D8}" type="parTrans" cxnId="{1000A8D7-1C15-4580-AA25-C2E9EBB9FC37}">
      <dgm:prSet/>
      <dgm:spPr/>
      <dgm:t>
        <a:bodyPr/>
        <a:lstStyle/>
        <a:p>
          <a:endParaRPr lang="en-US"/>
        </a:p>
      </dgm:t>
    </dgm:pt>
    <dgm:pt modelId="{F993F117-401B-4E8A-9210-891BC323D2A4}" type="sibTrans" cxnId="{1000A8D7-1C15-4580-AA25-C2E9EBB9FC37}">
      <dgm:prSet/>
      <dgm:spPr/>
      <dgm:t>
        <a:bodyPr/>
        <a:lstStyle/>
        <a:p>
          <a:endParaRPr lang="en-US"/>
        </a:p>
      </dgm:t>
    </dgm:pt>
    <dgm:pt modelId="{BA6C589D-5CDF-4AB6-9960-C1967F5214B2}" type="pres">
      <dgm:prSet presAssocID="{FDF78BD0-C69B-442B-AF39-7DF64E6C3ED8}" presName="diagram" presStyleCnt="0">
        <dgm:presLayoutVars>
          <dgm:dir/>
          <dgm:resizeHandles val="exact"/>
        </dgm:presLayoutVars>
      </dgm:prSet>
      <dgm:spPr/>
      <dgm:t>
        <a:bodyPr/>
        <a:lstStyle/>
        <a:p>
          <a:endParaRPr lang="en-US"/>
        </a:p>
      </dgm:t>
    </dgm:pt>
    <dgm:pt modelId="{F4532553-0DE2-45A3-9895-942E8E2F27AE}" type="pres">
      <dgm:prSet presAssocID="{59937F2A-5736-4920-A1C4-F78A2D1F3EC1}" presName="node" presStyleLbl="node1" presStyleIdx="0" presStyleCnt="6">
        <dgm:presLayoutVars>
          <dgm:bulletEnabled val="1"/>
        </dgm:presLayoutVars>
      </dgm:prSet>
      <dgm:spPr/>
      <dgm:t>
        <a:bodyPr/>
        <a:lstStyle/>
        <a:p>
          <a:endParaRPr lang="en-US"/>
        </a:p>
      </dgm:t>
    </dgm:pt>
    <dgm:pt modelId="{AF9D6969-358C-4CA7-9D24-76CD7F27E73B}" type="pres">
      <dgm:prSet presAssocID="{3B16A138-6E9A-4EFA-8BA3-02F450F12383}" presName="sibTrans" presStyleCnt="0"/>
      <dgm:spPr/>
    </dgm:pt>
    <dgm:pt modelId="{8C8452FD-A2C0-478F-82AB-55B24D4C9C3E}" type="pres">
      <dgm:prSet presAssocID="{3E7C4C2A-5F02-4FE7-8782-B6A673070F13}" presName="node" presStyleLbl="node1" presStyleIdx="1" presStyleCnt="6">
        <dgm:presLayoutVars>
          <dgm:bulletEnabled val="1"/>
        </dgm:presLayoutVars>
      </dgm:prSet>
      <dgm:spPr/>
      <dgm:t>
        <a:bodyPr/>
        <a:lstStyle/>
        <a:p>
          <a:endParaRPr lang="en-US"/>
        </a:p>
      </dgm:t>
    </dgm:pt>
    <dgm:pt modelId="{D0ED2064-5BAF-49C6-87BD-3C5E1B006EA2}" type="pres">
      <dgm:prSet presAssocID="{0E06D8FB-D1DE-463E-A42B-8E9808D68F0F}" presName="sibTrans" presStyleCnt="0"/>
      <dgm:spPr/>
    </dgm:pt>
    <dgm:pt modelId="{4FA55EBB-487C-43A2-98BF-DA2BE5CDB443}" type="pres">
      <dgm:prSet presAssocID="{8F868E35-173F-448A-93E8-2E1210D792D8}" presName="node" presStyleLbl="node1" presStyleIdx="2" presStyleCnt="6">
        <dgm:presLayoutVars>
          <dgm:bulletEnabled val="1"/>
        </dgm:presLayoutVars>
      </dgm:prSet>
      <dgm:spPr/>
      <dgm:t>
        <a:bodyPr/>
        <a:lstStyle/>
        <a:p>
          <a:endParaRPr lang="en-US"/>
        </a:p>
      </dgm:t>
    </dgm:pt>
    <dgm:pt modelId="{C9AC94ED-B8C7-4F88-AF97-93465C0241A6}" type="pres">
      <dgm:prSet presAssocID="{76B9FB86-14A4-4BF6-ADC9-1113D1533866}" presName="sibTrans" presStyleCnt="0"/>
      <dgm:spPr/>
    </dgm:pt>
    <dgm:pt modelId="{C7811DAF-11A9-4210-9FAB-FCDEA8BA43BD}" type="pres">
      <dgm:prSet presAssocID="{4B337EEB-590C-40E7-9A04-C1B522F5D7BB}" presName="node" presStyleLbl="node1" presStyleIdx="3" presStyleCnt="6">
        <dgm:presLayoutVars>
          <dgm:bulletEnabled val="1"/>
        </dgm:presLayoutVars>
      </dgm:prSet>
      <dgm:spPr/>
      <dgm:t>
        <a:bodyPr/>
        <a:lstStyle/>
        <a:p>
          <a:endParaRPr lang="en-US"/>
        </a:p>
      </dgm:t>
    </dgm:pt>
    <dgm:pt modelId="{687DAC05-A3CB-4A44-BB5D-F3D51D4282DF}" type="pres">
      <dgm:prSet presAssocID="{B5637420-8305-4B95-8386-604760667E17}" presName="sibTrans" presStyleCnt="0"/>
      <dgm:spPr/>
    </dgm:pt>
    <dgm:pt modelId="{C9C63AC0-D69C-44AF-A538-C541D229DFE1}" type="pres">
      <dgm:prSet presAssocID="{440B9C74-3B81-4243-90DB-1C07D5C01873}" presName="node" presStyleLbl="node1" presStyleIdx="4" presStyleCnt="6">
        <dgm:presLayoutVars>
          <dgm:bulletEnabled val="1"/>
        </dgm:presLayoutVars>
      </dgm:prSet>
      <dgm:spPr/>
      <dgm:t>
        <a:bodyPr/>
        <a:lstStyle/>
        <a:p>
          <a:endParaRPr lang="en-US"/>
        </a:p>
      </dgm:t>
    </dgm:pt>
    <dgm:pt modelId="{2D1907E4-3AEC-463C-90B0-78C63E127137}" type="pres">
      <dgm:prSet presAssocID="{AD48D099-6129-4E99-BECB-6564F4EE6E5A}" presName="sibTrans" presStyleCnt="0"/>
      <dgm:spPr/>
    </dgm:pt>
    <dgm:pt modelId="{AE3737A8-0A8A-476F-AEBE-270743D85B24}" type="pres">
      <dgm:prSet presAssocID="{F1C52618-3CBF-4C21-B6DA-9495E89902C7}" presName="node" presStyleLbl="node1" presStyleIdx="5" presStyleCnt="6">
        <dgm:presLayoutVars>
          <dgm:bulletEnabled val="1"/>
        </dgm:presLayoutVars>
      </dgm:prSet>
      <dgm:spPr/>
      <dgm:t>
        <a:bodyPr/>
        <a:lstStyle/>
        <a:p>
          <a:endParaRPr lang="en-US"/>
        </a:p>
      </dgm:t>
    </dgm:pt>
  </dgm:ptLst>
  <dgm:cxnLst>
    <dgm:cxn modelId="{4722F7C2-CDB6-4161-9999-C34271550010}" type="presOf" srcId="{8F868E35-173F-448A-93E8-2E1210D792D8}" destId="{4FA55EBB-487C-43A2-98BF-DA2BE5CDB443}" srcOrd="0" destOrd="0" presId="urn:microsoft.com/office/officeart/2005/8/layout/default"/>
    <dgm:cxn modelId="{7DAC68AC-CD7E-49FA-B1D3-73FA887618B7}" srcId="{FDF78BD0-C69B-442B-AF39-7DF64E6C3ED8}" destId="{440B9C74-3B81-4243-90DB-1C07D5C01873}" srcOrd="4" destOrd="0" parTransId="{51893B2F-1878-40EB-BFBE-8E9ED02AB6BF}" sibTransId="{AD48D099-6129-4E99-BECB-6564F4EE6E5A}"/>
    <dgm:cxn modelId="{57D238B4-49DA-4D2E-9DB0-45995BA8379F}" type="presOf" srcId="{FDF78BD0-C69B-442B-AF39-7DF64E6C3ED8}" destId="{BA6C589D-5CDF-4AB6-9960-C1967F5214B2}" srcOrd="0" destOrd="0" presId="urn:microsoft.com/office/officeart/2005/8/layout/default"/>
    <dgm:cxn modelId="{F9CBD287-63D6-4504-AE7B-0B8E346776CA}" srcId="{FDF78BD0-C69B-442B-AF39-7DF64E6C3ED8}" destId="{59937F2A-5736-4920-A1C4-F78A2D1F3EC1}" srcOrd="0" destOrd="0" parTransId="{DCC517F3-D5C5-4C49-B1CF-D2637C1E1D89}" sibTransId="{3B16A138-6E9A-4EFA-8BA3-02F450F12383}"/>
    <dgm:cxn modelId="{8318124D-D6AE-4DA5-AE11-47D44748A313}" type="presOf" srcId="{4B337EEB-590C-40E7-9A04-C1B522F5D7BB}" destId="{C7811DAF-11A9-4210-9FAB-FCDEA8BA43BD}" srcOrd="0" destOrd="0" presId="urn:microsoft.com/office/officeart/2005/8/layout/default"/>
    <dgm:cxn modelId="{480C930A-F685-41AE-AF78-24134B85163F}" srcId="{FDF78BD0-C69B-442B-AF39-7DF64E6C3ED8}" destId="{8F868E35-173F-448A-93E8-2E1210D792D8}" srcOrd="2" destOrd="0" parTransId="{F6565A71-5130-4F70-8A1E-19A5CBB7A094}" sibTransId="{76B9FB86-14A4-4BF6-ADC9-1113D1533866}"/>
    <dgm:cxn modelId="{B85787DC-05B5-4542-89B9-26B99E460CA7}" type="presOf" srcId="{F1C52618-3CBF-4C21-B6DA-9495E89902C7}" destId="{AE3737A8-0A8A-476F-AEBE-270743D85B24}" srcOrd="0" destOrd="0" presId="urn:microsoft.com/office/officeart/2005/8/layout/default"/>
    <dgm:cxn modelId="{DD46ED14-972D-4F4B-81D0-4129E26DB644}" srcId="{FDF78BD0-C69B-442B-AF39-7DF64E6C3ED8}" destId="{4B337EEB-590C-40E7-9A04-C1B522F5D7BB}" srcOrd="3" destOrd="0" parTransId="{920E5777-8255-4804-921F-2F6BE2BCE585}" sibTransId="{B5637420-8305-4B95-8386-604760667E17}"/>
    <dgm:cxn modelId="{30621129-BF74-4165-8197-27C3F3956A0E}" type="presOf" srcId="{440B9C74-3B81-4243-90DB-1C07D5C01873}" destId="{C9C63AC0-D69C-44AF-A538-C541D229DFE1}" srcOrd="0" destOrd="0" presId="urn:microsoft.com/office/officeart/2005/8/layout/default"/>
    <dgm:cxn modelId="{1000A8D7-1C15-4580-AA25-C2E9EBB9FC37}" srcId="{FDF78BD0-C69B-442B-AF39-7DF64E6C3ED8}" destId="{F1C52618-3CBF-4C21-B6DA-9495E89902C7}" srcOrd="5" destOrd="0" parTransId="{0326369D-3149-4FB2-A752-9AB2C97684D8}" sibTransId="{F993F117-401B-4E8A-9210-891BC323D2A4}"/>
    <dgm:cxn modelId="{DAA2F6DF-C03D-45AE-91FA-28ED5FEE87F2}" type="presOf" srcId="{59937F2A-5736-4920-A1C4-F78A2D1F3EC1}" destId="{F4532553-0DE2-45A3-9895-942E8E2F27AE}" srcOrd="0" destOrd="0" presId="urn:microsoft.com/office/officeart/2005/8/layout/default"/>
    <dgm:cxn modelId="{F3F14D8E-AEB6-4ABE-8FBF-A064DAA3FA33}" type="presOf" srcId="{3E7C4C2A-5F02-4FE7-8782-B6A673070F13}" destId="{8C8452FD-A2C0-478F-82AB-55B24D4C9C3E}" srcOrd="0" destOrd="0" presId="urn:microsoft.com/office/officeart/2005/8/layout/default"/>
    <dgm:cxn modelId="{0CBFD925-B4FB-4007-8500-8530DCCF5667}" srcId="{FDF78BD0-C69B-442B-AF39-7DF64E6C3ED8}" destId="{3E7C4C2A-5F02-4FE7-8782-B6A673070F13}" srcOrd="1" destOrd="0" parTransId="{57A4F212-5AF3-4A55-93F3-D252BFEB3370}" sibTransId="{0E06D8FB-D1DE-463E-A42B-8E9808D68F0F}"/>
    <dgm:cxn modelId="{34DDACC6-112D-488E-B97A-5780EAA8EE35}" type="presParOf" srcId="{BA6C589D-5CDF-4AB6-9960-C1967F5214B2}" destId="{F4532553-0DE2-45A3-9895-942E8E2F27AE}" srcOrd="0" destOrd="0" presId="urn:microsoft.com/office/officeart/2005/8/layout/default"/>
    <dgm:cxn modelId="{BCEAFF83-50D0-487F-93EA-58C224D2F8A1}" type="presParOf" srcId="{BA6C589D-5CDF-4AB6-9960-C1967F5214B2}" destId="{AF9D6969-358C-4CA7-9D24-76CD7F27E73B}" srcOrd="1" destOrd="0" presId="urn:microsoft.com/office/officeart/2005/8/layout/default"/>
    <dgm:cxn modelId="{D36705A9-3799-4CDA-A283-FDF18CA9ED4B}" type="presParOf" srcId="{BA6C589D-5CDF-4AB6-9960-C1967F5214B2}" destId="{8C8452FD-A2C0-478F-82AB-55B24D4C9C3E}" srcOrd="2" destOrd="0" presId="urn:microsoft.com/office/officeart/2005/8/layout/default"/>
    <dgm:cxn modelId="{D8E36C6D-68D7-470D-B75F-5A343493856C}" type="presParOf" srcId="{BA6C589D-5CDF-4AB6-9960-C1967F5214B2}" destId="{D0ED2064-5BAF-49C6-87BD-3C5E1B006EA2}" srcOrd="3" destOrd="0" presId="urn:microsoft.com/office/officeart/2005/8/layout/default"/>
    <dgm:cxn modelId="{AF389A59-25E4-4EBC-87A1-F984100E64E9}" type="presParOf" srcId="{BA6C589D-5CDF-4AB6-9960-C1967F5214B2}" destId="{4FA55EBB-487C-43A2-98BF-DA2BE5CDB443}" srcOrd="4" destOrd="0" presId="urn:microsoft.com/office/officeart/2005/8/layout/default"/>
    <dgm:cxn modelId="{F6932247-7089-4282-9586-DD1E7741E305}" type="presParOf" srcId="{BA6C589D-5CDF-4AB6-9960-C1967F5214B2}" destId="{C9AC94ED-B8C7-4F88-AF97-93465C0241A6}" srcOrd="5" destOrd="0" presId="urn:microsoft.com/office/officeart/2005/8/layout/default"/>
    <dgm:cxn modelId="{BC9A6312-68BA-4FFB-9A51-93D98213D1CF}" type="presParOf" srcId="{BA6C589D-5CDF-4AB6-9960-C1967F5214B2}" destId="{C7811DAF-11A9-4210-9FAB-FCDEA8BA43BD}" srcOrd="6" destOrd="0" presId="urn:microsoft.com/office/officeart/2005/8/layout/default"/>
    <dgm:cxn modelId="{B1D75C72-68E3-4401-8FA3-94F510389128}" type="presParOf" srcId="{BA6C589D-5CDF-4AB6-9960-C1967F5214B2}" destId="{687DAC05-A3CB-4A44-BB5D-F3D51D4282DF}" srcOrd="7" destOrd="0" presId="urn:microsoft.com/office/officeart/2005/8/layout/default"/>
    <dgm:cxn modelId="{F8F08BB6-11B0-40D3-922B-2A0599B3717D}" type="presParOf" srcId="{BA6C589D-5CDF-4AB6-9960-C1967F5214B2}" destId="{C9C63AC0-D69C-44AF-A538-C541D229DFE1}" srcOrd="8" destOrd="0" presId="urn:microsoft.com/office/officeart/2005/8/layout/default"/>
    <dgm:cxn modelId="{86A2394D-12FF-4BC0-9463-EDA6FC7F1CC2}" type="presParOf" srcId="{BA6C589D-5CDF-4AB6-9960-C1967F5214B2}" destId="{2D1907E4-3AEC-463C-90B0-78C63E127137}" srcOrd="9" destOrd="0" presId="urn:microsoft.com/office/officeart/2005/8/layout/default"/>
    <dgm:cxn modelId="{5274B016-1D22-4637-ACD1-0EF2EE4B8168}" type="presParOf" srcId="{BA6C589D-5CDF-4AB6-9960-C1967F5214B2}" destId="{AE3737A8-0A8A-476F-AEBE-270743D85B2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DF78BD0-C69B-442B-AF39-7DF64E6C3ED8}" type="doc">
      <dgm:prSet loTypeId="urn:microsoft.com/office/officeart/2005/8/layout/default#6" loCatId="list" qsTypeId="urn:microsoft.com/office/officeart/2005/8/quickstyle/simple1" qsCatId="simple" csTypeId="urn:microsoft.com/office/officeart/2005/8/colors/accent1_2" csCatId="accent1" phldr="1"/>
      <dgm:spPr/>
      <dgm:t>
        <a:bodyPr/>
        <a:lstStyle/>
        <a:p>
          <a:endParaRPr lang="en-US"/>
        </a:p>
      </dgm:t>
    </dgm:pt>
    <dgm:pt modelId="{59937F2A-5736-4920-A1C4-F78A2D1F3EC1}">
      <dgm:prSet phldrT="[Text]" custT="1"/>
      <dgm:spPr>
        <a:solidFill>
          <a:schemeClr val="accent1"/>
        </a:solidFill>
      </dgm:spPr>
      <dgm:t>
        <a:bodyPr/>
        <a:lstStyle/>
        <a:p>
          <a:pPr>
            <a:lnSpc>
              <a:spcPct val="100000"/>
            </a:lnSpc>
            <a:spcAft>
              <a:spcPts val="0"/>
            </a:spcAft>
          </a:pPr>
          <a:r>
            <a:rPr lang="en-US" sz="1600" dirty="0" smtClean="0"/>
            <a:t>Safe</a:t>
          </a:r>
        </a:p>
        <a:p>
          <a:pPr>
            <a:lnSpc>
              <a:spcPct val="100000"/>
            </a:lnSpc>
            <a:spcAft>
              <a:spcPts val="0"/>
            </a:spcAft>
          </a:pPr>
          <a:endParaRPr lang="en-US" sz="1600" dirty="0" smtClean="0"/>
        </a:p>
        <a:p>
          <a:pPr>
            <a:lnSpc>
              <a:spcPct val="100000"/>
            </a:lnSpc>
            <a:spcAft>
              <a:spcPts val="0"/>
            </a:spcAft>
          </a:pPr>
          <a:r>
            <a:rPr lang="en-US" sz="1600" dirty="0" smtClean="0"/>
            <a:t>Low/Moderate Risk</a:t>
          </a:r>
        </a:p>
        <a:p>
          <a:pPr>
            <a:lnSpc>
              <a:spcPct val="100000"/>
            </a:lnSpc>
            <a:spcAft>
              <a:spcPts val="0"/>
            </a:spcAft>
          </a:pPr>
          <a:endParaRPr lang="en-US" sz="1600" i="1" dirty="0" smtClean="0"/>
        </a:p>
        <a:p>
          <a:pPr>
            <a:lnSpc>
              <a:spcPct val="100000"/>
            </a:lnSpc>
            <a:spcAft>
              <a:spcPts val="0"/>
            </a:spcAft>
          </a:pPr>
          <a:r>
            <a:rPr lang="en-US" sz="1600" i="1" dirty="0" smtClean="0"/>
            <a:t>Do we need to be involved at all?</a:t>
          </a:r>
          <a:endParaRPr lang="en-US" sz="1600" i="1" dirty="0"/>
        </a:p>
      </dgm:t>
    </dgm:pt>
    <dgm:pt modelId="{DCC517F3-D5C5-4C49-B1CF-D2637C1E1D89}" type="parTrans" cxnId="{F9CBD287-63D6-4504-AE7B-0B8E346776CA}">
      <dgm:prSet/>
      <dgm:spPr/>
      <dgm:t>
        <a:bodyPr/>
        <a:lstStyle/>
        <a:p>
          <a:endParaRPr lang="en-US"/>
        </a:p>
      </dgm:t>
    </dgm:pt>
    <dgm:pt modelId="{3B16A138-6E9A-4EFA-8BA3-02F450F12383}" type="sibTrans" cxnId="{F9CBD287-63D6-4504-AE7B-0B8E346776CA}">
      <dgm:prSet/>
      <dgm:spPr/>
      <dgm:t>
        <a:bodyPr/>
        <a:lstStyle/>
        <a:p>
          <a:endParaRPr lang="en-US"/>
        </a:p>
      </dgm:t>
    </dgm:pt>
    <dgm:pt modelId="{3E7C4C2A-5F02-4FE7-8782-B6A673070F13}">
      <dgm:prSet phldrT="[Text]" custT="1"/>
      <dgm:spPr>
        <a:solidFill>
          <a:schemeClr val="accent2"/>
        </a:solidFill>
      </dgm:spPr>
      <dgm:t>
        <a:bodyPr/>
        <a:lstStyle/>
        <a:p>
          <a:pPr>
            <a:lnSpc>
              <a:spcPct val="100000"/>
            </a:lnSpc>
            <a:spcAft>
              <a:spcPts val="0"/>
            </a:spcAft>
          </a:pPr>
          <a:r>
            <a:rPr lang="en-US" sz="1600" dirty="0" smtClean="0"/>
            <a:t>Safe With Plan</a:t>
          </a:r>
        </a:p>
        <a:p>
          <a:pPr>
            <a:lnSpc>
              <a:spcPct val="100000"/>
            </a:lnSpc>
            <a:spcAft>
              <a:spcPts val="0"/>
            </a:spcAft>
          </a:pPr>
          <a:endParaRPr lang="en-US" sz="1600" dirty="0" smtClean="0"/>
        </a:p>
        <a:p>
          <a:pPr>
            <a:lnSpc>
              <a:spcPct val="100000"/>
            </a:lnSpc>
            <a:spcAft>
              <a:spcPts val="0"/>
            </a:spcAft>
          </a:pPr>
          <a:r>
            <a:rPr lang="en-US" sz="1600" dirty="0" smtClean="0"/>
            <a:t>Low/Moderate Risk</a:t>
          </a:r>
        </a:p>
        <a:p>
          <a:pPr>
            <a:lnSpc>
              <a:spcPct val="100000"/>
            </a:lnSpc>
            <a:spcAft>
              <a:spcPts val="0"/>
            </a:spcAft>
          </a:pPr>
          <a:endParaRPr lang="en-US" sz="1600" i="1" dirty="0" smtClean="0"/>
        </a:p>
        <a:p>
          <a:pPr>
            <a:lnSpc>
              <a:spcPct val="100000"/>
            </a:lnSpc>
            <a:spcAft>
              <a:spcPts val="0"/>
            </a:spcAft>
          </a:pPr>
          <a:r>
            <a:rPr lang="en-US" sz="1600" i="1" dirty="0" smtClean="0"/>
            <a:t>Is the plan working?</a:t>
          </a:r>
          <a:endParaRPr lang="en-US" sz="1600" i="1" dirty="0"/>
        </a:p>
      </dgm:t>
    </dgm:pt>
    <dgm:pt modelId="{57A4F212-5AF3-4A55-93F3-D252BFEB3370}" type="parTrans" cxnId="{0CBFD925-B4FB-4007-8500-8530DCCF5667}">
      <dgm:prSet/>
      <dgm:spPr/>
      <dgm:t>
        <a:bodyPr/>
        <a:lstStyle/>
        <a:p>
          <a:endParaRPr lang="en-US"/>
        </a:p>
      </dgm:t>
    </dgm:pt>
    <dgm:pt modelId="{0E06D8FB-D1DE-463E-A42B-8E9808D68F0F}" type="sibTrans" cxnId="{0CBFD925-B4FB-4007-8500-8530DCCF5667}">
      <dgm:prSet/>
      <dgm:spPr/>
      <dgm:t>
        <a:bodyPr/>
        <a:lstStyle/>
        <a:p>
          <a:endParaRPr lang="en-US"/>
        </a:p>
      </dgm:t>
    </dgm:pt>
    <dgm:pt modelId="{8F868E35-173F-448A-93E8-2E1210D792D8}">
      <dgm:prSet phldrT="[Text]" custT="1"/>
      <dgm:spPr>
        <a:solidFill>
          <a:schemeClr val="accent3"/>
        </a:solidFill>
      </dgm:spPr>
      <dgm:t>
        <a:bodyPr/>
        <a:lstStyle/>
        <a:p>
          <a:pPr>
            <a:lnSpc>
              <a:spcPct val="100000"/>
            </a:lnSpc>
            <a:spcAft>
              <a:spcPts val="0"/>
            </a:spcAft>
          </a:pPr>
          <a:r>
            <a:rPr lang="en-US" sz="1600" dirty="0" smtClean="0"/>
            <a:t>Unsafe</a:t>
          </a:r>
        </a:p>
        <a:p>
          <a:pPr>
            <a:lnSpc>
              <a:spcPct val="100000"/>
            </a:lnSpc>
            <a:spcAft>
              <a:spcPts val="0"/>
            </a:spcAft>
          </a:pPr>
          <a:endParaRPr lang="en-US" sz="1600" dirty="0" smtClean="0"/>
        </a:p>
        <a:p>
          <a:pPr>
            <a:lnSpc>
              <a:spcPct val="100000"/>
            </a:lnSpc>
            <a:spcAft>
              <a:spcPts val="0"/>
            </a:spcAft>
          </a:pPr>
          <a:r>
            <a:rPr lang="en-US" sz="1600" dirty="0" smtClean="0"/>
            <a:t>Low/Moderate Risk</a:t>
          </a:r>
        </a:p>
        <a:p>
          <a:pPr>
            <a:lnSpc>
              <a:spcPct val="100000"/>
            </a:lnSpc>
            <a:spcAft>
              <a:spcPts val="0"/>
            </a:spcAft>
          </a:pPr>
          <a:endParaRPr lang="en-US" sz="1600" i="1" dirty="0" smtClean="0"/>
        </a:p>
        <a:p>
          <a:pPr>
            <a:lnSpc>
              <a:spcPct val="100000"/>
            </a:lnSpc>
            <a:spcAft>
              <a:spcPts val="0"/>
            </a:spcAft>
          </a:pPr>
          <a:r>
            <a:rPr lang="en-US" sz="1600" i="1" dirty="0" smtClean="0"/>
            <a:t>Is a quick return home possible?</a:t>
          </a:r>
          <a:endParaRPr lang="en-US" sz="1600" i="1" dirty="0"/>
        </a:p>
      </dgm:t>
    </dgm:pt>
    <dgm:pt modelId="{F6565A71-5130-4F70-8A1E-19A5CBB7A094}" type="parTrans" cxnId="{480C930A-F685-41AE-AF78-24134B85163F}">
      <dgm:prSet/>
      <dgm:spPr/>
      <dgm:t>
        <a:bodyPr/>
        <a:lstStyle/>
        <a:p>
          <a:endParaRPr lang="en-US"/>
        </a:p>
      </dgm:t>
    </dgm:pt>
    <dgm:pt modelId="{76B9FB86-14A4-4BF6-ADC9-1113D1533866}" type="sibTrans" cxnId="{480C930A-F685-41AE-AF78-24134B85163F}">
      <dgm:prSet/>
      <dgm:spPr/>
      <dgm:t>
        <a:bodyPr/>
        <a:lstStyle/>
        <a:p>
          <a:endParaRPr lang="en-US"/>
        </a:p>
      </dgm:t>
    </dgm:pt>
    <dgm:pt modelId="{4B337EEB-590C-40E7-9A04-C1B522F5D7BB}">
      <dgm:prSet phldrT="[Text]" custT="1"/>
      <dgm:spPr>
        <a:solidFill>
          <a:schemeClr val="accent4"/>
        </a:solidFill>
        <a:ln>
          <a:noFill/>
        </a:ln>
      </dgm:spPr>
      <dgm:t>
        <a:bodyPr/>
        <a:lstStyle/>
        <a:p>
          <a:pPr>
            <a:lnSpc>
              <a:spcPct val="100000"/>
            </a:lnSpc>
            <a:spcAft>
              <a:spcPts val="0"/>
            </a:spcAft>
          </a:pPr>
          <a:r>
            <a:rPr lang="en-US" sz="1600" dirty="0" smtClean="0"/>
            <a:t>Safe</a:t>
          </a:r>
        </a:p>
        <a:p>
          <a:pPr>
            <a:lnSpc>
              <a:spcPct val="100000"/>
            </a:lnSpc>
            <a:spcAft>
              <a:spcPts val="0"/>
            </a:spcAft>
          </a:pPr>
          <a:endParaRPr lang="en-US" sz="1600" dirty="0" smtClean="0"/>
        </a:p>
        <a:p>
          <a:pPr>
            <a:lnSpc>
              <a:spcPct val="100000"/>
            </a:lnSpc>
            <a:spcAft>
              <a:spcPts val="0"/>
            </a:spcAft>
          </a:pPr>
          <a:r>
            <a:rPr lang="en-US" sz="1600" dirty="0" smtClean="0"/>
            <a:t>High/Very High Risk</a:t>
          </a:r>
        </a:p>
        <a:p>
          <a:pPr>
            <a:lnSpc>
              <a:spcPct val="100000"/>
            </a:lnSpc>
            <a:spcAft>
              <a:spcPts val="0"/>
            </a:spcAft>
          </a:pPr>
          <a:endParaRPr lang="en-US" sz="1600" i="1" dirty="0" smtClean="0"/>
        </a:p>
        <a:p>
          <a:pPr>
            <a:lnSpc>
              <a:spcPct val="100000"/>
            </a:lnSpc>
            <a:spcAft>
              <a:spcPts val="0"/>
            </a:spcAft>
          </a:pPr>
          <a:r>
            <a:rPr lang="en-US" sz="1600" i="1" dirty="0" smtClean="0"/>
            <a:t>What preventive measures can we take?</a:t>
          </a:r>
          <a:endParaRPr lang="en-US" sz="1600" i="1" dirty="0"/>
        </a:p>
      </dgm:t>
    </dgm:pt>
    <dgm:pt modelId="{920E5777-8255-4804-921F-2F6BE2BCE585}" type="parTrans" cxnId="{DD46ED14-972D-4F4B-81D0-4129E26DB644}">
      <dgm:prSet/>
      <dgm:spPr/>
      <dgm:t>
        <a:bodyPr/>
        <a:lstStyle/>
        <a:p>
          <a:endParaRPr lang="en-US"/>
        </a:p>
      </dgm:t>
    </dgm:pt>
    <dgm:pt modelId="{B5637420-8305-4B95-8386-604760667E17}" type="sibTrans" cxnId="{DD46ED14-972D-4F4B-81D0-4129E26DB644}">
      <dgm:prSet/>
      <dgm:spPr/>
      <dgm:t>
        <a:bodyPr/>
        <a:lstStyle/>
        <a:p>
          <a:endParaRPr lang="en-US"/>
        </a:p>
      </dgm:t>
    </dgm:pt>
    <dgm:pt modelId="{440B9C74-3B81-4243-90DB-1C07D5C01873}">
      <dgm:prSet phldrT="[Text]" custT="1"/>
      <dgm:spPr>
        <a:solidFill>
          <a:schemeClr val="accent5"/>
        </a:solidFill>
      </dgm:spPr>
      <dgm:t>
        <a:bodyPr/>
        <a:lstStyle/>
        <a:p>
          <a:pPr>
            <a:lnSpc>
              <a:spcPct val="100000"/>
            </a:lnSpc>
            <a:spcAft>
              <a:spcPts val="0"/>
            </a:spcAft>
          </a:pPr>
          <a:r>
            <a:rPr lang="en-US" sz="1600" dirty="0" smtClean="0">
              <a:solidFill>
                <a:schemeClr val="tx1"/>
              </a:solidFill>
            </a:rPr>
            <a:t>Safe With Plan</a:t>
          </a:r>
        </a:p>
        <a:p>
          <a:pPr>
            <a:lnSpc>
              <a:spcPct val="100000"/>
            </a:lnSpc>
            <a:spcAft>
              <a:spcPts val="0"/>
            </a:spcAft>
          </a:pPr>
          <a:endParaRPr lang="en-US" sz="1600" dirty="0" smtClean="0">
            <a:solidFill>
              <a:schemeClr val="tx1"/>
            </a:solidFill>
          </a:endParaRPr>
        </a:p>
        <a:p>
          <a:pPr>
            <a:lnSpc>
              <a:spcPct val="100000"/>
            </a:lnSpc>
            <a:spcAft>
              <a:spcPts val="0"/>
            </a:spcAft>
          </a:pPr>
          <a:r>
            <a:rPr lang="en-US" sz="1600" dirty="0" smtClean="0">
              <a:solidFill>
                <a:schemeClr val="tx1"/>
              </a:solidFill>
            </a:rPr>
            <a:t>High/Very High Risk</a:t>
          </a:r>
        </a:p>
        <a:p>
          <a:pPr>
            <a:lnSpc>
              <a:spcPct val="100000"/>
            </a:lnSpc>
            <a:spcAft>
              <a:spcPts val="0"/>
            </a:spcAft>
          </a:pPr>
          <a:endParaRPr lang="en-US" sz="1600" i="1" dirty="0" smtClean="0">
            <a:solidFill>
              <a:schemeClr val="tx1"/>
            </a:solidFill>
          </a:endParaRPr>
        </a:p>
        <a:p>
          <a:pPr>
            <a:lnSpc>
              <a:spcPct val="100000"/>
            </a:lnSpc>
            <a:spcAft>
              <a:spcPts val="0"/>
            </a:spcAft>
          </a:pPr>
          <a:r>
            <a:rPr lang="en-US" sz="1600" i="1" dirty="0" smtClean="0">
              <a:solidFill>
                <a:schemeClr val="tx1"/>
              </a:solidFill>
            </a:rPr>
            <a:t>We will need to see a plan working longer</a:t>
          </a:r>
          <a:endParaRPr lang="en-US" sz="1600" i="1" dirty="0">
            <a:solidFill>
              <a:schemeClr val="tx1"/>
            </a:solidFill>
          </a:endParaRPr>
        </a:p>
      </dgm:t>
    </dgm:pt>
    <dgm:pt modelId="{51893B2F-1878-40EB-BFBE-8E9ED02AB6BF}" type="parTrans" cxnId="{7DAC68AC-CD7E-49FA-B1D3-73FA887618B7}">
      <dgm:prSet/>
      <dgm:spPr/>
      <dgm:t>
        <a:bodyPr/>
        <a:lstStyle/>
        <a:p>
          <a:endParaRPr lang="en-US"/>
        </a:p>
      </dgm:t>
    </dgm:pt>
    <dgm:pt modelId="{AD48D099-6129-4E99-BECB-6564F4EE6E5A}" type="sibTrans" cxnId="{7DAC68AC-CD7E-49FA-B1D3-73FA887618B7}">
      <dgm:prSet/>
      <dgm:spPr/>
      <dgm:t>
        <a:bodyPr/>
        <a:lstStyle/>
        <a:p>
          <a:endParaRPr lang="en-US"/>
        </a:p>
      </dgm:t>
    </dgm:pt>
    <dgm:pt modelId="{F1C52618-3CBF-4C21-B6DA-9495E89902C7}">
      <dgm:prSet custT="1"/>
      <dgm:spPr>
        <a:solidFill>
          <a:schemeClr val="accent6"/>
        </a:solidFill>
        <a:ln>
          <a:noFill/>
        </a:ln>
      </dgm:spPr>
      <dgm:t>
        <a:bodyPr/>
        <a:lstStyle/>
        <a:p>
          <a:pPr>
            <a:lnSpc>
              <a:spcPct val="100000"/>
            </a:lnSpc>
            <a:spcAft>
              <a:spcPts val="0"/>
            </a:spcAft>
          </a:pPr>
          <a:r>
            <a:rPr lang="en-US" sz="1600" dirty="0" smtClean="0">
              <a:solidFill>
                <a:schemeClr val="bg1"/>
              </a:solidFill>
            </a:rPr>
            <a:t>Unsafe</a:t>
          </a:r>
        </a:p>
        <a:p>
          <a:pPr>
            <a:lnSpc>
              <a:spcPct val="100000"/>
            </a:lnSpc>
            <a:spcAft>
              <a:spcPts val="0"/>
            </a:spcAft>
          </a:pPr>
          <a:endParaRPr lang="en-US" sz="1600" dirty="0" smtClean="0">
            <a:solidFill>
              <a:schemeClr val="bg1"/>
            </a:solidFill>
          </a:endParaRPr>
        </a:p>
        <a:p>
          <a:pPr>
            <a:lnSpc>
              <a:spcPct val="100000"/>
            </a:lnSpc>
            <a:spcAft>
              <a:spcPts val="0"/>
            </a:spcAft>
          </a:pPr>
          <a:r>
            <a:rPr lang="en-US" sz="1600" dirty="0" smtClean="0">
              <a:solidFill>
                <a:schemeClr val="bg1"/>
              </a:solidFill>
            </a:rPr>
            <a:t>High/Very High Risk</a:t>
          </a:r>
        </a:p>
        <a:p>
          <a:pPr>
            <a:lnSpc>
              <a:spcPct val="100000"/>
            </a:lnSpc>
            <a:spcAft>
              <a:spcPts val="0"/>
            </a:spcAft>
          </a:pPr>
          <a:endParaRPr lang="en-US" sz="1600" i="1" dirty="0" smtClean="0">
            <a:solidFill>
              <a:schemeClr val="bg1"/>
            </a:solidFill>
          </a:endParaRPr>
        </a:p>
        <a:p>
          <a:pPr>
            <a:lnSpc>
              <a:spcPct val="100000"/>
            </a:lnSpc>
            <a:spcAft>
              <a:spcPts val="0"/>
            </a:spcAft>
          </a:pPr>
          <a:r>
            <a:rPr lang="en-US" sz="1600" i="1" dirty="0" smtClean="0">
              <a:solidFill>
                <a:schemeClr val="bg1"/>
              </a:solidFill>
            </a:rPr>
            <a:t>We need to establish sustainable safety in home before return</a:t>
          </a:r>
          <a:endParaRPr lang="en-US" sz="1600" i="1" dirty="0">
            <a:solidFill>
              <a:schemeClr val="bg1"/>
            </a:solidFill>
          </a:endParaRPr>
        </a:p>
      </dgm:t>
    </dgm:pt>
    <dgm:pt modelId="{0326369D-3149-4FB2-A752-9AB2C97684D8}" type="parTrans" cxnId="{1000A8D7-1C15-4580-AA25-C2E9EBB9FC37}">
      <dgm:prSet/>
      <dgm:spPr/>
      <dgm:t>
        <a:bodyPr/>
        <a:lstStyle/>
        <a:p>
          <a:endParaRPr lang="en-US"/>
        </a:p>
      </dgm:t>
    </dgm:pt>
    <dgm:pt modelId="{F993F117-401B-4E8A-9210-891BC323D2A4}" type="sibTrans" cxnId="{1000A8D7-1C15-4580-AA25-C2E9EBB9FC37}">
      <dgm:prSet/>
      <dgm:spPr/>
      <dgm:t>
        <a:bodyPr/>
        <a:lstStyle/>
        <a:p>
          <a:endParaRPr lang="en-US"/>
        </a:p>
      </dgm:t>
    </dgm:pt>
    <dgm:pt modelId="{BA6C589D-5CDF-4AB6-9960-C1967F5214B2}" type="pres">
      <dgm:prSet presAssocID="{FDF78BD0-C69B-442B-AF39-7DF64E6C3ED8}" presName="diagram" presStyleCnt="0">
        <dgm:presLayoutVars>
          <dgm:dir/>
          <dgm:resizeHandles val="exact"/>
        </dgm:presLayoutVars>
      </dgm:prSet>
      <dgm:spPr/>
      <dgm:t>
        <a:bodyPr/>
        <a:lstStyle/>
        <a:p>
          <a:endParaRPr lang="en-US"/>
        </a:p>
      </dgm:t>
    </dgm:pt>
    <dgm:pt modelId="{F4532553-0DE2-45A3-9895-942E8E2F27AE}" type="pres">
      <dgm:prSet presAssocID="{59937F2A-5736-4920-A1C4-F78A2D1F3EC1}" presName="node" presStyleLbl="node1" presStyleIdx="0" presStyleCnt="6" custScaleY="104021">
        <dgm:presLayoutVars>
          <dgm:bulletEnabled val="1"/>
        </dgm:presLayoutVars>
      </dgm:prSet>
      <dgm:spPr/>
      <dgm:t>
        <a:bodyPr/>
        <a:lstStyle/>
        <a:p>
          <a:endParaRPr lang="en-US"/>
        </a:p>
      </dgm:t>
    </dgm:pt>
    <dgm:pt modelId="{AF9D6969-358C-4CA7-9D24-76CD7F27E73B}" type="pres">
      <dgm:prSet presAssocID="{3B16A138-6E9A-4EFA-8BA3-02F450F12383}" presName="sibTrans" presStyleCnt="0"/>
      <dgm:spPr/>
    </dgm:pt>
    <dgm:pt modelId="{8C8452FD-A2C0-478F-82AB-55B24D4C9C3E}" type="pres">
      <dgm:prSet presAssocID="{3E7C4C2A-5F02-4FE7-8782-B6A673070F13}" presName="node" presStyleLbl="node1" presStyleIdx="1" presStyleCnt="6" custScaleY="104021">
        <dgm:presLayoutVars>
          <dgm:bulletEnabled val="1"/>
        </dgm:presLayoutVars>
      </dgm:prSet>
      <dgm:spPr/>
      <dgm:t>
        <a:bodyPr/>
        <a:lstStyle/>
        <a:p>
          <a:endParaRPr lang="en-US"/>
        </a:p>
      </dgm:t>
    </dgm:pt>
    <dgm:pt modelId="{D0ED2064-5BAF-49C6-87BD-3C5E1B006EA2}" type="pres">
      <dgm:prSet presAssocID="{0E06D8FB-D1DE-463E-A42B-8E9808D68F0F}" presName="sibTrans" presStyleCnt="0"/>
      <dgm:spPr/>
    </dgm:pt>
    <dgm:pt modelId="{4FA55EBB-487C-43A2-98BF-DA2BE5CDB443}" type="pres">
      <dgm:prSet presAssocID="{8F868E35-173F-448A-93E8-2E1210D792D8}" presName="node" presStyleLbl="node1" presStyleIdx="2" presStyleCnt="6" custScaleY="104021">
        <dgm:presLayoutVars>
          <dgm:bulletEnabled val="1"/>
        </dgm:presLayoutVars>
      </dgm:prSet>
      <dgm:spPr/>
      <dgm:t>
        <a:bodyPr/>
        <a:lstStyle/>
        <a:p>
          <a:endParaRPr lang="en-US"/>
        </a:p>
      </dgm:t>
    </dgm:pt>
    <dgm:pt modelId="{C9AC94ED-B8C7-4F88-AF97-93465C0241A6}" type="pres">
      <dgm:prSet presAssocID="{76B9FB86-14A4-4BF6-ADC9-1113D1533866}" presName="sibTrans" presStyleCnt="0"/>
      <dgm:spPr/>
    </dgm:pt>
    <dgm:pt modelId="{C7811DAF-11A9-4210-9FAB-FCDEA8BA43BD}" type="pres">
      <dgm:prSet presAssocID="{4B337EEB-590C-40E7-9A04-C1B522F5D7BB}" presName="node" presStyleLbl="node1" presStyleIdx="3" presStyleCnt="6" custScaleY="104021">
        <dgm:presLayoutVars>
          <dgm:bulletEnabled val="1"/>
        </dgm:presLayoutVars>
      </dgm:prSet>
      <dgm:spPr/>
      <dgm:t>
        <a:bodyPr/>
        <a:lstStyle/>
        <a:p>
          <a:endParaRPr lang="en-US"/>
        </a:p>
      </dgm:t>
    </dgm:pt>
    <dgm:pt modelId="{687DAC05-A3CB-4A44-BB5D-F3D51D4282DF}" type="pres">
      <dgm:prSet presAssocID="{B5637420-8305-4B95-8386-604760667E17}" presName="sibTrans" presStyleCnt="0"/>
      <dgm:spPr/>
    </dgm:pt>
    <dgm:pt modelId="{C9C63AC0-D69C-44AF-A538-C541D229DFE1}" type="pres">
      <dgm:prSet presAssocID="{440B9C74-3B81-4243-90DB-1C07D5C01873}" presName="node" presStyleLbl="node1" presStyleIdx="4" presStyleCnt="6" custScaleY="104021">
        <dgm:presLayoutVars>
          <dgm:bulletEnabled val="1"/>
        </dgm:presLayoutVars>
      </dgm:prSet>
      <dgm:spPr/>
      <dgm:t>
        <a:bodyPr/>
        <a:lstStyle/>
        <a:p>
          <a:endParaRPr lang="en-US"/>
        </a:p>
      </dgm:t>
    </dgm:pt>
    <dgm:pt modelId="{2D1907E4-3AEC-463C-90B0-78C63E127137}" type="pres">
      <dgm:prSet presAssocID="{AD48D099-6129-4E99-BECB-6564F4EE6E5A}" presName="sibTrans" presStyleCnt="0"/>
      <dgm:spPr/>
    </dgm:pt>
    <dgm:pt modelId="{AE3737A8-0A8A-476F-AEBE-270743D85B24}" type="pres">
      <dgm:prSet presAssocID="{F1C52618-3CBF-4C21-B6DA-9495E89902C7}" presName="node" presStyleLbl="node1" presStyleIdx="5" presStyleCnt="6" custScaleY="104021">
        <dgm:presLayoutVars>
          <dgm:bulletEnabled val="1"/>
        </dgm:presLayoutVars>
      </dgm:prSet>
      <dgm:spPr/>
      <dgm:t>
        <a:bodyPr/>
        <a:lstStyle/>
        <a:p>
          <a:endParaRPr lang="en-US"/>
        </a:p>
      </dgm:t>
    </dgm:pt>
  </dgm:ptLst>
  <dgm:cxnLst>
    <dgm:cxn modelId="{BBCFFA5E-7149-420F-9037-E03B65174538}" type="presOf" srcId="{59937F2A-5736-4920-A1C4-F78A2D1F3EC1}" destId="{F4532553-0DE2-45A3-9895-942E8E2F27AE}" srcOrd="0" destOrd="0" presId="urn:microsoft.com/office/officeart/2005/8/layout/default#6"/>
    <dgm:cxn modelId="{480C930A-F685-41AE-AF78-24134B85163F}" srcId="{FDF78BD0-C69B-442B-AF39-7DF64E6C3ED8}" destId="{8F868E35-173F-448A-93E8-2E1210D792D8}" srcOrd="2" destOrd="0" parTransId="{F6565A71-5130-4F70-8A1E-19A5CBB7A094}" sibTransId="{76B9FB86-14A4-4BF6-ADC9-1113D1533866}"/>
    <dgm:cxn modelId="{1000A8D7-1C15-4580-AA25-C2E9EBB9FC37}" srcId="{FDF78BD0-C69B-442B-AF39-7DF64E6C3ED8}" destId="{F1C52618-3CBF-4C21-B6DA-9495E89902C7}" srcOrd="5" destOrd="0" parTransId="{0326369D-3149-4FB2-A752-9AB2C97684D8}" sibTransId="{F993F117-401B-4E8A-9210-891BC323D2A4}"/>
    <dgm:cxn modelId="{52839408-1000-4890-B570-FE928C5FA2EF}" type="presOf" srcId="{4B337EEB-590C-40E7-9A04-C1B522F5D7BB}" destId="{C7811DAF-11A9-4210-9FAB-FCDEA8BA43BD}" srcOrd="0" destOrd="0" presId="urn:microsoft.com/office/officeart/2005/8/layout/default#6"/>
    <dgm:cxn modelId="{FF5DD7DA-3AEA-48CE-A653-E7B1581D3877}" type="presOf" srcId="{8F868E35-173F-448A-93E8-2E1210D792D8}" destId="{4FA55EBB-487C-43A2-98BF-DA2BE5CDB443}" srcOrd="0" destOrd="0" presId="urn:microsoft.com/office/officeart/2005/8/layout/default#6"/>
    <dgm:cxn modelId="{0CBFD925-B4FB-4007-8500-8530DCCF5667}" srcId="{FDF78BD0-C69B-442B-AF39-7DF64E6C3ED8}" destId="{3E7C4C2A-5F02-4FE7-8782-B6A673070F13}" srcOrd="1" destOrd="0" parTransId="{57A4F212-5AF3-4A55-93F3-D252BFEB3370}" sibTransId="{0E06D8FB-D1DE-463E-A42B-8E9808D68F0F}"/>
    <dgm:cxn modelId="{010AC852-BDF5-44ED-B15A-2D699ACCB258}" type="presOf" srcId="{F1C52618-3CBF-4C21-B6DA-9495E89902C7}" destId="{AE3737A8-0A8A-476F-AEBE-270743D85B24}" srcOrd="0" destOrd="0" presId="urn:microsoft.com/office/officeart/2005/8/layout/default#6"/>
    <dgm:cxn modelId="{788C82CC-769A-4BEF-BFC7-F381DE23B19D}" type="presOf" srcId="{FDF78BD0-C69B-442B-AF39-7DF64E6C3ED8}" destId="{BA6C589D-5CDF-4AB6-9960-C1967F5214B2}" srcOrd="0" destOrd="0" presId="urn:microsoft.com/office/officeart/2005/8/layout/default#6"/>
    <dgm:cxn modelId="{7463A618-7CF6-402E-91D1-061E46FDAE13}" type="presOf" srcId="{3E7C4C2A-5F02-4FE7-8782-B6A673070F13}" destId="{8C8452FD-A2C0-478F-82AB-55B24D4C9C3E}" srcOrd="0" destOrd="0" presId="urn:microsoft.com/office/officeart/2005/8/layout/default#6"/>
    <dgm:cxn modelId="{8CEB52F5-256C-44B9-8CB8-9418D96EEFD2}" type="presOf" srcId="{440B9C74-3B81-4243-90DB-1C07D5C01873}" destId="{C9C63AC0-D69C-44AF-A538-C541D229DFE1}" srcOrd="0" destOrd="0" presId="urn:microsoft.com/office/officeart/2005/8/layout/default#6"/>
    <dgm:cxn modelId="{DD46ED14-972D-4F4B-81D0-4129E26DB644}" srcId="{FDF78BD0-C69B-442B-AF39-7DF64E6C3ED8}" destId="{4B337EEB-590C-40E7-9A04-C1B522F5D7BB}" srcOrd="3" destOrd="0" parTransId="{920E5777-8255-4804-921F-2F6BE2BCE585}" sibTransId="{B5637420-8305-4B95-8386-604760667E17}"/>
    <dgm:cxn modelId="{7DAC68AC-CD7E-49FA-B1D3-73FA887618B7}" srcId="{FDF78BD0-C69B-442B-AF39-7DF64E6C3ED8}" destId="{440B9C74-3B81-4243-90DB-1C07D5C01873}" srcOrd="4" destOrd="0" parTransId="{51893B2F-1878-40EB-BFBE-8E9ED02AB6BF}" sibTransId="{AD48D099-6129-4E99-BECB-6564F4EE6E5A}"/>
    <dgm:cxn modelId="{F9CBD287-63D6-4504-AE7B-0B8E346776CA}" srcId="{FDF78BD0-C69B-442B-AF39-7DF64E6C3ED8}" destId="{59937F2A-5736-4920-A1C4-F78A2D1F3EC1}" srcOrd="0" destOrd="0" parTransId="{DCC517F3-D5C5-4C49-B1CF-D2637C1E1D89}" sibTransId="{3B16A138-6E9A-4EFA-8BA3-02F450F12383}"/>
    <dgm:cxn modelId="{6C714B2D-79E9-472C-9BF1-A80F17BAE861}" type="presParOf" srcId="{BA6C589D-5CDF-4AB6-9960-C1967F5214B2}" destId="{F4532553-0DE2-45A3-9895-942E8E2F27AE}" srcOrd="0" destOrd="0" presId="urn:microsoft.com/office/officeart/2005/8/layout/default#6"/>
    <dgm:cxn modelId="{84EE9AEB-B5C9-4988-B129-B23C7D3A2F40}" type="presParOf" srcId="{BA6C589D-5CDF-4AB6-9960-C1967F5214B2}" destId="{AF9D6969-358C-4CA7-9D24-76CD7F27E73B}" srcOrd="1" destOrd="0" presId="urn:microsoft.com/office/officeart/2005/8/layout/default#6"/>
    <dgm:cxn modelId="{BDDEEBEC-9E89-4965-BBC2-8666E5DBE83A}" type="presParOf" srcId="{BA6C589D-5CDF-4AB6-9960-C1967F5214B2}" destId="{8C8452FD-A2C0-478F-82AB-55B24D4C9C3E}" srcOrd="2" destOrd="0" presId="urn:microsoft.com/office/officeart/2005/8/layout/default#6"/>
    <dgm:cxn modelId="{A6C67D4C-557B-42C5-8304-0BA0D9F5F20D}" type="presParOf" srcId="{BA6C589D-5CDF-4AB6-9960-C1967F5214B2}" destId="{D0ED2064-5BAF-49C6-87BD-3C5E1B006EA2}" srcOrd="3" destOrd="0" presId="urn:microsoft.com/office/officeart/2005/8/layout/default#6"/>
    <dgm:cxn modelId="{80F8E77B-6C7A-4799-9EBC-9BEE96290BFA}" type="presParOf" srcId="{BA6C589D-5CDF-4AB6-9960-C1967F5214B2}" destId="{4FA55EBB-487C-43A2-98BF-DA2BE5CDB443}" srcOrd="4" destOrd="0" presId="urn:microsoft.com/office/officeart/2005/8/layout/default#6"/>
    <dgm:cxn modelId="{627B095A-E407-495F-B3A4-ED7F01C60048}" type="presParOf" srcId="{BA6C589D-5CDF-4AB6-9960-C1967F5214B2}" destId="{C9AC94ED-B8C7-4F88-AF97-93465C0241A6}" srcOrd="5" destOrd="0" presId="urn:microsoft.com/office/officeart/2005/8/layout/default#6"/>
    <dgm:cxn modelId="{5283A456-B6DE-410A-BEC8-2AE1C7A45637}" type="presParOf" srcId="{BA6C589D-5CDF-4AB6-9960-C1967F5214B2}" destId="{C7811DAF-11A9-4210-9FAB-FCDEA8BA43BD}" srcOrd="6" destOrd="0" presId="urn:microsoft.com/office/officeart/2005/8/layout/default#6"/>
    <dgm:cxn modelId="{38C906F5-3701-49F7-BF46-CFCC69C8B51D}" type="presParOf" srcId="{BA6C589D-5CDF-4AB6-9960-C1967F5214B2}" destId="{687DAC05-A3CB-4A44-BB5D-F3D51D4282DF}" srcOrd="7" destOrd="0" presId="urn:microsoft.com/office/officeart/2005/8/layout/default#6"/>
    <dgm:cxn modelId="{2226ED33-30AA-42A1-B91E-D07A716DB962}" type="presParOf" srcId="{BA6C589D-5CDF-4AB6-9960-C1967F5214B2}" destId="{C9C63AC0-D69C-44AF-A538-C541D229DFE1}" srcOrd="8" destOrd="0" presId="urn:microsoft.com/office/officeart/2005/8/layout/default#6"/>
    <dgm:cxn modelId="{758D5BA0-1748-461A-A372-5D47BA6101C1}" type="presParOf" srcId="{BA6C589D-5CDF-4AB6-9960-C1967F5214B2}" destId="{2D1907E4-3AEC-463C-90B0-78C63E127137}" srcOrd="9" destOrd="0" presId="urn:microsoft.com/office/officeart/2005/8/layout/default#6"/>
    <dgm:cxn modelId="{73194BAE-BB05-4FEC-808E-9F2ED68C633F}" type="presParOf" srcId="{BA6C589D-5CDF-4AB6-9960-C1967F5214B2}" destId="{AE3737A8-0A8A-476F-AEBE-270743D85B24}" srcOrd="10" destOrd="0" presId="urn:microsoft.com/office/officeart/2005/8/layout/defaul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6157644-F3E4-4C81-A672-4C1FAB9FA96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726C0C7D-ABD5-4C01-BCB1-FBA41F6F3EF1}">
      <dgm:prSet phldrT="[Text]"/>
      <dgm:spPr>
        <a:solidFill>
          <a:schemeClr val="accent1"/>
        </a:solidFill>
      </dgm:spPr>
      <dgm:t>
        <a:bodyPr/>
        <a:lstStyle/>
        <a:p>
          <a:r>
            <a:rPr lang="en-US" dirty="0" smtClean="0"/>
            <a:t>Cultural and household context</a:t>
          </a:r>
          <a:endParaRPr lang="en-US" dirty="0"/>
        </a:p>
      </dgm:t>
    </dgm:pt>
    <dgm:pt modelId="{3E5DFC54-C24D-454F-8D78-B192010D7FAA}" type="parTrans" cxnId="{77708769-55BA-42D1-A839-C7CCF53C671C}">
      <dgm:prSet/>
      <dgm:spPr/>
      <dgm:t>
        <a:bodyPr/>
        <a:lstStyle/>
        <a:p>
          <a:endParaRPr lang="en-US"/>
        </a:p>
      </dgm:t>
    </dgm:pt>
    <dgm:pt modelId="{6E48F1FB-AB63-4745-8AC4-E771A92E4C9F}" type="sibTrans" cxnId="{77708769-55BA-42D1-A839-C7CCF53C671C}">
      <dgm:prSet/>
      <dgm:spPr/>
      <dgm:t>
        <a:bodyPr/>
        <a:lstStyle/>
        <a:p>
          <a:endParaRPr lang="en-US"/>
        </a:p>
      </dgm:t>
    </dgm:pt>
    <dgm:pt modelId="{6ED0ED72-DC83-4235-9506-1626075C4B20}">
      <dgm:prSet phldrT="[Text]"/>
      <dgm:spPr>
        <a:solidFill>
          <a:schemeClr val="accent2"/>
        </a:solidFill>
      </dgm:spPr>
      <dgm:t>
        <a:bodyPr/>
        <a:lstStyle/>
        <a:p>
          <a:r>
            <a:rPr lang="en-US" dirty="0" smtClean="0"/>
            <a:t>Definitions linked to </a:t>
          </a:r>
          <a:r>
            <a:rPr lang="en-US" smtClean="0"/>
            <a:t>safety threats</a:t>
          </a:r>
          <a:endParaRPr lang="en-US" dirty="0"/>
        </a:p>
      </dgm:t>
    </dgm:pt>
    <dgm:pt modelId="{48BA2868-35E8-4669-9992-C3A0B8221DAA}" type="parTrans" cxnId="{1EEC4B96-BB08-4DCA-B28B-E5FE5D637D71}">
      <dgm:prSet/>
      <dgm:spPr/>
      <dgm:t>
        <a:bodyPr/>
        <a:lstStyle/>
        <a:p>
          <a:endParaRPr lang="en-US"/>
        </a:p>
      </dgm:t>
    </dgm:pt>
    <dgm:pt modelId="{1C4D77E0-FA38-4009-B467-64230DDAB013}" type="sibTrans" cxnId="{1EEC4B96-BB08-4DCA-B28B-E5FE5D637D71}">
      <dgm:prSet/>
      <dgm:spPr/>
      <dgm:t>
        <a:bodyPr/>
        <a:lstStyle/>
        <a:p>
          <a:endParaRPr lang="en-US"/>
        </a:p>
      </dgm:t>
    </dgm:pt>
    <dgm:pt modelId="{C2099E40-18E8-4256-AF45-0F2AAEBD99C6}">
      <dgm:prSet phldrT="[Text]"/>
      <dgm:spPr>
        <a:solidFill>
          <a:schemeClr val="tx2"/>
        </a:solidFill>
      </dgm:spPr>
      <dgm:t>
        <a:bodyPr/>
        <a:lstStyle/>
        <a:p>
          <a:r>
            <a:rPr lang="en-US" dirty="0" smtClean="0"/>
            <a:t>Completion without “scores”</a:t>
          </a:r>
          <a:endParaRPr lang="en-US" dirty="0"/>
        </a:p>
      </dgm:t>
    </dgm:pt>
    <dgm:pt modelId="{F39E3B7D-3416-4AF1-AE9D-7352D84F5593}" type="parTrans" cxnId="{3AE413A8-824E-4B14-96D2-45D6EAAFCEE5}">
      <dgm:prSet/>
      <dgm:spPr/>
      <dgm:t>
        <a:bodyPr/>
        <a:lstStyle/>
        <a:p>
          <a:endParaRPr lang="en-US"/>
        </a:p>
      </dgm:t>
    </dgm:pt>
    <dgm:pt modelId="{BFDB63CD-64D3-4A53-AAEF-BD1BAC525E73}" type="sibTrans" cxnId="{3AE413A8-824E-4B14-96D2-45D6EAAFCEE5}">
      <dgm:prSet/>
      <dgm:spPr/>
      <dgm:t>
        <a:bodyPr/>
        <a:lstStyle/>
        <a:p>
          <a:endParaRPr lang="en-US"/>
        </a:p>
      </dgm:t>
    </dgm:pt>
    <dgm:pt modelId="{11B899EA-EEA5-4917-A652-8199AB8D8563}">
      <dgm:prSet phldrT="[Text]"/>
      <dgm:spPr>
        <a:solidFill>
          <a:schemeClr val="accent4"/>
        </a:solidFill>
      </dgm:spPr>
      <dgm:t>
        <a:bodyPr/>
        <a:lstStyle/>
        <a:p>
          <a:r>
            <a:rPr lang="en-US" dirty="0" smtClean="0"/>
            <a:t>Addition of trauma domains in caregiver and child sections</a:t>
          </a:r>
          <a:endParaRPr lang="en-US" dirty="0"/>
        </a:p>
      </dgm:t>
    </dgm:pt>
    <dgm:pt modelId="{51260D22-79A0-4759-B733-DD5BF95C4FD9}" type="parTrans" cxnId="{53D27C5C-95A3-40C5-8620-D12844E75B5C}">
      <dgm:prSet/>
      <dgm:spPr/>
      <dgm:t>
        <a:bodyPr/>
        <a:lstStyle/>
        <a:p>
          <a:endParaRPr lang="en-US"/>
        </a:p>
      </dgm:t>
    </dgm:pt>
    <dgm:pt modelId="{FFA0CA0A-BBC8-4C4C-9E8A-A2F1E7AE7DBC}" type="sibTrans" cxnId="{53D27C5C-95A3-40C5-8620-D12844E75B5C}">
      <dgm:prSet/>
      <dgm:spPr/>
      <dgm:t>
        <a:bodyPr/>
        <a:lstStyle/>
        <a:p>
          <a:endParaRPr lang="en-US"/>
        </a:p>
      </dgm:t>
    </dgm:pt>
    <dgm:pt modelId="{77399836-2CE6-46FC-BE08-DADCAB6A851B}" type="pres">
      <dgm:prSet presAssocID="{A6157644-F3E4-4C81-A672-4C1FAB9FA96C}" presName="diagram" presStyleCnt="0">
        <dgm:presLayoutVars>
          <dgm:dir/>
          <dgm:resizeHandles val="exact"/>
        </dgm:presLayoutVars>
      </dgm:prSet>
      <dgm:spPr/>
      <dgm:t>
        <a:bodyPr/>
        <a:lstStyle/>
        <a:p>
          <a:endParaRPr lang="en-US"/>
        </a:p>
      </dgm:t>
    </dgm:pt>
    <dgm:pt modelId="{B5D830FD-FA7F-4F63-B918-4DCD07014812}" type="pres">
      <dgm:prSet presAssocID="{726C0C7D-ABD5-4C01-BCB1-FBA41F6F3EF1}" presName="node" presStyleLbl="node1" presStyleIdx="0" presStyleCnt="4">
        <dgm:presLayoutVars>
          <dgm:bulletEnabled val="1"/>
        </dgm:presLayoutVars>
      </dgm:prSet>
      <dgm:spPr/>
      <dgm:t>
        <a:bodyPr/>
        <a:lstStyle/>
        <a:p>
          <a:endParaRPr lang="en-US"/>
        </a:p>
      </dgm:t>
    </dgm:pt>
    <dgm:pt modelId="{E9E61637-02C8-4071-88B6-3C410B2D66F9}" type="pres">
      <dgm:prSet presAssocID="{6E48F1FB-AB63-4745-8AC4-E771A92E4C9F}" presName="sibTrans" presStyleCnt="0"/>
      <dgm:spPr/>
    </dgm:pt>
    <dgm:pt modelId="{79BF1BD3-4A01-445D-90AB-71F75AF6478F}" type="pres">
      <dgm:prSet presAssocID="{6ED0ED72-DC83-4235-9506-1626075C4B20}" presName="node" presStyleLbl="node1" presStyleIdx="1" presStyleCnt="4">
        <dgm:presLayoutVars>
          <dgm:bulletEnabled val="1"/>
        </dgm:presLayoutVars>
      </dgm:prSet>
      <dgm:spPr/>
      <dgm:t>
        <a:bodyPr/>
        <a:lstStyle/>
        <a:p>
          <a:endParaRPr lang="en-US"/>
        </a:p>
      </dgm:t>
    </dgm:pt>
    <dgm:pt modelId="{06D38B85-D7BE-4FBD-B3A0-6E86F3A11516}" type="pres">
      <dgm:prSet presAssocID="{1C4D77E0-FA38-4009-B467-64230DDAB013}" presName="sibTrans" presStyleCnt="0"/>
      <dgm:spPr/>
    </dgm:pt>
    <dgm:pt modelId="{3F4BC322-F1F4-4457-9331-0890215DD9F1}" type="pres">
      <dgm:prSet presAssocID="{C2099E40-18E8-4256-AF45-0F2AAEBD99C6}" presName="node" presStyleLbl="node1" presStyleIdx="2" presStyleCnt="4">
        <dgm:presLayoutVars>
          <dgm:bulletEnabled val="1"/>
        </dgm:presLayoutVars>
      </dgm:prSet>
      <dgm:spPr/>
      <dgm:t>
        <a:bodyPr/>
        <a:lstStyle/>
        <a:p>
          <a:endParaRPr lang="en-US"/>
        </a:p>
      </dgm:t>
    </dgm:pt>
    <dgm:pt modelId="{90DE1AA9-5E9B-4FE3-A0A1-256EC9002A03}" type="pres">
      <dgm:prSet presAssocID="{BFDB63CD-64D3-4A53-AAEF-BD1BAC525E73}" presName="sibTrans" presStyleCnt="0"/>
      <dgm:spPr/>
    </dgm:pt>
    <dgm:pt modelId="{5FA2F86C-FF6F-490E-9425-B45D6FC4103D}" type="pres">
      <dgm:prSet presAssocID="{11B899EA-EEA5-4917-A652-8199AB8D8563}" presName="node" presStyleLbl="node1" presStyleIdx="3" presStyleCnt="4">
        <dgm:presLayoutVars>
          <dgm:bulletEnabled val="1"/>
        </dgm:presLayoutVars>
      </dgm:prSet>
      <dgm:spPr/>
      <dgm:t>
        <a:bodyPr/>
        <a:lstStyle/>
        <a:p>
          <a:endParaRPr lang="en-US"/>
        </a:p>
      </dgm:t>
    </dgm:pt>
  </dgm:ptLst>
  <dgm:cxnLst>
    <dgm:cxn modelId="{3AE413A8-824E-4B14-96D2-45D6EAAFCEE5}" srcId="{A6157644-F3E4-4C81-A672-4C1FAB9FA96C}" destId="{C2099E40-18E8-4256-AF45-0F2AAEBD99C6}" srcOrd="2" destOrd="0" parTransId="{F39E3B7D-3416-4AF1-AE9D-7352D84F5593}" sibTransId="{BFDB63CD-64D3-4A53-AAEF-BD1BAC525E73}"/>
    <dgm:cxn modelId="{53D27C5C-95A3-40C5-8620-D12844E75B5C}" srcId="{A6157644-F3E4-4C81-A672-4C1FAB9FA96C}" destId="{11B899EA-EEA5-4917-A652-8199AB8D8563}" srcOrd="3" destOrd="0" parTransId="{51260D22-79A0-4759-B733-DD5BF95C4FD9}" sibTransId="{FFA0CA0A-BBC8-4C4C-9E8A-A2F1E7AE7DBC}"/>
    <dgm:cxn modelId="{D33502D3-D975-4A1B-96FE-A5878F5BCF55}" type="presOf" srcId="{726C0C7D-ABD5-4C01-BCB1-FBA41F6F3EF1}" destId="{B5D830FD-FA7F-4F63-B918-4DCD07014812}" srcOrd="0" destOrd="0" presId="urn:microsoft.com/office/officeart/2005/8/layout/default"/>
    <dgm:cxn modelId="{9577EF3B-37AB-45DB-8189-3FE96AC4D100}" type="presOf" srcId="{A6157644-F3E4-4C81-A672-4C1FAB9FA96C}" destId="{77399836-2CE6-46FC-BE08-DADCAB6A851B}" srcOrd="0" destOrd="0" presId="urn:microsoft.com/office/officeart/2005/8/layout/default"/>
    <dgm:cxn modelId="{747475F7-B664-47B8-A532-0501B10D2FD8}" type="presOf" srcId="{C2099E40-18E8-4256-AF45-0F2AAEBD99C6}" destId="{3F4BC322-F1F4-4457-9331-0890215DD9F1}" srcOrd="0" destOrd="0" presId="urn:microsoft.com/office/officeart/2005/8/layout/default"/>
    <dgm:cxn modelId="{1EEC4B96-BB08-4DCA-B28B-E5FE5D637D71}" srcId="{A6157644-F3E4-4C81-A672-4C1FAB9FA96C}" destId="{6ED0ED72-DC83-4235-9506-1626075C4B20}" srcOrd="1" destOrd="0" parTransId="{48BA2868-35E8-4669-9992-C3A0B8221DAA}" sibTransId="{1C4D77E0-FA38-4009-B467-64230DDAB013}"/>
    <dgm:cxn modelId="{B55E5217-AD62-4F0E-9B9C-A94E055FCED8}" type="presOf" srcId="{6ED0ED72-DC83-4235-9506-1626075C4B20}" destId="{79BF1BD3-4A01-445D-90AB-71F75AF6478F}" srcOrd="0" destOrd="0" presId="urn:microsoft.com/office/officeart/2005/8/layout/default"/>
    <dgm:cxn modelId="{77708769-55BA-42D1-A839-C7CCF53C671C}" srcId="{A6157644-F3E4-4C81-A672-4C1FAB9FA96C}" destId="{726C0C7D-ABD5-4C01-BCB1-FBA41F6F3EF1}" srcOrd="0" destOrd="0" parTransId="{3E5DFC54-C24D-454F-8D78-B192010D7FAA}" sibTransId="{6E48F1FB-AB63-4745-8AC4-E771A92E4C9F}"/>
    <dgm:cxn modelId="{13957DCA-FA44-4530-BA49-A22A7C198FCF}" type="presOf" srcId="{11B899EA-EEA5-4917-A652-8199AB8D8563}" destId="{5FA2F86C-FF6F-490E-9425-B45D6FC4103D}" srcOrd="0" destOrd="0" presId="urn:microsoft.com/office/officeart/2005/8/layout/default"/>
    <dgm:cxn modelId="{E4327F10-3BB2-4276-82C1-7EE96B5834FA}" type="presParOf" srcId="{77399836-2CE6-46FC-BE08-DADCAB6A851B}" destId="{B5D830FD-FA7F-4F63-B918-4DCD07014812}" srcOrd="0" destOrd="0" presId="urn:microsoft.com/office/officeart/2005/8/layout/default"/>
    <dgm:cxn modelId="{06859100-4160-4D8D-B8AC-A47E70CB70C0}" type="presParOf" srcId="{77399836-2CE6-46FC-BE08-DADCAB6A851B}" destId="{E9E61637-02C8-4071-88B6-3C410B2D66F9}" srcOrd="1" destOrd="0" presId="urn:microsoft.com/office/officeart/2005/8/layout/default"/>
    <dgm:cxn modelId="{EE68B156-ECF5-43CD-AC04-69602B3E8446}" type="presParOf" srcId="{77399836-2CE6-46FC-BE08-DADCAB6A851B}" destId="{79BF1BD3-4A01-445D-90AB-71F75AF6478F}" srcOrd="2" destOrd="0" presId="urn:microsoft.com/office/officeart/2005/8/layout/default"/>
    <dgm:cxn modelId="{F2382A86-288F-43CF-9459-D504D8343D4A}" type="presParOf" srcId="{77399836-2CE6-46FC-BE08-DADCAB6A851B}" destId="{06D38B85-D7BE-4FBD-B3A0-6E86F3A11516}" srcOrd="3" destOrd="0" presId="urn:microsoft.com/office/officeart/2005/8/layout/default"/>
    <dgm:cxn modelId="{C05C4B89-077E-4AAB-AB8E-F7C9A18D9A16}" type="presParOf" srcId="{77399836-2CE6-46FC-BE08-DADCAB6A851B}" destId="{3F4BC322-F1F4-4457-9331-0890215DD9F1}" srcOrd="4" destOrd="0" presId="urn:microsoft.com/office/officeart/2005/8/layout/default"/>
    <dgm:cxn modelId="{40D99B08-3FFC-48EC-9DB8-4A52037D0357}" type="presParOf" srcId="{77399836-2CE6-46FC-BE08-DADCAB6A851B}" destId="{90DE1AA9-5E9B-4FE3-A0A1-256EC9002A03}" srcOrd="5" destOrd="0" presId="urn:microsoft.com/office/officeart/2005/8/layout/default"/>
    <dgm:cxn modelId="{4F3CFD03-A912-40A0-84F8-520143789BAC}" type="presParOf" srcId="{77399836-2CE6-46FC-BE08-DADCAB6A851B}" destId="{5FA2F86C-FF6F-490E-9425-B45D6FC4103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909642E-2764-4717-8933-1ABEAE97BBF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7E0C6F85-B85E-42D2-A098-3377A0817D9E}">
      <dgm:prSet phldrT="[Text]"/>
      <dgm:spPr>
        <a:solidFill>
          <a:schemeClr val="accent1"/>
        </a:solidFill>
      </dgm:spPr>
      <dgm:t>
        <a:bodyPr/>
        <a:lstStyle/>
        <a:p>
          <a:r>
            <a:rPr lang="en-US" altLang="en-US" smtClean="0"/>
            <a:t>DEFINITIONS</a:t>
          </a:r>
          <a:endParaRPr lang="en-US"/>
        </a:p>
      </dgm:t>
    </dgm:pt>
    <dgm:pt modelId="{0E3412CD-BDC1-41FC-87E9-CA46EABF5AD5}" type="parTrans" cxnId="{E2D6901E-0F7C-45C1-9C4B-C8315EF1C3BD}">
      <dgm:prSet/>
      <dgm:spPr/>
      <dgm:t>
        <a:bodyPr/>
        <a:lstStyle/>
        <a:p>
          <a:endParaRPr lang="en-US"/>
        </a:p>
      </dgm:t>
    </dgm:pt>
    <dgm:pt modelId="{FE85C669-BCC1-45B1-BE1A-16C58AADA942}" type="sibTrans" cxnId="{E2D6901E-0F7C-45C1-9C4B-C8315EF1C3BD}">
      <dgm:prSet/>
      <dgm:spPr/>
      <dgm:t>
        <a:bodyPr/>
        <a:lstStyle/>
        <a:p>
          <a:endParaRPr lang="en-US"/>
        </a:p>
      </dgm:t>
    </dgm:pt>
    <dgm:pt modelId="{8871D029-4E60-42C8-AC0B-21F75AE247DB}">
      <dgm:prSet/>
      <dgm:spPr>
        <a:solidFill>
          <a:schemeClr val="accent2"/>
        </a:solidFill>
      </dgm:spPr>
      <dgm:t>
        <a:bodyPr/>
        <a:lstStyle/>
        <a:p>
          <a:r>
            <a:rPr lang="en-US" altLang="en-US" dirty="0" smtClean="0"/>
            <a:t>Completing without gathering enough information</a:t>
          </a:r>
        </a:p>
      </dgm:t>
    </dgm:pt>
    <dgm:pt modelId="{349F97AB-05AA-42D2-B89B-8415B776F576}" type="parTrans" cxnId="{B7BEEF81-5447-45CA-B6D2-A68C43DB11E2}">
      <dgm:prSet/>
      <dgm:spPr/>
      <dgm:t>
        <a:bodyPr/>
        <a:lstStyle/>
        <a:p>
          <a:endParaRPr lang="en-US"/>
        </a:p>
      </dgm:t>
    </dgm:pt>
    <dgm:pt modelId="{4A5DEDD4-ECAA-4B06-B11C-C8B29FE6ED72}" type="sibTrans" cxnId="{B7BEEF81-5447-45CA-B6D2-A68C43DB11E2}">
      <dgm:prSet/>
      <dgm:spPr/>
      <dgm:t>
        <a:bodyPr/>
        <a:lstStyle/>
        <a:p>
          <a:endParaRPr lang="en-US"/>
        </a:p>
      </dgm:t>
    </dgm:pt>
    <dgm:pt modelId="{BA653778-21D2-43BE-A10C-7744B34E548D}">
      <dgm:prSet/>
      <dgm:spPr>
        <a:solidFill>
          <a:schemeClr val="accent3"/>
        </a:solidFill>
      </dgm:spPr>
      <dgm:t>
        <a:bodyPr/>
        <a:lstStyle/>
        <a:p>
          <a:r>
            <a:rPr lang="en-US" altLang="en-US" dirty="0" smtClean="0"/>
            <a:t>Case plans that don’t address priority needs</a:t>
          </a:r>
        </a:p>
      </dgm:t>
    </dgm:pt>
    <dgm:pt modelId="{29987587-6A04-4E5F-A649-2088AA291399}" type="parTrans" cxnId="{96803464-0F3E-4DFD-B152-3812673C01B5}">
      <dgm:prSet/>
      <dgm:spPr/>
      <dgm:t>
        <a:bodyPr/>
        <a:lstStyle/>
        <a:p>
          <a:endParaRPr lang="en-US"/>
        </a:p>
      </dgm:t>
    </dgm:pt>
    <dgm:pt modelId="{DAB52353-FCE2-480C-8A90-87532DEEFA18}" type="sibTrans" cxnId="{96803464-0F3E-4DFD-B152-3812673C01B5}">
      <dgm:prSet/>
      <dgm:spPr/>
      <dgm:t>
        <a:bodyPr/>
        <a:lstStyle/>
        <a:p>
          <a:endParaRPr lang="en-US"/>
        </a:p>
      </dgm:t>
    </dgm:pt>
    <dgm:pt modelId="{BA4A3223-319C-429A-8FE9-F5830F64F425}">
      <dgm:prSet/>
      <dgm:spPr>
        <a:solidFill>
          <a:schemeClr val="accent4"/>
        </a:solidFill>
      </dgm:spPr>
      <dgm:t>
        <a:bodyPr/>
        <a:lstStyle/>
        <a:p>
          <a:r>
            <a:rPr lang="en-US" altLang="en-US" dirty="0" smtClean="0"/>
            <a:t>Case plans that go beyond priority needs</a:t>
          </a:r>
        </a:p>
      </dgm:t>
    </dgm:pt>
    <dgm:pt modelId="{88797A82-44FF-4768-87D7-7FD6F3623EDF}" type="parTrans" cxnId="{D179C71B-C336-4EEC-8255-0B68940074DD}">
      <dgm:prSet/>
      <dgm:spPr/>
      <dgm:t>
        <a:bodyPr/>
        <a:lstStyle/>
        <a:p>
          <a:endParaRPr lang="en-US"/>
        </a:p>
      </dgm:t>
    </dgm:pt>
    <dgm:pt modelId="{82DC6AB6-9C55-414D-B190-97C33B3A6D60}" type="sibTrans" cxnId="{D179C71B-C336-4EEC-8255-0B68940074DD}">
      <dgm:prSet/>
      <dgm:spPr/>
      <dgm:t>
        <a:bodyPr/>
        <a:lstStyle/>
        <a:p>
          <a:endParaRPr lang="en-US"/>
        </a:p>
      </dgm:t>
    </dgm:pt>
    <dgm:pt modelId="{7FAD4C3B-F41E-44DD-BCF6-7CBB3D568BA8}">
      <dgm:prSet/>
      <dgm:spPr>
        <a:solidFill>
          <a:schemeClr val="accent5"/>
        </a:solidFill>
      </dgm:spPr>
      <dgm:t>
        <a:bodyPr/>
        <a:lstStyle/>
        <a:p>
          <a:r>
            <a:rPr lang="en-US" altLang="en-US" dirty="0" smtClean="0">
              <a:solidFill>
                <a:schemeClr val="tx1"/>
              </a:solidFill>
            </a:rPr>
            <a:t>Not addressing child needs</a:t>
          </a:r>
        </a:p>
      </dgm:t>
    </dgm:pt>
    <dgm:pt modelId="{950B35D6-B4D6-4473-849C-7AC6020900BF}" type="parTrans" cxnId="{80B08597-BEA3-48A6-B314-35C91EE7DDA4}">
      <dgm:prSet/>
      <dgm:spPr/>
      <dgm:t>
        <a:bodyPr/>
        <a:lstStyle/>
        <a:p>
          <a:endParaRPr lang="en-US"/>
        </a:p>
      </dgm:t>
    </dgm:pt>
    <dgm:pt modelId="{FBB0A91B-458C-46C5-88AE-6751F28461E4}" type="sibTrans" cxnId="{80B08597-BEA3-48A6-B314-35C91EE7DDA4}">
      <dgm:prSet/>
      <dgm:spPr/>
      <dgm:t>
        <a:bodyPr/>
        <a:lstStyle/>
        <a:p>
          <a:endParaRPr lang="en-US"/>
        </a:p>
      </dgm:t>
    </dgm:pt>
    <dgm:pt modelId="{8E29A5AA-8EF5-4854-B2E5-4CA7395A6E72}" type="pres">
      <dgm:prSet presAssocID="{9909642E-2764-4717-8933-1ABEAE97BBF4}" presName="diagram" presStyleCnt="0">
        <dgm:presLayoutVars>
          <dgm:dir/>
          <dgm:resizeHandles val="exact"/>
        </dgm:presLayoutVars>
      </dgm:prSet>
      <dgm:spPr/>
      <dgm:t>
        <a:bodyPr/>
        <a:lstStyle/>
        <a:p>
          <a:endParaRPr lang="en-US"/>
        </a:p>
      </dgm:t>
    </dgm:pt>
    <dgm:pt modelId="{62378D68-1B0A-488F-85F0-022A7B1E56EF}" type="pres">
      <dgm:prSet presAssocID="{7E0C6F85-B85E-42D2-A098-3377A0817D9E}" presName="node" presStyleLbl="node1" presStyleIdx="0" presStyleCnt="5">
        <dgm:presLayoutVars>
          <dgm:bulletEnabled val="1"/>
        </dgm:presLayoutVars>
      </dgm:prSet>
      <dgm:spPr/>
      <dgm:t>
        <a:bodyPr/>
        <a:lstStyle/>
        <a:p>
          <a:endParaRPr lang="en-US"/>
        </a:p>
      </dgm:t>
    </dgm:pt>
    <dgm:pt modelId="{03CECA51-C68F-4A18-8A64-A7702BF8F96F}" type="pres">
      <dgm:prSet presAssocID="{FE85C669-BCC1-45B1-BE1A-16C58AADA942}" presName="sibTrans" presStyleCnt="0"/>
      <dgm:spPr/>
    </dgm:pt>
    <dgm:pt modelId="{D6746509-B599-41D9-B8A8-E69AB79C9BAE}" type="pres">
      <dgm:prSet presAssocID="{8871D029-4E60-42C8-AC0B-21F75AE247DB}" presName="node" presStyleLbl="node1" presStyleIdx="1" presStyleCnt="5">
        <dgm:presLayoutVars>
          <dgm:bulletEnabled val="1"/>
        </dgm:presLayoutVars>
      </dgm:prSet>
      <dgm:spPr/>
      <dgm:t>
        <a:bodyPr/>
        <a:lstStyle/>
        <a:p>
          <a:endParaRPr lang="en-US"/>
        </a:p>
      </dgm:t>
    </dgm:pt>
    <dgm:pt modelId="{29BB5E2E-4D16-4378-A990-ED9D17234E8D}" type="pres">
      <dgm:prSet presAssocID="{4A5DEDD4-ECAA-4B06-B11C-C8B29FE6ED72}" presName="sibTrans" presStyleCnt="0"/>
      <dgm:spPr/>
    </dgm:pt>
    <dgm:pt modelId="{D8E5C14B-D91C-49A2-90AD-4D87A1A0AC48}" type="pres">
      <dgm:prSet presAssocID="{BA653778-21D2-43BE-A10C-7744B34E548D}" presName="node" presStyleLbl="node1" presStyleIdx="2" presStyleCnt="5">
        <dgm:presLayoutVars>
          <dgm:bulletEnabled val="1"/>
        </dgm:presLayoutVars>
      </dgm:prSet>
      <dgm:spPr/>
      <dgm:t>
        <a:bodyPr/>
        <a:lstStyle/>
        <a:p>
          <a:endParaRPr lang="en-US"/>
        </a:p>
      </dgm:t>
    </dgm:pt>
    <dgm:pt modelId="{4E1D1F4F-9A52-419D-83A5-CA30FD7866C6}" type="pres">
      <dgm:prSet presAssocID="{DAB52353-FCE2-480C-8A90-87532DEEFA18}" presName="sibTrans" presStyleCnt="0"/>
      <dgm:spPr/>
    </dgm:pt>
    <dgm:pt modelId="{4E45E3C3-C5EB-48AA-8021-6696F4A78940}" type="pres">
      <dgm:prSet presAssocID="{BA4A3223-319C-429A-8FE9-F5830F64F425}" presName="node" presStyleLbl="node1" presStyleIdx="3" presStyleCnt="5">
        <dgm:presLayoutVars>
          <dgm:bulletEnabled val="1"/>
        </dgm:presLayoutVars>
      </dgm:prSet>
      <dgm:spPr/>
      <dgm:t>
        <a:bodyPr/>
        <a:lstStyle/>
        <a:p>
          <a:endParaRPr lang="en-US"/>
        </a:p>
      </dgm:t>
    </dgm:pt>
    <dgm:pt modelId="{C7D21773-4DE3-4379-9A3D-57B637CAD9DF}" type="pres">
      <dgm:prSet presAssocID="{82DC6AB6-9C55-414D-B190-97C33B3A6D60}" presName="sibTrans" presStyleCnt="0"/>
      <dgm:spPr/>
    </dgm:pt>
    <dgm:pt modelId="{13B089FA-D68C-496C-928D-94CC191EE5C1}" type="pres">
      <dgm:prSet presAssocID="{7FAD4C3B-F41E-44DD-BCF6-7CBB3D568BA8}" presName="node" presStyleLbl="node1" presStyleIdx="4" presStyleCnt="5">
        <dgm:presLayoutVars>
          <dgm:bulletEnabled val="1"/>
        </dgm:presLayoutVars>
      </dgm:prSet>
      <dgm:spPr/>
      <dgm:t>
        <a:bodyPr/>
        <a:lstStyle/>
        <a:p>
          <a:endParaRPr lang="en-US"/>
        </a:p>
      </dgm:t>
    </dgm:pt>
  </dgm:ptLst>
  <dgm:cxnLst>
    <dgm:cxn modelId="{51265720-8995-4519-B0B4-FD1881169765}" type="presOf" srcId="{7FAD4C3B-F41E-44DD-BCF6-7CBB3D568BA8}" destId="{13B089FA-D68C-496C-928D-94CC191EE5C1}" srcOrd="0" destOrd="0" presId="urn:microsoft.com/office/officeart/2005/8/layout/default"/>
    <dgm:cxn modelId="{F8DA4F29-2D67-4EFD-9D6E-1E96F5605896}" type="presOf" srcId="{BA4A3223-319C-429A-8FE9-F5830F64F425}" destId="{4E45E3C3-C5EB-48AA-8021-6696F4A78940}" srcOrd="0" destOrd="0" presId="urn:microsoft.com/office/officeart/2005/8/layout/default"/>
    <dgm:cxn modelId="{DE0DAC99-C3FE-4C86-8939-C082B2FC0F72}" type="presOf" srcId="{7E0C6F85-B85E-42D2-A098-3377A0817D9E}" destId="{62378D68-1B0A-488F-85F0-022A7B1E56EF}" srcOrd="0" destOrd="0" presId="urn:microsoft.com/office/officeart/2005/8/layout/default"/>
    <dgm:cxn modelId="{B7BEEF81-5447-45CA-B6D2-A68C43DB11E2}" srcId="{9909642E-2764-4717-8933-1ABEAE97BBF4}" destId="{8871D029-4E60-42C8-AC0B-21F75AE247DB}" srcOrd="1" destOrd="0" parTransId="{349F97AB-05AA-42D2-B89B-8415B776F576}" sibTransId="{4A5DEDD4-ECAA-4B06-B11C-C8B29FE6ED72}"/>
    <dgm:cxn modelId="{4083CC1F-7841-49F0-96BF-05E9443ABCE5}" type="presOf" srcId="{BA653778-21D2-43BE-A10C-7744B34E548D}" destId="{D8E5C14B-D91C-49A2-90AD-4D87A1A0AC48}" srcOrd="0" destOrd="0" presId="urn:microsoft.com/office/officeart/2005/8/layout/default"/>
    <dgm:cxn modelId="{54FC088C-9655-4358-80CF-325C9AC595FA}" type="presOf" srcId="{8871D029-4E60-42C8-AC0B-21F75AE247DB}" destId="{D6746509-B599-41D9-B8A8-E69AB79C9BAE}" srcOrd="0" destOrd="0" presId="urn:microsoft.com/office/officeart/2005/8/layout/default"/>
    <dgm:cxn modelId="{D179C71B-C336-4EEC-8255-0B68940074DD}" srcId="{9909642E-2764-4717-8933-1ABEAE97BBF4}" destId="{BA4A3223-319C-429A-8FE9-F5830F64F425}" srcOrd="3" destOrd="0" parTransId="{88797A82-44FF-4768-87D7-7FD6F3623EDF}" sibTransId="{82DC6AB6-9C55-414D-B190-97C33B3A6D60}"/>
    <dgm:cxn modelId="{E2D6901E-0F7C-45C1-9C4B-C8315EF1C3BD}" srcId="{9909642E-2764-4717-8933-1ABEAE97BBF4}" destId="{7E0C6F85-B85E-42D2-A098-3377A0817D9E}" srcOrd="0" destOrd="0" parTransId="{0E3412CD-BDC1-41FC-87E9-CA46EABF5AD5}" sibTransId="{FE85C669-BCC1-45B1-BE1A-16C58AADA942}"/>
    <dgm:cxn modelId="{468518F3-4D67-4690-AE5B-0607B6E1A1AF}" type="presOf" srcId="{9909642E-2764-4717-8933-1ABEAE97BBF4}" destId="{8E29A5AA-8EF5-4854-B2E5-4CA7395A6E72}" srcOrd="0" destOrd="0" presId="urn:microsoft.com/office/officeart/2005/8/layout/default"/>
    <dgm:cxn modelId="{80B08597-BEA3-48A6-B314-35C91EE7DDA4}" srcId="{9909642E-2764-4717-8933-1ABEAE97BBF4}" destId="{7FAD4C3B-F41E-44DD-BCF6-7CBB3D568BA8}" srcOrd="4" destOrd="0" parTransId="{950B35D6-B4D6-4473-849C-7AC6020900BF}" sibTransId="{FBB0A91B-458C-46C5-88AE-6751F28461E4}"/>
    <dgm:cxn modelId="{96803464-0F3E-4DFD-B152-3812673C01B5}" srcId="{9909642E-2764-4717-8933-1ABEAE97BBF4}" destId="{BA653778-21D2-43BE-A10C-7744B34E548D}" srcOrd="2" destOrd="0" parTransId="{29987587-6A04-4E5F-A649-2088AA291399}" sibTransId="{DAB52353-FCE2-480C-8A90-87532DEEFA18}"/>
    <dgm:cxn modelId="{A37AD6F8-93CA-4BBF-A1B7-7004059A4862}" type="presParOf" srcId="{8E29A5AA-8EF5-4854-B2E5-4CA7395A6E72}" destId="{62378D68-1B0A-488F-85F0-022A7B1E56EF}" srcOrd="0" destOrd="0" presId="urn:microsoft.com/office/officeart/2005/8/layout/default"/>
    <dgm:cxn modelId="{41120025-1FBC-43F2-B20B-A151ABACE03F}" type="presParOf" srcId="{8E29A5AA-8EF5-4854-B2E5-4CA7395A6E72}" destId="{03CECA51-C68F-4A18-8A64-A7702BF8F96F}" srcOrd="1" destOrd="0" presId="urn:microsoft.com/office/officeart/2005/8/layout/default"/>
    <dgm:cxn modelId="{6E6EAA9F-DE03-490C-B030-4F228F232464}" type="presParOf" srcId="{8E29A5AA-8EF5-4854-B2E5-4CA7395A6E72}" destId="{D6746509-B599-41D9-B8A8-E69AB79C9BAE}" srcOrd="2" destOrd="0" presId="urn:microsoft.com/office/officeart/2005/8/layout/default"/>
    <dgm:cxn modelId="{4D2E0B24-7AAB-4318-8556-896C9F83DC86}" type="presParOf" srcId="{8E29A5AA-8EF5-4854-B2E5-4CA7395A6E72}" destId="{29BB5E2E-4D16-4378-A990-ED9D17234E8D}" srcOrd="3" destOrd="0" presId="urn:microsoft.com/office/officeart/2005/8/layout/default"/>
    <dgm:cxn modelId="{E1FEE312-5054-42EE-B0AB-C075D4270F63}" type="presParOf" srcId="{8E29A5AA-8EF5-4854-B2E5-4CA7395A6E72}" destId="{D8E5C14B-D91C-49A2-90AD-4D87A1A0AC48}" srcOrd="4" destOrd="0" presId="urn:microsoft.com/office/officeart/2005/8/layout/default"/>
    <dgm:cxn modelId="{B90CD61D-83A1-479F-8BBF-5B3E367022BA}" type="presParOf" srcId="{8E29A5AA-8EF5-4854-B2E5-4CA7395A6E72}" destId="{4E1D1F4F-9A52-419D-83A5-CA30FD7866C6}" srcOrd="5" destOrd="0" presId="urn:microsoft.com/office/officeart/2005/8/layout/default"/>
    <dgm:cxn modelId="{59694551-C66F-4C26-9EFD-464A54B23126}" type="presParOf" srcId="{8E29A5AA-8EF5-4854-B2E5-4CA7395A6E72}" destId="{4E45E3C3-C5EB-48AA-8021-6696F4A78940}" srcOrd="6" destOrd="0" presId="urn:microsoft.com/office/officeart/2005/8/layout/default"/>
    <dgm:cxn modelId="{71641AA7-47BB-432B-B2E0-6F0F49D51480}" type="presParOf" srcId="{8E29A5AA-8EF5-4854-B2E5-4CA7395A6E72}" destId="{C7D21773-4DE3-4379-9A3D-57B637CAD9DF}" srcOrd="7" destOrd="0" presId="urn:microsoft.com/office/officeart/2005/8/layout/default"/>
    <dgm:cxn modelId="{F33FA940-6B7C-4EFF-B7CE-81F018F6CDE2}" type="presParOf" srcId="{8E29A5AA-8EF5-4854-B2E5-4CA7395A6E72}" destId="{13B089FA-D68C-496C-928D-94CC191EE5C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0C47542-FFE7-4D4D-93B0-87419481589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787DAAF-9AAA-423A-A97F-B5D2AC6C2B2E}">
      <dgm:prSet phldrT="[Text]"/>
      <dgm:spPr>
        <a:solidFill>
          <a:schemeClr val="accent1"/>
        </a:solidFill>
      </dgm:spPr>
      <dgm:t>
        <a:bodyPr/>
        <a:lstStyle/>
        <a:p>
          <a:r>
            <a:rPr lang="en-US" altLang="en-US" dirty="0" smtClean="0"/>
            <a:t>Can child go home, or </a:t>
          </a:r>
          <a:r>
            <a:rPr lang="en-US" altLang="en-US" smtClean="0"/>
            <a:t>should the permanency </a:t>
          </a:r>
          <a:r>
            <a:rPr lang="en-US" altLang="en-US" dirty="0" smtClean="0"/>
            <a:t>plan change?</a:t>
          </a:r>
          <a:endParaRPr lang="en-US" dirty="0"/>
        </a:p>
      </dgm:t>
    </dgm:pt>
    <dgm:pt modelId="{D9ACA2AE-A20F-4243-8220-8CF8EF48C5D9}" type="parTrans" cxnId="{2DADE5F8-4180-4B4A-9630-5D115B4D78F6}">
      <dgm:prSet/>
      <dgm:spPr/>
      <dgm:t>
        <a:bodyPr/>
        <a:lstStyle/>
        <a:p>
          <a:endParaRPr lang="en-US"/>
        </a:p>
      </dgm:t>
    </dgm:pt>
    <dgm:pt modelId="{9CF34AD9-B0C1-4CE6-9A98-5A3CAA53F336}" type="sibTrans" cxnId="{2DADE5F8-4180-4B4A-9630-5D115B4D78F6}">
      <dgm:prSet/>
      <dgm:spPr/>
      <dgm:t>
        <a:bodyPr/>
        <a:lstStyle/>
        <a:p>
          <a:endParaRPr lang="en-US"/>
        </a:p>
      </dgm:t>
    </dgm:pt>
    <dgm:pt modelId="{7C038C3D-44EC-4DF8-9249-337DD42F339D}">
      <dgm:prSet/>
      <dgm:spPr>
        <a:solidFill>
          <a:schemeClr val="accent2"/>
        </a:solidFill>
      </dgm:spPr>
      <dgm:t>
        <a:bodyPr/>
        <a:lstStyle/>
        <a:p>
          <a:r>
            <a:rPr lang="en-US" altLang="en-US" dirty="0" smtClean="0"/>
            <a:t>Open cases with at least one child in substitute care</a:t>
          </a:r>
        </a:p>
      </dgm:t>
    </dgm:pt>
    <dgm:pt modelId="{A60C4AC8-0C06-41DF-9401-4AFB9CEBD32A}" type="parTrans" cxnId="{68AA3B92-01E7-41B9-BBAE-B7A12C21B375}">
      <dgm:prSet/>
      <dgm:spPr/>
      <dgm:t>
        <a:bodyPr/>
        <a:lstStyle/>
        <a:p>
          <a:endParaRPr lang="en-US"/>
        </a:p>
      </dgm:t>
    </dgm:pt>
    <dgm:pt modelId="{2C66AB02-0941-4C0C-8F8B-880CA6D741BB}" type="sibTrans" cxnId="{68AA3B92-01E7-41B9-BBAE-B7A12C21B375}">
      <dgm:prSet/>
      <dgm:spPr/>
      <dgm:t>
        <a:bodyPr/>
        <a:lstStyle/>
        <a:p>
          <a:endParaRPr lang="en-US"/>
        </a:p>
      </dgm:t>
    </dgm:pt>
    <dgm:pt modelId="{6AB3BE65-C0AC-4A02-A7EB-2F7CE3F35462}">
      <dgm:prSet/>
      <dgm:spPr>
        <a:solidFill>
          <a:schemeClr val="tx2"/>
        </a:solidFill>
      </dgm:spPr>
      <dgm:t>
        <a:bodyPr/>
        <a:lstStyle/>
        <a:p>
          <a:r>
            <a:rPr lang="en-US" altLang="en-US" dirty="0" smtClean="0"/>
            <a:t>Prior to case plan update (65 days)</a:t>
          </a:r>
        </a:p>
      </dgm:t>
    </dgm:pt>
    <dgm:pt modelId="{CA9C616B-B146-4670-BAE7-9AA7891ED7AF}" type="parTrans" cxnId="{DECD2A94-B773-458C-9822-4E41B14B9AC2}">
      <dgm:prSet/>
      <dgm:spPr/>
      <dgm:t>
        <a:bodyPr/>
        <a:lstStyle/>
        <a:p>
          <a:endParaRPr lang="en-US"/>
        </a:p>
      </dgm:t>
    </dgm:pt>
    <dgm:pt modelId="{B64AFDA0-0825-4AAC-81F6-2EEF16B8A8DB}" type="sibTrans" cxnId="{DECD2A94-B773-458C-9822-4E41B14B9AC2}">
      <dgm:prSet/>
      <dgm:spPr/>
      <dgm:t>
        <a:bodyPr/>
        <a:lstStyle/>
        <a:p>
          <a:endParaRPr lang="en-US"/>
        </a:p>
      </dgm:t>
    </dgm:pt>
    <dgm:pt modelId="{28F304C4-264F-4659-93AF-2732DED760DB}">
      <dgm:prSet/>
      <dgm:spPr>
        <a:solidFill>
          <a:schemeClr val="accent4"/>
        </a:solidFill>
      </dgm:spPr>
      <dgm:t>
        <a:bodyPr/>
        <a:lstStyle/>
        <a:p>
          <a:r>
            <a:rPr lang="en-US" altLang="en-US" dirty="0" smtClean="0"/>
            <a:t>Decisions</a:t>
          </a:r>
        </a:p>
      </dgm:t>
    </dgm:pt>
    <dgm:pt modelId="{B0793C40-C657-4B5F-BA85-BDD9829009E9}" type="parTrans" cxnId="{4AAA2E47-3373-4981-BFC0-25EF0DB625EE}">
      <dgm:prSet/>
      <dgm:spPr/>
      <dgm:t>
        <a:bodyPr/>
        <a:lstStyle/>
        <a:p>
          <a:endParaRPr lang="en-US"/>
        </a:p>
      </dgm:t>
    </dgm:pt>
    <dgm:pt modelId="{CFBE00E7-6E2C-4B15-9A68-42D86ADF28BC}" type="sibTrans" cxnId="{4AAA2E47-3373-4981-BFC0-25EF0DB625EE}">
      <dgm:prSet/>
      <dgm:spPr/>
      <dgm:t>
        <a:bodyPr/>
        <a:lstStyle/>
        <a:p>
          <a:endParaRPr lang="en-US"/>
        </a:p>
      </dgm:t>
    </dgm:pt>
    <dgm:pt modelId="{52DE7201-9C1D-4355-973C-9F5E7A7DF3AA}">
      <dgm:prSet/>
      <dgm:spPr/>
      <dgm:t>
        <a:bodyPr/>
        <a:lstStyle/>
        <a:p>
          <a:pPr marL="457200" indent="-457200"/>
          <a:r>
            <a:rPr lang="en-US" altLang="en-US" dirty="0" smtClean="0"/>
            <a:t>Return home</a:t>
          </a:r>
        </a:p>
      </dgm:t>
    </dgm:pt>
    <dgm:pt modelId="{DDBB5EE7-35C1-4572-8FB2-A79ED95E3FCA}" type="parTrans" cxnId="{883901AE-3620-48A3-B033-7EC92771630E}">
      <dgm:prSet/>
      <dgm:spPr/>
      <dgm:t>
        <a:bodyPr/>
        <a:lstStyle/>
        <a:p>
          <a:endParaRPr lang="en-US"/>
        </a:p>
      </dgm:t>
    </dgm:pt>
    <dgm:pt modelId="{2615A737-673F-4D29-995F-3F7A098C9EAA}" type="sibTrans" cxnId="{883901AE-3620-48A3-B033-7EC92771630E}">
      <dgm:prSet/>
      <dgm:spPr/>
      <dgm:t>
        <a:bodyPr/>
        <a:lstStyle/>
        <a:p>
          <a:endParaRPr lang="en-US"/>
        </a:p>
      </dgm:t>
    </dgm:pt>
    <dgm:pt modelId="{F8BDE56C-BA5A-4D83-8814-860401CE8B50}">
      <dgm:prSet/>
      <dgm:spPr/>
      <dgm:t>
        <a:bodyPr/>
        <a:lstStyle/>
        <a:p>
          <a:pPr marL="457200" indent="-457200"/>
          <a:r>
            <a:rPr lang="en-US" altLang="en-US" smtClean="0"/>
            <a:t>Continue family reunification (FR)</a:t>
          </a:r>
          <a:endParaRPr lang="en-US" altLang="en-US" dirty="0" smtClean="0"/>
        </a:p>
      </dgm:t>
    </dgm:pt>
    <dgm:pt modelId="{738DFC32-6465-44C0-BA70-3F7C70DEFEFE}" type="parTrans" cxnId="{23DC1F83-CD91-420B-BBCF-01F011849018}">
      <dgm:prSet/>
      <dgm:spPr/>
      <dgm:t>
        <a:bodyPr/>
        <a:lstStyle/>
        <a:p>
          <a:endParaRPr lang="en-US"/>
        </a:p>
      </dgm:t>
    </dgm:pt>
    <dgm:pt modelId="{8B11FF6D-7092-4A30-8A0F-8B3017C07663}" type="sibTrans" cxnId="{23DC1F83-CD91-420B-BBCF-01F011849018}">
      <dgm:prSet/>
      <dgm:spPr/>
      <dgm:t>
        <a:bodyPr/>
        <a:lstStyle/>
        <a:p>
          <a:endParaRPr lang="en-US"/>
        </a:p>
      </dgm:t>
    </dgm:pt>
    <dgm:pt modelId="{FE0829BD-B412-4728-B8DD-F7B275533258}">
      <dgm:prSet/>
      <dgm:spPr/>
      <dgm:t>
        <a:bodyPr/>
        <a:lstStyle/>
        <a:p>
          <a:pPr marL="457200" indent="-457200"/>
          <a:r>
            <a:rPr lang="en-US" altLang="en-US" dirty="0" smtClean="0"/>
            <a:t>Terminate FR</a:t>
          </a:r>
        </a:p>
      </dgm:t>
    </dgm:pt>
    <dgm:pt modelId="{A99C5D73-96D2-4D2F-816E-F4A7AA1A04A9}" type="parTrans" cxnId="{116C629F-D1FF-45A3-A6C1-41E237FE9657}">
      <dgm:prSet/>
      <dgm:spPr/>
      <dgm:t>
        <a:bodyPr/>
        <a:lstStyle/>
        <a:p>
          <a:endParaRPr lang="en-US"/>
        </a:p>
      </dgm:t>
    </dgm:pt>
    <dgm:pt modelId="{A5D23518-1026-4ACF-BEE1-D070CB4000B2}" type="sibTrans" cxnId="{116C629F-D1FF-45A3-A6C1-41E237FE9657}">
      <dgm:prSet/>
      <dgm:spPr/>
      <dgm:t>
        <a:bodyPr/>
        <a:lstStyle/>
        <a:p>
          <a:endParaRPr lang="en-US"/>
        </a:p>
      </dgm:t>
    </dgm:pt>
    <dgm:pt modelId="{08A1EC5D-0062-4663-8B1A-8A7A7931229F}" type="pres">
      <dgm:prSet presAssocID="{90C47542-FFE7-4D4D-93B0-87419481589D}" presName="linear" presStyleCnt="0">
        <dgm:presLayoutVars>
          <dgm:animLvl val="lvl"/>
          <dgm:resizeHandles val="exact"/>
        </dgm:presLayoutVars>
      </dgm:prSet>
      <dgm:spPr/>
      <dgm:t>
        <a:bodyPr/>
        <a:lstStyle/>
        <a:p>
          <a:endParaRPr lang="en-US"/>
        </a:p>
      </dgm:t>
    </dgm:pt>
    <dgm:pt modelId="{817E88DE-E1CD-427B-B599-64A229B7418B}" type="pres">
      <dgm:prSet presAssocID="{8787DAAF-9AAA-423A-A97F-B5D2AC6C2B2E}" presName="parentText" presStyleLbl="node1" presStyleIdx="0" presStyleCnt="4">
        <dgm:presLayoutVars>
          <dgm:chMax val="0"/>
          <dgm:bulletEnabled val="1"/>
        </dgm:presLayoutVars>
      </dgm:prSet>
      <dgm:spPr/>
      <dgm:t>
        <a:bodyPr/>
        <a:lstStyle/>
        <a:p>
          <a:endParaRPr lang="en-US"/>
        </a:p>
      </dgm:t>
    </dgm:pt>
    <dgm:pt modelId="{EBEF0F35-22E5-4033-9F26-86465D8268A4}" type="pres">
      <dgm:prSet presAssocID="{9CF34AD9-B0C1-4CE6-9A98-5A3CAA53F336}" presName="spacer" presStyleCnt="0"/>
      <dgm:spPr/>
    </dgm:pt>
    <dgm:pt modelId="{7925409F-3C72-4EFB-8CC3-6ED5DF9FC4F6}" type="pres">
      <dgm:prSet presAssocID="{7C038C3D-44EC-4DF8-9249-337DD42F339D}" presName="parentText" presStyleLbl="node1" presStyleIdx="1" presStyleCnt="4">
        <dgm:presLayoutVars>
          <dgm:chMax val="0"/>
          <dgm:bulletEnabled val="1"/>
        </dgm:presLayoutVars>
      </dgm:prSet>
      <dgm:spPr/>
      <dgm:t>
        <a:bodyPr/>
        <a:lstStyle/>
        <a:p>
          <a:endParaRPr lang="en-US"/>
        </a:p>
      </dgm:t>
    </dgm:pt>
    <dgm:pt modelId="{F89AE7CF-8077-4D6B-9542-53DA5221E2C1}" type="pres">
      <dgm:prSet presAssocID="{2C66AB02-0941-4C0C-8F8B-880CA6D741BB}" presName="spacer" presStyleCnt="0"/>
      <dgm:spPr/>
    </dgm:pt>
    <dgm:pt modelId="{3C6C21D6-7D8F-4524-985C-2F16376E88A9}" type="pres">
      <dgm:prSet presAssocID="{6AB3BE65-C0AC-4A02-A7EB-2F7CE3F35462}" presName="parentText" presStyleLbl="node1" presStyleIdx="2" presStyleCnt="4">
        <dgm:presLayoutVars>
          <dgm:chMax val="0"/>
          <dgm:bulletEnabled val="1"/>
        </dgm:presLayoutVars>
      </dgm:prSet>
      <dgm:spPr/>
      <dgm:t>
        <a:bodyPr/>
        <a:lstStyle/>
        <a:p>
          <a:endParaRPr lang="en-US"/>
        </a:p>
      </dgm:t>
    </dgm:pt>
    <dgm:pt modelId="{B381BFAC-43DA-491B-B870-A1EC7587FF94}" type="pres">
      <dgm:prSet presAssocID="{B64AFDA0-0825-4AAC-81F6-2EEF16B8A8DB}" presName="spacer" presStyleCnt="0"/>
      <dgm:spPr/>
    </dgm:pt>
    <dgm:pt modelId="{144604A0-37AB-4B04-8073-F7B3BDA9C48E}" type="pres">
      <dgm:prSet presAssocID="{28F304C4-264F-4659-93AF-2732DED760DB}" presName="parentText" presStyleLbl="node1" presStyleIdx="3" presStyleCnt="4">
        <dgm:presLayoutVars>
          <dgm:chMax val="0"/>
          <dgm:bulletEnabled val="1"/>
        </dgm:presLayoutVars>
      </dgm:prSet>
      <dgm:spPr/>
      <dgm:t>
        <a:bodyPr/>
        <a:lstStyle/>
        <a:p>
          <a:endParaRPr lang="en-US"/>
        </a:p>
      </dgm:t>
    </dgm:pt>
    <dgm:pt modelId="{181B1AB8-E8D6-4CB0-BC0C-6A243650622E}" type="pres">
      <dgm:prSet presAssocID="{28F304C4-264F-4659-93AF-2732DED760DB}" presName="childText" presStyleLbl="revTx" presStyleIdx="0" presStyleCnt="1">
        <dgm:presLayoutVars>
          <dgm:bulletEnabled val="1"/>
        </dgm:presLayoutVars>
      </dgm:prSet>
      <dgm:spPr/>
      <dgm:t>
        <a:bodyPr/>
        <a:lstStyle/>
        <a:p>
          <a:endParaRPr lang="en-US"/>
        </a:p>
      </dgm:t>
    </dgm:pt>
  </dgm:ptLst>
  <dgm:cxnLst>
    <dgm:cxn modelId="{A699FF6C-74BB-4AD6-9D37-EE6AA4DAE5E6}" type="presOf" srcId="{F8BDE56C-BA5A-4D83-8814-860401CE8B50}" destId="{181B1AB8-E8D6-4CB0-BC0C-6A243650622E}" srcOrd="0" destOrd="1" presId="urn:microsoft.com/office/officeart/2005/8/layout/vList2"/>
    <dgm:cxn modelId="{883901AE-3620-48A3-B033-7EC92771630E}" srcId="{28F304C4-264F-4659-93AF-2732DED760DB}" destId="{52DE7201-9C1D-4355-973C-9F5E7A7DF3AA}" srcOrd="0" destOrd="0" parTransId="{DDBB5EE7-35C1-4572-8FB2-A79ED95E3FCA}" sibTransId="{2615A737-673F-4D29-995F-3F7A098C9EAA}"/>
    <dgm:cxn modelId="{116C629F-D1FF-45A3-A6C1-41E237FE9657}" srcId="{28F304C4-264F-4659-93AF-2732DED760DB}" destId="{FE0829BD-B412-4728-B8DD-F7B275533258}" srcOrd="2" destOrd="0" parTransId="{A99C5D73-96D2-4D2F-816E-F4A7AA1A04A9}" sibTransId="{A5D23518-1026-4ACF-BEE1-D070CB4000B2}"/>
    <dgm:cxn modelId="{68AA3B92-01E7-41B9-BBAE-B7A12C21B375}" srcId="{90C47542-FFE7-4D4D-93B0-87419481589D}" destId="{7C038C3D-44EC-4DF8-9249-337DD42F339D}" srcOrd="1" destOrd="0" parTransId="{A60C4AC8-0C06-41DF-9401-4AFB9CEBD32A}" sibTransId="{2C66AB02-0941-4C0C-8F8B-880CA6D741BB}"/>
    <dgm:cxn modelId="{37DE42FA-2009-4866-928D-67C7C2CFC3A2}" type="presOf" srcId="{6AB3BE65-C0AC-4A02-A7EB-2F7CE3F35462}" destId="{3C6C21D6-7D8F-4524-985C-2F16376E88A9}" srcOrd="0" destOrd="0" presId="urn:microsoft.com/office/officeart/2005/8/layout/vList2"/>
    <dgm:cxn modelId="{644AFE1F-11B4-478E-A193-8BDCC4CE3478}" type="presOf" srcId="{52DE7201-9C1D-4355-973C-9F5E7A7DF3AA}" destId="{181B1AB8-E8D6-4CB0-BC0C-6A243650622E}" srcOrd="0" destOrd="0" presId="urn:microsoft.com/office/officeart/2005/8/layout/vList2"/>
    <dgm:cxn modelId="{DA5947A3-7CFE-4F71-B46B-C270661D5C96}" type="presOf" srcId="{FE0829BD-B412-4728-B8DD-F7B275533258}" destId="{181B1AB8-E8D6-4CB0-BC0C-6A243650622E}" srcOrd="0" destOrd="2" presId="urn:microsoft.com/office/officeart/2005/8/layout/vList2"/>
    <dgm:cxn modelId="{CB4E1016-65D9-4F45-8987-BA342DFCF3A1}" type="presOf" srcId="{28F304C4-264F-4659-93AF-2732DED760DB}" destId="{144604A0-37AB-4B04-8073-F7B3BDA9C48E}" srcOrd="0" destOrd="0" presId="urn:microsoft.com/office/officeart/2005/8/layout/vList2"/>
    <dgm:cxn modelId="{DECD2A94-B773-458C-9822-4E41B14B9AC2}" srcId="{90C47542-FFE7-4D4D-93B0-87419481589D}" destId="{6AB3BE65-C0AC-4A02-A7EB-2F7CE3F35462}" srcOrd="2" destOrd="0" parTransId="{CA9C616B-B146-4670-BAE7-9AA7891ED7AF}" sibTransId="{B64AFDA0-0825-4AAC-81F6-2EEF16B8A8DB}"/>
    <dgm:cxn modelId="{4AAA2E47-3373-4981-BFC0-25EF0DB625EE}" srcId="{90C47542-FFE7-4D4D-93B0-87419481589D}" destId="{28F304C4-264F-4659-93AF-2732DED760DB}" srcOrd="3" destOrd="0" parTransId="{B0793C40-C657-4B5F-BA85-BDD9829009E9}" sibTransId="{CFBE00E7-6E2C-4B15-9A68-42D86ADF28BC}"/>
    <dgm:cxn modelId="{23DC1F83-CD91-420B-BBCF-01F011849018}" srcId="{28F304C4-264F-4659-93AF-2732DED760DB}" destId="{F8BDE56C-BA5A-4D83-8814-860401CE8B50}" srcOrd="1" destOrd="0" parTransId="{738DFC32-6465-44C0-BA70-3F7C70DEFEFE}" sibTransId="{8B11FF6D-7092-4A30-8A0F-8B3017C07663}"/>
    <dgm:cxn modelId="{63B7CABD-9365-4722-A237-2C51CDF90A93}" type="presOf" srcId="{90C47542-FFE7-4D4D-93B0-87419481589D}" destId="{08A1EC5D-0062-4663-8B1A-8A7A7931229F}" srcOrd="0" destOrd="0" presId="urn:microsoft.com/office/officeart/2005/8/layout/vList2"/>
    <dgm:cxn modelId="{57C62AE8-2474-44F0-A2D1-B81C6353D49D}" type="presOf" srcId="{7C038C3D-44EC-4DF8-9249-337DD42F339D}" destId="{7925409F-3C72-4EFB-8CC3-6ED5DF9FC4F6}" srcOrd="0" destOrd="0" presId="urn:microsoft.com/office/officeart/2005/8/layout/vList2"/>
    <dgm:cxn modelId="{2DADE5F8-4180-4B4A-9630-5D115B4D78F6}" srcId="{90C47542-FFE7-4D4D-93B0-87419481589D}" destId="{8787DAAF-9AAA-423A-A97F-B5D2AC6C2B2E}" srcOrd="0" destOrd="0" parTransId="{D9ACA2AE-A20F-4243-8220-8CF8EF48C5D9}" sibTransId="{9CF34AD9-B0C1-4CE6-9A98-5A3CAA53F336}"/>
    <dgm:cxn modelId="{93BC2747-DECA-4EBA-95C5-0993F45F0C2D}" type="presOf" srcId="{8787DAAF-9AAA-423A-A97F-B5D2AC6C2B2E}" destId="{817E88DE-E1CD-427B-B599-64A229B7418B}" srcOrd="0" destOrd="0" presId="urn:microsoft.com/office/officeart/2005/8/layout/vList2"/>
    <dgm:cxn modelId="{3704852F-887B-4002-AA37-C108F2DDEBA2}" type="presParOf" srcId="{08A1EC5D-0062-4663-8B1A-8A7A7931229F}" destId="{817E88DE-E1CD-427B-B599-64A229B7418B}" srcOrd="0" destOrd="0" presId="urn:microsoft.com/office/officeart/2005/8/layout/vList2"/>
    <dgm:cxn modelId="{59F1FE2E-2B10-4F1F-9FD3-5F0E65F5FB07}" type="presParOf" srcId="{08A1EC5D-0062-4663-8B1A-8A7A7931229F}" destId="{EBEF0F35-22E5-4033-9F26-86465D8268A4}" srcOrd="1" destOrd="0" presId="urn:microsoft.com/office/officeart/2005/8/layout/vList2"/>
    <dgm:cxn modelId="{DD0E3B61-2532-4DC9-BB94-B86BD9F2B221}" type="presParOf" srcId="{08A1EC5D-0062-4663-8B1A-8A7A7931229F}" destId="{7925409F-3C72-4EFB-8CC3-6ED5DF9FC4F6}" srcOrd="2" destOrd="0" presId="urn:microsoft.com/office/officeart/2005/8/layout/vList2"/>
    <dgm:cxn modelId="{917904F8-92F1-422C-AB9B-EEA3AAF1F883}" type="presParOf" srcId="{08A1EC5D-0062-4663-8B1A-8A7A7931229F}" destId="{F89AE7CF-8077-4D6B-9542-53DA5221E2C1}" srcOrd="3" destOrd="0" presId="urn:microsoft.com/office/officeart/2005/8/layout/vList2"/>
    <dgm:cxn modelId="{32D50927-358A-452D-9F6A-EFF8F878896F}" type="presParOf" srcId="{08A1EC5D-0062-4663-8B1A-8A7A7931229F}" destId="{3C6C21D6-7D8F-4524-985C-2F16376E88A9}" srcOrd="4" destOrd="0" presId="urn:microsoft.com/office/officeart/2005/8/layout/vList2"/>
    <dgm:cxn modelId="{5B3BED05-F3B0-49D4-A5A5-392FD5BE85DB}" type="presParOf" srcId="{08A1EC5D-0062-4663-8B1A-8A7A7931229F}" destId="{B381BFAC-43DA-491B-B870-A1EC7587FF94}" srcOrd="5" destOrd="0" presId="urn:microsoft.com/office/officeart/2005/8/layout/vList2"/>
    <dgm:cxn modelId="{D54B4E3C-B63B-4950-8126-C3ACEBC7B003}" type="presParOf" srcId="{08A1EC5D-0062-4663-8B1A-8A7A7931229F}" destId="{144604A0-37AB-4B04-8073-F7B3BDA9C48E}" srcOrd="6" destOrd="0" presId="urn:microsoft.com/office/officeart/2005/8/layout/vList2"/>
    <dgm:cxn modelId="{CB301781-1088-4E62-B56E-59DAE3603658}" type="presParOf" srcId="{08A1EC5D-0062-4663-8B1A-8A7A7931229F}" destId="{181B1AB8-E8D6-4CB0-BC0C-6A243650622E}" srcOrd="7"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5A77C87-0BE8-4FD6-A57D-85293B0BE05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FE3EAE5-A1E2-4154-8C63-FDDB069978AE}">
      <dgm:prSet phldrT="[Text]"/>
      <dgm:spPr>
        <a:solidFill>
          <a:schemeClr val="accent1"/>
        </a:solidFill>
      </dgm:spPr>
      <dgm:t>
        <a:bodyPr/>
        <a:lstStyle/>
        <a:p>
          <a:r>
            <a:rPr lang="en-US" altLang="en-US" smtClean="0"/>
            <a:t>Incorrect initial risk value</a:t>
          </a:r>
          <a:endParaRPr lang="en-US"/>
        </a:p>
      </dgm:t>
    </dgm:pt>
    <dgm:pt modelId="{D28924D4-4762-4855-BBA9-5A3E58FE441C}" type="parTrans" cxnId="{70D11D6C-0023-426B-ACC1-266187882901}">
      <dgm:prSet/>
      <dgm:spPr/>
      <dgm:t>
        <a:bodyPr/>
        <a:lstStyle/>
        <a:p>
          <a:endParaRPr lang="en-US"/>
        </a:p>
      </dgm:t>
    </dgm:pt>
    <dgm:pt modelId="{7B9A3ED8-211E-4F3C-9601-ECE551D1C54D}" type="sibTrans" cxnId="{70D11D6C-0023-426B-ACC1-266187882901}">
      <dgm:prSet/>
      <dgm:spPr/>
      <dgm:t>
        <a:bodyPr/>
        <a:lstStyle/>
        <a:p>
          <a:endParaRPr lang="en-US"/>
        </a:p>
      </dgm:t>
    </dgm:pt>
    <dgm:pt modelId="{14FC0B50-79B4-42C5-971B-31C78F106BC3}">
      <dgm:prSet/>
      <dgm:spPr>
        <a:solidFill>
          <a:schemeClr val="accent2"/>
        </a:solidFill>
      </dgm:spPr>
      <dgm:t>
        <a:bodyPr/>
        <a:lstStyle/>
        <a:p>
          <a:r>
            <a:rPr lang="en-US" altLang="en-US" smtClean="0"/>
            <a:t>Lacking documentation for visitation</a:t>
          </a:r>
          <a:endParaRPr lang="en-US" altLang="en-US" dirty="0" smtClean="0"/>
        </a:p>
      </dgm:t>
    </dgm:pt>
    <dgm:pt modelId="{FBFDE180-0DE6-4EEA-8DB0-9441B8C0C852}" type="parTrans" cxnId="{219152C9-DB07-4C6B-A13C-EB2143670A2A}">
      <dgm:prSet/>
      <dgm:spPr/>
      <dgm:t>
        <a:bodyPr/>
        <a:lstStyle/>
        <a:p>
          <a:endParaRPr lang="en-US"/>
        </a:p>
      </dgm:t>
    </dgm:pt>
    <dgm:pt modelId="{841BC838-EED6-47D1-96F9-E39023291E63}" type="sibTrans" cxnId="{219152C9-DB07-4C6B-A13C-EB2143670A2A}">
      <dgm:prSet/>
      <dgm:spPr/>
      <dgm:t>
        <a:bodyPr/>
        <a:lstStyle/>
        <a:p>
          <a:endParaRPr lang="en-US"/>
        </a:p>
      </dgm:t>
    </dgm:pt>
    <dgm:pt modelId="{E7CB5157-05F6-45D2-BA7D-A933B437FB5E}">
      <dgm:prSet/>
      <dgm:spPr>
        <a:solidFill>
          <a:schemeClr val="tx2"/>
        </a:solidFill>
      </dgm:spPr>
      <dgm:t>
        <a:bodyPr/>
        <a:lstStyle/>
        <a:p>
          <a:r>
            <a:rPr lang="en-US" altLang="en-US" dirty="0" smtClean="0"/>
            <a:t>Using incorrect decision tree</a:t>
          </a:r>
        </a:p>
      </dgm:t>
    </dgm:pt>
    <dgm:pt modelId="{EFC7B464-7A7C-4001-9BF6-AF3E542F7CBF}" type="parTrans" cxnId="{7FF3FD10-02FD-4718-A603-BE36FD8D0FCC}">
      <dgm:prSet/>
      <dgm:spPr/>
      <dgm:t>
        <a:bodyPr/>
        <a:lstStyle/>
        <a:p>
          <a:endParaRPr lang="en-US"/>
        </a:p>
      </dgm:t>
    </dgm:pt>
    <dgm:pt modelId="{D2952845-052E-421B-A7F8-B090A12795ED}" type="sibTrans" cxnId="{7FF3FD10-02FD-4718-A603-BE36FD8D0FCC}">
      <dgm:prSet/>
      <dgm:spPr/>
      <dgm:t>
        <a:bodyPr/>
        <a:lstStyle/>
        <a:p>
          <a:endParaRPr lang="en-US"/>
        </a:p>
      </dgm:t>
    </dgm:pt>
    <dgm:pt modelId="{F72DF656-71D6-4300-B5F8-5A8313270517}">
      <dgm:prSet/>
      <dgm:spPr>
        <a:solidFill>
          <a:schemeClr val="accent4"/>
        </a:solidFill>
      </dgm:spPr>
      <dgm:t>
        <a:bodyPr/>
        <a:lstStyle/>
        <a:p>
          <a:r>
            <a:rPr lang="en-US" altLang="en-US" dirty="0" smtClean="0"/>
            <a:t>Considering information outside of the current review period</a:t>
          </a:r>
        </a:p>
      </dgm:t>
    </dgm:pt>
    <dgm:pt modelId="{F032F830-2182-40F2-BEF9-D7F30D250EC6}" type="parTrans" cxnId="{827C71D6-8A20-4599-9E7F-CDE258BBFC1C}">
      <dgm:prSet/>
      <dgm:spPr/>
      <dgm:t>
        <a:bodyPr/>
        <a:lstStyle/>
        <a:p>
          <a:endParaRPr lang="en-US"/>
        </a:p>
      </dgm:t>
    </dgm:pt>
    <dgm:pt modelId="{BC4580AE-2924-4F3E-A8EB-087BDB42BA23}" type="sibTrans" cxnId="{827C71D6-8A20-4599-9E7F-CDE258BBFC1C}">
      <dgm:prSet/>
      <dgm:spPr/>
      <dgm:t>
        <a:bodyPr/>
        <a:lstStyle/>
        <a:p>
          <a:endParaRPr lang="en-US"/>
        </a:p>
      </dgm:t>
    </dgm:pt>
    <dgm:pt modelId="{5F72BCE1-0E80-4BC2-A35B-CA442179CAB0}" type="pres">
      <dgm:prSet presAssocID="{E5A77C87-0BE8-4FD6-A57D-85293B0BE052}" presName="diagram" presStyleCnt="0">
        <dgm:presLayoutVars>
          <dgm:dir/>
          <dgm:resizeHandles val="exact"/>
        </dgm:presLayoutVars>
      </dgm:prSet>
      <dgm:spPr/>
      <dgm:t>
        <a:bodyPr/>
        <a:lstStyle/>
        <a:p>
          <a:endParaRPr lang="en-US"/>
        </a:p>
      </dgm:t>
    </dgm:pt>
    <dgm:pt modelId="{97FE3EB1-A3F4-4CEE-B05C-328312B59483}" type="pres">
      <dgm:prSet presAssocID="{2FE3EAE5-A1E2-4154-8C63-FDDB069978AE}" presName="node" presStyleLbl="node1" presStyleIdx="0" presStyleCnt="4">
        <dgm:presLayoutVars>
          <dgm:bulletEnabled val="1"/>
        </dgm:presLayoutVars>
      </dgm:prSet>
      <dgm:spPr/>
      <dgm:t>
        <a:bodyPr/>
        <a:lstStyle/>
        <a:p>
          <a:endParaRPr lang="en-US"/>
        </a:p>
      </dgm:t>
    </dgm:pt>
    <dgm:pt modelId="{9D9AD953-CB56-4D7C-9EEE-F178E4422E3D}" type="pres">
      <dgm:prSet presAssocID="{7B9A3ED8-211E-4F3C-9601-ECE551D1C54D}" presName="sibTrans" presStyleCnt="0"/>
      <dgm:spPr/>
    </dgm:pt>
    <dgm:pt modelId="{778E8E98-7CAB-4ECE-B94F-381E11A7296F}" type="pres">
      <dgm:prSet presAssocID="{14FC0B50-79B4-42C5-971B-31C78F106BC3}" presName="node" presStyleLbl="node1" presStyleIdx="1" presStyleCnt="4">
        <dgm:presLayoutVars>
          <dgm:bulletEnabled val="1"/>
        </dgm:presLayoutVars>
      </dgm:prSet>
      <dgm:spPr/>
      <dgm:t>
        <a:bodyPr/>
        <a:lstStyle/>
        <a:p>
          <a:endParaRPr lang="en-US"/>
        </a:p>
      </dgm:t>
    </dgm:pt>
    <dgm:pt modelId="{E8B2A849-21C0-4CBC-95D3-DBEB31DD50B0}" type="pres">
      <dgm:prSet presAssocID="{841BC838-EED6-47D1-96F9-E39023291E63}" presName="sibTrans" presStyleCnt="0"/>
      <dgm:spPr/>
    </dgm:pt>
    <dgm:pt modelId="{BDA36AD7-E651-402A-BAD9-45418375572D}" type="pres">
      <dgm:prSet presAssocID="{E7CB5157-05F6-45D2-BA7D-A933B437FB5E}" presName="node" presStyleLbl="node1" presStyleIdx="2" presStyleCnt="4">
        <dgm:presLayoutVars>
          <dgm:bulletEnabled val="1"/>
        </dgm:presLayoutVars>
      </dgm:prSet>
      <dgm:spPr/>
      <dgm:t>
        <a:bodyPr/>
        <a:lstStyle/>
        <a:p>
          <a:endParaRPr lang="en-US"/>
        </a:p>
      </dgm:t>
    </dgm:pt>
    <dgm:pt modelId="{538902E5-494D-4E00-BDEC-092377E38342}" type="pres">
      <dgm:prSet presAssocID="{D2952845-052E-421B-A7F8-B090A12795ED}" presName="sibTrans" presStyleCnt="0"/>
      <dgm:spPr/>
    </dgm:pt>
    <dgm:pt modelId="{E7819D6C-4A25-403F-BCBC-62D5B5A309DE}" type="pres">
      <dgm:prSet presAssocID="{F72DF656-71D6-4300-B5F8-5A8313270517}" presName="node" presStyleLbl="node1" presStyleIdx="3" presStyleCnt="4">
        <dgm:presLayoutVars>
          <dgm:bulletEnabled val="1"/>
        </dgm:presLayoutVars>
      </dgm:prSet>
      <dgm:spPr/>
      <dgm:t>
        <a:bodyPr/>
        <a:lstStyle/>
        <a:p>
          <a:endParaRPr lang="en-US"/>
        </a:p>
      </dgm:t>
    </dgm:pt>
  </dgm:ptLst>
  <dgm:cxnLst>
    <dgm:cxn modelId="{827C71D6-8A20-4599-9E7F-CDE258BBFC1C}" srcId="{E5A77C87-0BE8-4FD6-A57D-85293B0BE052}" destId="{F72DF656-71D6-4300-B5F8-5A8313270517}" srcOrd="3" destOrd="0" parTransId="{F032F830-2182-40F2-BEF9-D7F30D250EC6}" sibTransId="{BC4580AE-2924-4F3E-A8EB-087BDB42BA23}"/>
    <dgm:cxn modelId="{219152C9-DB07-4C6B-A13C-EB2143670A2A}" srcId="{E5A77C87-0BE8-4FD6-A57D-85293B0BE052}" destId="{14FC0B50-79B4-42C5-971B-31C78F106BC3}" srcOrd="1" destOrd="0" parTransId="{FBFDE180-0DE6-4EEA-8DB0-9441B8C0C852}" sibTransId="{841BC838-EED6-47D1-96F9-E39023291E63}"/>
    <dgm:cxn modelId="{9E953D46-F756-4069-A398-77E2A27102CA}" type="presOf" srcId="{2FE3EAE5-A1E2-4154-8C63-FDDB069978AE}" destId="{97FE3EB1-A3F4-4CEE-B05C-328312B59483}" srcOrd="0" destOrd="0" presId="urn:microsoft.com/office/officeart/2005/8/layout/default"/>
    <dgm:cxn modelId="{E2FA25D6-062D-4939-A900-55CD63931ED1}" type="presOf" srcId="{E7CB5157-05F6-45D2-BA7D-A933B437FB5E}" destId="{BDA36AD7-E651-402A-BAD9-45418375572D}" srcOrd="0" destOrd="0" presId="urn:microsoft.com/office/officeart/2005/8/layout/default"/>
    <dgm:cxn modelId="{7C9DD9AF-B0D2-408B-AB7E-71BC73906C47}" type="presOf" srcId="{F72DF656-71D6-4300-B5F8-5A8313270517}" destId="{E7819D6C-4A25-403F-BCBC-62D5B5A309DE}" srcOrd="0" destOrd="0" presId="urn:microsoft.com/office/officeart/2005/8/layout/default"/>
    <dgm:cxn modelId="{7FF3FD10-02FD-4718-A603-BE36FD8D0FCC}" srcId="{E5A77C87-0BE8-4FD6-A57D-85293B0BE052}" destId="{E7CB5157-05F6-45D2-BA7D-A933B437FB5E}" srcOrd="2" destOrd="0" parTransId="{EFC7B464-7A7C-4001-9BF6-AF3E542F7CBF}" sibTransId="{D2952845-052E-421B-A7F8-B090A12795ED}"/>
    <dgm:cxn modelId="{70D11D6C-0023-426B-ACC1-266187882901}" srcId="{E5A77C87-0BE8-4FD6-A57D-85293B0BE052}" destId="{2FE3EAE5-A1E2-4154-8C63-FDDB069978AE}" srcOrd="0" destOrd="0" parTransId="{D28924D4-4762-4855-BBA9-5A3E58FE441C}" sibTransId="{7B9A3ED8-211E-4F3C-9601-ECE551D1C54D}"/>
    <dgm:cxn modelId="{73C81675-2049-48E8-81FE-20E402E5DE95}" type="presOf" srcId="{14FC0B50-79B4-42C5-971B-31C78F106BC3}" destId="{778E8E98-7CAB-4ECE-B94F-381E11A7296F}" srcOrd="0" destOrd="0" presId="urn:microsoft.com/office/officeart/2005/8/layout/default"/>
    <dgm:cxn modelId="{E8792E00-3A86-4B69-B450-9D4DFACE65FA}" type="presOf" srcId="{E5A77C87-0BE8-4FD6-A57D-85293B0BE052}" destId="{5F72BCE1-0E80-4BC2-A35B-CA442179CAB0}" srcOrd="0" destOrd="0" presId="urn:microsoft.com/office/officeart/2005/8/layout/default"/>
    <dgm:cxn modelId="{ED1547CE-D0E4-4A4B-9879-617895E8A5EB}" type="presParOf" srcId="{5F72BCE1-0E80-4BC2-A35B-CA442179CAB0}" destId="{97FE3EB1-A3F4-4CEE-B05C-328312B59483}" srcOrd="0" destOrd="0" presId="urn:microsoft.com/office/officeart/2005/8/layout/default"/>
    <dgm:cxn modelId="{01B542B2-050F-471B-8954-713BC13FCCC7}" type="presParOf" srcId="{5F72BCE1-0E80-4BC2-A35B-CA442179CAB0}" destId="{9D9AD953-CB56-4D7C-9EEE-F178E4422E3D}" srcOrd="1" destOrd="0" presId="urn:microsoft.com/office/officeart/2005/8/layout/default"/>
    <dgm:cxn modelId="{DE336689-1013-4CE0-91F1-B32DA07E5867}" type="presParOf" srcId="{5F72BCE1-0E80-4BC2-A35B-CA442179CAB0}" destId="{778E8E98-7CAB-4ECE-B94F-381E11A7296F}" srcOrd="2" destOrd="0" presId="urn:microsoft.com/office/officeart/2005/8/layout/default"/>
    <dgm:cxn modelId="{18CE4F67-4863-4D94-B0CC-7F01CD50719E}" type="presParOf" srcId="{5F72BCE1-0E80-4BC2-A35B-CA442179CAB0}" destId="{E8B2A849-21C0-4CBC-95D3-DBEB31DD50B0}" srcOrd="3" destOrd="0" presId="urn:microsoft.com/office/officeart/2005/8/layout/default"/>
    <dgm:cxn modelId="{05E9D036-B205-47EC-A82C-373AF6CF7A8F}" type="presParOf" srcId="{5F72BCE1-0E80-4BC2-A35B-CA442179CAB0}" destId="{BDA36AD7-E651-402A-BAD9-45418375572D}" srcOrd="4" destOrd="0" presId="urn:microsoft.com/office/officeart/2005/8/layout/default"/>
    <dgm:cxn modelId="{1673F28B-3D33-4B19-8CE0-FE62F150639F}" type="presParOf" srcId="{5F72BCE1-0E80-4BC2-A35B-CA442179CAB0}" destId="{538902E5-494D-4E00-BDEC-092377E38342}" srcOrd="5" destOrd="0" presId="urn:microsoft.com/office/officeart/2005/8/layout/default"/>
    <dgm:cxn modelId="{AAD459C3-7B45-433C-9286-D4B353C4E061}" type="presParOf" srcId="{5F72BCE1-0E80-4BC2-A35B-CA442179CAB0}" destId="{E7819D6C-4A25-403F-BCBC-62D5B5A309D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6157644-F3E4-4C81-A672-4C1FAB9FA96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726C0C7D-ABD5-4C01-BCB1-FBA41F6F3EF1}">
      <dgm:prSet phldrT="[Text]"/>
      <dgm:spPr>
        <a:solidFill>
          <a:schemeClr val="accent1"/>
        </a:solidFill>
      </dgm:spPr>
      <dgm:t>
        <a:bodyPr/>
        <a:lstStyle/>
        <a:p>
          <a:r>
            <a:rPr lang="en-US" dirty="0" smtClean="0"/>
            <a:t>Progress definitions focus </a:t>
          </a:r>
          <a:r>
            <a:rPr lang="en-US" smtClean="0"/>
            <a:t>on behavioral </a:t>
          </a:r>
          <a:r>
            <a:rPr lang="en-US" dirty="0" smtClean="0"/>
            <a:t>change</a:t>
          </a:r>
          <a:endParaRPr lang="en-US" dirty="0"/>
        </a:p>
      </dgm:t>
    </dgm:pt>
    <dgm:pt modelId="{3E5DFC54-C24D-454F-8D78-B192010D7FAA}" type="parTrans" cxnId="{77708769-55BA-42D1-A839-C7CCF53C671C}">
      <dgm:prSet/>
      <dgm:spPr/>
      <dgm:t>
        <a:bodyPr/>
        <a:lstStyle/>
        <a:p>
          <a:endParaRPr lang="en-US"/>
        </a:p>
      </dgm:t>
    </dgm:pt>
    <dgm:pt modelId="{6E48F1FB-AB63-4745-8AC4-E771A92E4C9F}" type="sibTrans" cxnId="{77708769-55BA-42D1-A839-C7CCF53C671C}">
      <dgm:prSet/>
      <dgm:spPr/>
      <dgm:t>
        <a:bodyPr/>
        <a:lstStyle/>
        <a:p>
          <a:endParaRPr lang="en-US"/>
        </a:p>
      </dgm:t>
    </dgm:pt>
    <dgm:pt modelId="{6ED0ED72-DC83-4235-9506-1626075C4B20}">
      <dgm:prSet phldrT="[Text]"/>
      <dgm:spPr>
        <a:solidFill>
          <a:schemeClr val="accent2"/>
        </a:solidFill>
      </dgm:spPr>
      <dgm:t>
        <a:bodyPr/>
        <a:lstStyle/>
        <a:p>
          <a:r>
            <a:rPr lang="en-US" dirty="0" smtClean="0"/>
            <a:t>Weights of some items informed by revalidation study</a:t>
          </a:r>
          <a:endParaRPr lang="en-US" dirty="0"/>
        </a:p>
      </dgm:t>
    </dgm:pt>
    <dgm:pt modelId="{48BA2868-35E8-4669-9992-C3A0B8221DAA}" type="parTrans" cxnId="{1EEC4B96-BB08-4DCA-B28B-E5FE5D637D71}">
      <dgm:prSet/>
      <dgm:spPr/>
      <dgm:t>
        <a:bodyPr/>
        <a:lstStyle/>
        <a:p>
          <a:endParaRPr lang="en-US"/>
        </a:p>
      </dgm:t>
    </dgm:pt>
    <dgm:pt modelId="{1C4D77E0-FA38-4009-B467-64230DDAB013}" type="sibTrans" cxnId="{1EEC4B96-BB08-4DCA-B28B-E5FE5D637D71}">
      <dgm:prSet/>
      <dgm:spPr/>
      <dgm:t>
        <a:bodyPr/>
        <a:lstStyle/>
        <a:p>
          <a:endParaRPr lang="en-US"/>
        </a:p>
      </dgm:t>
    </dgm:pt>
    <dgm:pt modelId="{77399836-2CE6-46FC-BE08-DADCAB6A851B}" type="pres">
      <dgm:prSet presAssocID="{A6157644-F3E4-4C81-A672-4C1FAB9FA96C}" presName="diagram" presStyleCnt="0">
        <dgm:presLayoutVars>
          <dgm:dir/>
          <dgm:resizeHandles val="exact"/>
        </dgm:presLayoutVars>
      </dgm:prSet>
      <dgm:spPr/>
      <dgm:t>
        <a:bodyPr/>
        <a:lstStyle/>
        <a:p>
          <a:endParaRPr lang="en-US"/>
        </a:p>
      </dgm:t>
    </dgm:pt>
    <dgm:pt modelId="{B5D830FD-FA7F-4F63-B918-4DCD07014812}" type="pres">
      <dgm:prSet presAssocID="{726C0C7D-ABD5-4C01-BCB1-FBA41F6F3EF1}" presName="node" presStyleLbl="node1" presStyleIdx="0" presStyleCnt="2">
        <dgm:presLayoutVars>
          <dgm:bulletEnabled val="1"/>
        </dgm:presLayoutVars>
      </dgm:prSet>
      <dgm:spPr/>
      <dgm:t>
        <a:bodyPr/>
        <a:lstStyle/>
        <a:p>
          <a:endParaRPr lang="en-US"/>
        </a:p>
      </dgm:t>
    </dgm:pt>
    <dgm:pt modelId="{E9E61637-02C8-4071-88B6-3C410B2D66F9}" type="pres">
      <dgm:prSet presAssocID="{6E48F1FB-AB63-4745-8AC4-E771A92E4C9F}" presName="sibTrans" presStyleCnt="0"/>
      <dgm:spPr/>
    </dgm:pt>
    <dgm:pt modelId="{79BF1BD3-4A01-445D-90AB-71F75AF6478F}" type="pres">
      <dgm:prSet presAssocID="{6ED0ED72-DC83-4235-9506-1626075C4B20}" presName="node" presStyleLbl="node1" presStyleIdx="1" presStyleCnt="2">
        <dgm:presLayoutVars>
          <dgm:bulletEnabled val="1"/>
        </dgm:presLayoutVars>
      </dgm:prSet>
      <dgm:spPr/>
      <dgm:t>
        <a:bodyPr/>
        <a:lstStyle/>
        <a:p>
          <a:endParaRPr lang="en-US"/>
        </a:p>
      </dgm:t>
    </dgm:pt>
  </dgm:ptLst>
  <dgm:cxnLst>
    <dgm:cxn modelId="{1EEC4B96-BB08-4DCA-B28B-E5FE5D637D71}" srcId="{A6157644-F3E4-4C81-A672-4C1FAB9FA96C}" destId="{6ED0ED72-DC83-4235-9506-1626075C4B20}" srcOrd="1" destOrd="0" parTransId="{48BA2868-35E8-4669-9992-C3A0B8221DAA}" sibTransId="{1C4D77E0-FA38-4009-B467-64230DDAB013}"/>
    <dgm:cxn modelId="{77708769-55BA-42D1-A839-C7CCF53C671C}" srcId="{A6157644-F3E4-4C81-A672-4C1FAB9FA96C}" destId="{726C0C7D-ABD5-4C01-BCB1-FBA41F6F3EF1}" srcOrd="0" destOrd="0" parTransId="{3E5DFC54-C24D-454F-8D78-B192010D7FAA}" sibTransId="{6E48F1FB-AB63-4745-8AC4-E771A92E4C9F}"/>
    <dgm:cxn modelId="{B272BE37-CE55-4E86-92C5-7DCEEFCB5E7B}" type="presOf" srcId="{A6157644-F3E4-4C81-A672-4C1FAB9FA96C}" destId="{77399836-2CE6-46FC-BE08-DADCAB6A851B}" srcOrd="0" destOrd="0" presId="urn:microsoft.com/office/officeart/2005/8/layout/default"/>
    <dgm:cxn modelId="{7ED41DE5-3F84-43F7-8899-C75188DBA13C}" type="presOf" srcId="{726C0C7D-ABD5-4C01-BCB1-FBA41F6F3EF1}" destId="{B5D830FD-FA7F-4F63-B918-4DCD07014812}" srcOrd="0" destOrd="0" presId="urn:microsoft.com/office/officeart/2005/8/layout/default"/>
    <dgm:cxn modelId="{3DB86E36-55DE-4EF8-B231-6EAA3E2B5864}" type="presOf" srcId="{6ED0ED72-DC83-4235-9506-1626075C4B20}" destId="{79BF1BD3-4A01-445D-90AB-71F75AF6478F}" srcOrd="0" destOrd="0" presId="urn:microsoft.com/office/officeart/2005/8/layout/default"/>
    <dgm:cxn modelId="{3AFC3F95-4AAF-47B3-893C-3EF162F67646}" type="presParOf" srcId="{77399836-2CE6-46FC-BE08-DADCAB6A851B}" destId="{B5D830FD-FA7F-4F63-B918-4DCD07014812}" srcOrd="0" destOrd="0" presId="urn:microsoft.com/office/officeart/2005/8/layout/default"/>
    <dgm:cxn modelId="{FE8DF648-B64A-4228-872C-0FE375D62E1A}" type="presParOf" srcId="{77399836-2CE6-46FC-BE08-DADCAB6A851B}" destId="{E9E61637-02C8-4071-88B6-3C410B2D66F9}" srcOrd="1" destOrd="0" presId="urn:microsoft.com/office/officeart/2005/8/layout/default"/>
    <dgm:cxn modelId="{EF5BE175-1DB9-4E71-A902-78EC32B7F5B0}" type="presParOf" srcId="{77399836-2CE6-46FC-BE08-DADCAB6A851B}" destId="{79BF1BD3-4A01-445D-90AB-71F75AF6478F}"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1608E1E-9E58-4BAE-B408-2322DE2C9B5D}"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FB0CC0AC-183E-464A-8884-BF111CFC7826}">
      <dgm:prSet phldrT="[Text]"/>
      <dgm:spPr>
        <a:solidFill>
          <a:schemeClr val="accent1"/>
        </a:solidFill>
      </dgm:spPr>
      <dgm:t>
        <a:bodyPr/>
        <a:lstStyle/>
        <a:p>
          <a:r>
            <a:rPr lang="en-US" altLang="en-US" smtClean="0"/>
            <a:t>DEFINITIONS</a:t>
          </a:r>
          <a:endParaRPr lang="en-US"/>
        </a:p>
      </dgm:t>
    </dgm:pt>
    <dgm:pt modelId="{085EC855-9FD9-4E7B-B439-747C58B1DA91}" type="parTrans" cxnId="{E3E9A590-65F6-4967-90F6-2AEAA5746F28}">
      <dgm:prSet/>
      <dgm:spPr/>
      <dgm:t>
        <a:bodyPr/>
        <a:lstStyle/>
        <a:p>
          <a:endParaRPr lang="en-US"/>
        </a:p>
      </dgm:t>
    </dgm:pt>
    <dgm:pt modelId="{39CEFEB4-6FDB-4B61-BD84-87689048D4BA}" type="sibTrans" cxnId="{E3E9A590-65F6-4967-90F6-2AEAA5746F28}">
      <dgm:prSet/>
      <dgm:spPr/>
      <dgm:t>
        <a:bodyPr/>
        <a:lstStyle/>
        <a:p>
          <a:endParaRPr lang="en-US"/>
        </a:p>
      </dgm:t>
    </dgm:pt>
    <dgm:pt modelId="{F7AFDC24-C495-44D6-9E46-0C084237AFD9}">
      <dgm:prSet/>
      <dgm:spPr>
        <a:solidFill>
          <a:schemeClr val="accent2"/>
        </a:solidFill>
      </dgm:spPr>
      <dgm:t>
        <a:bodyPr/>
        <a:lstStyle/>
        <a:p>
          <a:r>
            <a:rPr lang="en-US" altLang="en-US" smtClean="0"/>
            <a:t>Missing assessment</a:t>
          </a:r>
          <a:endParaRPr lang="en-US" altLang="en-US" dirty="0" smtClean="0"/>
        </a:p>
      </dgm:t>
    </dgm:pt>
    <dgm:pt modelId="{5F83861A-0AE3-401C-9C36-4D4A91F3045D}" type="parTrans" cxnId="{9CEB09E1-F547-45AC-890B-71CAC10A483E}">
      <dgm:prSet/>
      <dgm:spPr/>
      <dgm:t>
        <a:bodyPr/>
        <a:lstStyle/>
        <a:p>
          <a:endParaRPr lang="en-US"/>
        </a:p>
      </dgm:t>
    </dgm:pt>
    <dgm:pt modelId="{902F7DBF-9337-4EF9-A07D-9B5CA4FC6B87}" type="sibTrans" cxnId="{9CEB09E1-F547-45AC-890B-71CAC10A483E}">
      <dgm:prSet/>
      <dgm:spPr/>
      <dgm:t>
        <a:bodyPr/>
        <a:lstStyle/>
        <a:p>
          <a:endParaRPr lang="en-US"/>
        </a:p>
      </dgm:t>
    </dgm:pt>
    <dgm:pt modelId="{BDFFB49D-C76E-452A-B53F-F5C1164B47FC}">
      <dgm:prSet/>
      <dgm:spPr/>
      <dgm:t>
        <a:bodyPr/>
        <a:lstStyle/>
        <a:p>
          <a:r>
            <a:rPr lang="en-US" altLang="en-US" dirty="0" smtClean="0"/>
            <a:t>Not completing safety assessment prior </a:t>
          </a:r>
          <a:r>
            <a:rPr lang="en-US" altLang="en-US" smtClean="0"/>
            <a:t>to closing</a:t>
          </a:r>
          <a:endParaRPr lang="en-US" altLang="en-US" dirty="0" smtClean="0"/>
        </a:p>
      </dgm:t>
    </dgm:pt>
    <dgm:pt modelId="{1A04E702-A3CD-48C7-89F2-D3BEFABD794D}" type="parTrans" cxnId="{C01C1D1E-B92B-452D-85D6-58CCB6F57CC8}">
      <dgm:prSet/>
      <dgm:spPr/>
      <dgm:t>
        <a:bodyPr/>
        <a:lstStyle/>
        <a:p>
          <a:endParaRPr lang="en-US"/>
        </a:p>
      </dgm:t>
    </dgm:pt>
    <dgm:pt modelId="{D648CE71-FA67-49CE-880F-EBD9C57309A9}" type="sibTrans" cxnId="{C01C1D1E-B92B-452D-85D6-58CCB6F57CC8}">
      <dgm:prSet/>
      <dgm:spPr/>
      <dgm:t>
        <a:bodyPr/>
        <a:lstStyle/>
        <a:p>
          <a:endParaRPr lang="en-US"/>
        </a:p>
      </dgm:t>
    </dgm:pt>
    <dgm:pt modelId="{089CBD6F-0DB2-4E5A-A428-DBB0100FAE55}" type="pres">
      <dgm:prSet presAssocID="{E1608E1E-9E58-4BAE-B408-2322DE2C9B5D}" presName="diagram" presStyleCnt="0">
        <dgm:presLayoutVars>
          <dgm:dir/>
          <dgm:resizeHandles val="exact"/>
        </dgm:presLayoutVars>
      </dgm:prSet>
      <dgm:spPr/>
      <dgm:t>
        <a:bodyPr/>
        <a:lstStyle/>
        <a:p>
          <a:endParaRPr lang="en-US"/>
        </a:p>
      </dgm:t>
    </dgm:pt>
    <dgm:pt modelId="{3D0FD63E-D20A-4296-BC56-A0965DBF3B76}" type="pres">
      <dgm:prSet presAssocID="{FB0CC0AC-183E-464A-8884-BF111CFC7826}" presName="node" presStyleLbl="node1" presStyleIdx="0" presStyleCnt="3">
        <dgm:presLayoutVars>
          <dgm:bulletEnabled val="1"/>
        </dgm:presLayoutVars>
      </dgm:prSet>
      <dgm:spPr/>
      <dgm:t>
        <a:bodyPr/>
        <a:lstStyle/>
        <a:p>
          <a:endParaRPr lang="en-US"/>
        </a:p>
      </dgm:t>
    </dgm:pt>
    <dgm:pt modelId="{6DDF3AEC-AD05-4530-A71C-877F9A25ACA2}" type="pres">
      <dgm:prSet presAssocID="{39CEFEB4-6FDB-4B61-BD84-87689048D4BA}" presName="sibTrans" presStyleCnt="0"/>
      <dgm:spPr/>
    </dgm:pt>
    <dgm:pt modelId="{DBA6123B-A8BB-41BE-BF2D-A44B1CBD8779}" type="pres">
      <dgm:prSet presAssocID="{F7AFDC24-C495-44D6-9E46-0C084237AFD9}" presName="node" presStyleLbl="node1" presStyleIdx="1" presStyleCnt="3">
        <dgm:presLayoutVars>
          <dgm:bulletEnabled val="1"/>
        </dgm:presLayoutVars>
      </dgm:prSet>
      <dgm:spPr/>
      <dgm:t>
        <a:bodyPr/>
        <a:lstStyle/>
        <a:p>
          <a:endParaRPr lang="en-US"/>
        </a:p>
      </dgm:t>
    </dgm:pt>
    <dgm:pt modelId="{220BC85B-DF91-419E-8559-BBA7A6CD022C}" type="pres">
      <dgm:prSet presAssocID="{902F7DBF-9337-4EF9-A07D-9B5CA4FC6B87}" presName="sibTrans" presStyleCnt="0"/>
      <dgm:spPr/>
    </dgm:pt>
    <dgm:pt modelId="{63412538-236F-4508-ACFF-0F901A8BE3A3}" type="pres">
      <dgm:prSet presAssocID="{BDFFB49D-C76E-452A-B53F-F5C1164B47FC}" presName="node" presStyleLbl="node1" presStyleIdx="2" presStyleCnt="3">
        <dgm:presLayoutVars>
          <dgm:bulletEnabled val="1"/>
        </dgm:presLayoutVars>
      </dgm:prSet>
      <dgm:spPr/>
      <dgm:t>
        <a:bodyPr/>
        <a:lstStyle/>
        <a:p>
          <a:endParaRPr lang="en-US"/>
        </a:p>
      </dgm:t>
    </dgm:pt>
  </dgm:ptLst>
  <dgm:cxnLst>
    <dgm:cxn modelId="{8E5D2B3C-4CB0-4850-B609-5E39767451EE}" type="presOf" srcId="{F7AFDC24-C495-44D6-9E46-0C084237AFD9}" destId="{DBA6123B-A8BB-41BE-BF2D-A44B1CBD8779}" srcOrd="0" destOrd="0" presId="urn:microsoft.com/office/officeart/2005/8/layout/default"/>
    <dgm:cxn modelId="{C01C1D1E-B92B-452D-85D6-58CCB6F57CC8}" srcId="{E1608E1E-9E58-4BAE-B408-2322DE2C9B5D}" destId="{BDFFB49D-C76E-452A-B53F-F5C1164B47FC}" srcOrd="2" destOrd="0" parTransId="{1A04E702-A3CD-48C7-89F2-D3BEFABD794D}" sibTransId="{D648CE71-FA67-49CE-880F-EBD9C57309A9}"/>
    <dgm:cxn modelId="{B85F9E12-35FC-4391-97FC-B332E8EE3B33}" type="presOf" srcId="{FB0CC0AC-183E-464A-8884-BF111CFC7826}" destId="{3D0FD63E-D20A-4296-BC56-A0965DBF3B76}" srcOrd="0" destOrd="0" presId="urn:microsoft.com/office/officeart/2005/8/layout/default"/>
    <dgm:cxn modelId="{07880F38-3A3A-473A-AA60-C0047425442B}" type="presOf" srcId="{E1608E1E-9E58-4BAE-B408-2322DE2C9B5D}" destId="{089CBD6F-0DB2-4E5A-A428-DBB0100FAE55}" srcOrd="0" destOrd="0" presId="urn:microsoft.com/office/officeart/2005/8/layout/default"/>
    <dgm:cxn modelId="{A41D90B3-D5DA-4019-9B03-2BC58549AF98}" type="presOf" srcId="{BDFFB49D-C76E-452A-B53F-F5C1164B47FC}" destId="{63412538-236F-4508-ACFF-0F901A8BE3A3}" srcOrd="0" destOrd="0" presId="urn:microsoft.com/office/officeart/2005/8/layout/default"/>
    <dgm:cxn modelId="{9CEB09E1-F547-45AC-890B-71CAC10A483E}" srcId="{E1608E1E-9E58-4BAE-B408-2322DE2C9B5D}" destId="{F7AFDC24-C495-44D6-9E46-0C084237AFD9}" srcOrd="1" destOrd="0" parTransId="{5F83861A-0AE3-401C-9C36-4D4A91F3045D}" sibTransId="{902F7DBF-9337-4EF9-A07D-9B5CA4FC6B87}"/>
    <dgm:cxn modelId="{E3E9A590-65F6-4967-90F6-2AEAA5746F28}" srcId="{E1608E1E-9E58-4BAE-B408-2322DE2C9B5D}" destId="{FB0CC0AC-183E-464A-8884-BF111CFC7826}" srcOrd="0" destOrd="0" parTransId="{085EC855-9FD9-4E7B-B439-747C58B1DA91}" sibTransId="{39CEFEB4-6FDB-4B61-BD84-87689048D4BA}"/>
    <dgm:cxn modelId="{65E2C081-56C1-4A00-AD88-3029DEC261DA}" type="presParOf" srcId="{089CBD6F-0DB2-4E5A-A428-DBB0100FAE55}" destId="{3D0FD63E-D20A-4296-BC56-A0965DBF3B76}" srcOrd="0" destOrd="0" presId="urn:microsoft.com/office/officeart/2005/8/layout/default"/>
    <dgm:cxn modelId="{0ED26727-95F0-4988-AC71-47EDD1CE228F}" type="presParOf" srcId="{089CBD6F-0DB2-4E5A-A428-DBB0100FAE55}" destId="{6DDF3AEC-AD05-4530-A71C-877F9A25ACA2}" srcOrd="1" destOrd="0" presId="urn:microsoft.com/office/officeart/2005/8/layout/default"/>
    <dgm:cxn modelId="{33519FBA-559F-490B-AD88-0ED8A59D6510}" type="presParOf" srcId="{089CBD6F-0DB2-4E5A-A428-DBB0100FAE55}" destId="{DBA6123B-A8BB-41BE-BF2D-A44B1CBD8779}" srcOrd="2" destOrd="0" presId="urn:microsoft.com/office/officeart/2005/8/layout/default"/>
    <dgm:cxn modelId="{C62AF0F4-24D5-45DC-9CCF-E0654AC6105E}" type="presParOf" srcId="{089CBD6F-0DB2-4E5A-A428-DBB0100FAE55}" destId="{220BC85B-DF91-419E-8559-BBA7A6CD022C}" srcOrd="3" destOrd="0" presId="urn:microsoft.com/office/officeart/2005/8/layout/default"/>
    <dgm:cxn modelId="{DF9FB9BD-E7F2-4E5E-AF59-191C995E09F3}" type="presParOf" srcId="{089CBD6F-0DB2-4E5A-A428-DBB0100FAE55}" destId="{63412538-236F-4508-ACFF-0F901A8BE3A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0575D90-5E9C-4E88-A84E-E9DC33AA2B2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EB13D5BD-2D6B-4B60-9DFA-91FBAF23478B}">
      <dgm:prSet phldrT="[Text]"/>
      <dgm:spPr>
        <a:solidFill>
          <a:schemeClr val="accent1"/>
        </a:solidFill>
      </dgm:spPr>
      <dgm:t>
        <a:bodyPr/>
        <a:lstStyle/>
        <a:p>
          <a:r>
            <a:rPr lang="en-US" dirty="0" smtClean="0">
              <a:latin typeface="+mj-lt"/>
              <a:cs typeface="Tahoma" pitchFamily="34" charset="0"/>
            </a:rPr>
            <a:t>Read to the period.</a:t>
          </a:r>
          <a:endParaRPr lang="en-US" dirty="0"/>
        </a:p>
      </dgm:t>
    </dgm:pt>
    <dgm:pt modelId="{CB9D0260-D500-40E5-B80D-A8DAD2849840}" type="parTrans" cxnId="{9F1D3CE3-AEB4-4E92-9CF5-4A5EBB2B9BED}">
      <dgm:prSet/>
      <dgm:spPr/>
      <dgm:t>
        <a:bodyPr/>
        <a:lstStyle/>
        <a:p>
          <a:endParaRPr lang="en-US"/>
        </a:p>
      </dgm:t>
    </dgm:pt>
    <dgm:pt modelId="{E44F7525-31D2-4C1D-ADFF-947DB999BEC3}" type="sibTrans" cxnId="{9F1D3CE3-AEB4-4E92-9CF5-4A5EBB2B9BED}">
      <dgm:prSet/>
      <dgm:spPr/>
      <dgm:t>
        <a:bodyPr/>
        <a:lstStyle/>
        <a:p>
          <a:endParaRPr lang="en-US"/>
        </a:p>
      </dgm:t>
    </dgm:pt>
    <dgm:pt modelId="{79847E6D-13A1-40DB-A470-EC32F6B3C599}">
      <dgm:prSet/>
      <dgm:spPr>
        <a:solidFill>
          <a:schemeClr val="accent2"/>
        </a:solidFill>
      </dgm:spPr>
      <dgm:t>
        <a:bodyPr/>
        <a:lstStyle/>
        <a:p>
          <a:r>
            <a:rPr lang="en-US" dirty="0" smtClean="0">
              <a:latin typeface="+mj-lt"/>
              <a:cs typeface="Tahoma" pitchFamily="34" charset="0"/>
            </a:rPr>
            <a:t>Examples are just examples and not all-inclusive lists of conditions.</a:t>
          </a:r>
        </a:p>
      </dgm:t>
    </dgm:pt>
    <dgm:pt modelId="{7AE76C63-E0E6-485E-A619-6D8D8E51E310}" type="parTrans" cxnId="{AAD279D2-5613-4E3E-A912-E26E63CEE251}">
      <dgm:prSet/>
      <dgm:spPr/>
      <dgm:t>
        <a:bodyPr/>
        <a:lstStyle/>
        <a:p>
          <a:endParaRPr lang="en-US"/>
        </a:p>
      </dgm:t>
    </dgm:pt>
    <dgm:pt modelId="{F06C65A6-4393-4424-A649-C413E0B90EF4}" type="sibTrans" cxnId="{AAD279D2-5613-4E3E-A912-E26E63CEE251}">
      <dgm:prSet/>
      <dgm:spPr/>
      <dgm:t>
        <a:bodyPr/>
        <a:lstStyle/>
        <a:p>
          <a:endParaRPr lang="en-US"/>
        </a:p>
      </dgm:t>
    </dgm:pt>
    <dgm:pt modelId="{BD1AF2B3-D1F8-40E7-BCEA-FA4010E0976A}">
      <dgm:prSet/>
      <dgm:spPr>
        <a:solidFill>
          <a:schemeClr val="tx2"/>
        </a:solidFill>
      </dgm:spPr>
      <dgm:t>
        <a:bodyPr anchor="t"/>
        <a:lstStyle/>
        <a:p>
          <a:r>
            <a:rPr lang="en-US" dirty="0" smtClean="0">
              <a:latin typeface="+mj-lt"/>
              <a:cs typeface="Tahoma" pitchFamily="34" charset="0"/>
            </a:rPr>
            <a:t>Be </a:t>
          </a:r>
          <a:r>
            <a:rPr lang="en-US" smtClean="0">
              <a:latin typeface="+mj-lt"/>
              <a:cs typeface="Tahoma" pitchFamily="34" charset="0"/>
            </a:rPr>
            <a:t>aware of:</a:t>
          </a:r>
        </a:p>
        <a:p>
          <a:r>
            <a:rPr lang="en-US" smtClean="0">
              <a:latin typeface="+mj-lt"/>
              <a:cs typeface="Tahoma" pitchFamily="34" charset="0"/>
            </a:rPr>
            <a:t>“AND” </a:t>
          </a:r>
        </a:p>
        <a:p>
          <a:r>
            <a:rPr lang="en-US" smtClean="0">
              <a:latin typeface="+mj-lt"/>
              <a:cs typeface="Tahoma" pitchFamily="34" charset="0"/>
            </a:rPr>
            <a:t>“OR”</a:t>
          </a:r>
        </a:p>
        <a:p>
          <a:r>
            <a:rPr lang="en-US" smtClean="0">
              <a:latin typeface="+mj-lt"/>
              <a:cs typeface="Tahoma" pitchFamily="34" charset="0"/>
            </a:rPr>
            <a:t>“and/or”</a:t>
          </a:r>
          <a:endParaRPr lang="en-US" dirty="0" smtClean="0">
            <a:latin typeface="+mj-lt"/>
            <a:cs typeface="Tahoma" pitchFamily="34" charset="0"/>
          </a:endParaRPr>
        </a:p>
      </dgm:t>
    </dgm:pt>
    <dgm:pt modelId="{DEFE6879-7B05-4B4C-B974-63742E1EDD9F}" type="parTrans" cxnId="{AE0ADFF6-AE5D-44B1-9115-BC5596FCA1D2}">
      <dgm:prSet/>
      <dgm:spPr/>
      <dgm:t>
        <a:bodyPr/>
        <a:lstStyle/>
        <a:p>
          <a:endParaRPr lang="en-US"/>
        </a:p>
      </dgm:t>
    </dgm:pt>
    <dgm:pt modelId="{F34823F1-ACD8-44C0-B263-F1DAE78BBD2E}" type="sibTrans" cxnId="{AE0ADFF6-AE5D-44B1-9115-BC5596FCA1D2}">
      <dgm:prSet/>
      <dgm:spPr/>
      <dgm:t>
        <a:bodyPr/>
        <a:lstStyle/>
        <a:p>
          <a:endParaRPr lang="en-US"/>
        </a:p>
      </dgm:t>
    </dgm:pt>
    <dgm:pt modelId="{FAD42BD3-9335-420B-B1CC-EC8D1698A790}">
      <dgm:prSet/>
      <dgm:spPr>
        <a:solidFill>
          <a:schemeClr val="accent4"/>
        </a:solidFill>
      </dgm:spPr>
      <dgm:t>
        <a:bodyPr/>
        <a:lstStyle/>
        <a:p>
          <a:r>
            <a:rPr lang="en-US" dirty="0" smtClean="0">
              <a:latin typeface="+mj-lt"/>
              <a:cs typeface="Tahoma" pitchFamily="34" charset="0"/>
            </a:rPr>
            <a:t>When unsure, ask others and use clinical judgment. </a:t>
          </a:r>
        </a:p>
      </dgm:t>
    </dgm:pt>
    <dgm:pt modelId="{55F48CFA-BD86-4607-AB8D-5A214FC23FA7}" type="parTrans" cxnId="{DFCE4658-1E60-488A-B37A-7A4CC211A2F1}">
      <dgm:prSet/>
      <dgm:spPr/>
      <dgm:t>
        <a:bodyPr/>
        <a:lstStyle/>
        <a:p>
          <a:endParaRPr lang="en-US"/>
        </a:p>
      </dgm:t>
    </dgm:pt>
    <dgm:pt modelId="{209B94CD-064E-47B6-A4C7-552DA938CB0C}" type="sibTrans" cxnId="{DFCE4658-1E60-488A-B37A-7A4CC211A2F1}">
      <dgm:prSet/>
      <dgm:spPr/>
      <dgm:t>
        <a:bodyPr/>
        <a:lstStyle/>
        <a:p>
          <a:endParaRPr lang="en-US"/>
        </a:p>
      </dgm:t>
    </dgm:pt>
    <dgm:pt modelId="{F7828C59-6628-4BD0-A80B-BEDC3EA6D487}">
      <dgm:prSet/>
      <dgm:spPr>
        <a:solidFill>
          <a:schemeClr val="accent5"/>
        </a:solidFill>
      </dgm:spPr>
      <dgm:t>
        <a:bodyPr/>
        <a:lstStyle/>
        <a:p>
          <a:r>
            <a:rPr lang="en-US" dirty="0" smtClean="0">
              <a:solidFill>
                <a:schemeClr val="tx1"/>
              </a:solidFill>
              <a:latin typeface="+mj-lt"/>
              <a:cs typeface="Tahoma" pitchFamily="34" charset="0"/>
            </a:rPr>
            <a:t>“Unasked” is different from “unknown.”</a:t>
          </a:r>
        </a:p>
      </dgm:t>
    </dgm:pt>
    <dgm:pt modelId="{24F9A12B-F687-46A5-8915-8FFC148653DC}" type="parTrans" cxnId="{EFEB1115-76AC-4E45-ACF3-D615FA5F6CAC}">
      <dgm:prSet/>
      <dgm:spPr/>
      <dgm:t>
        <a:bodyPr/>
        <a:lstStyle/>
        <a:p>
          <a:endParaRPr lang="en-US"/>
        </a:p>
      </dgm:t>
    </dgm:pt>
    <dgm:pt modelId="{3ACD877C-DADB-4A10-92C4-C2A57E6994F0}" type="sibTrans" cxnId="{EFEB1115-76AC-4E45-ACF3-D615FA5F6CAC}">
      <dgm:prSet/>
      <dgm:spPr/>
      <dgm:t>
        <a:bodyPr/>
        <a:lstStyle/>
        <a:p>
          <a:endParaRPr lang="en-US"/>
        </a:p>
      </dgm:t>
    </dgm:pt>
    <dgm:pt modelId="{5E101BCD-745E-4D42-B87C-8F3140A2A50D}">
      <dgm:prSet/>
      <dgm:spPr>
        <a:solidFill>
          <a:schemeClr val="tx1"/>
        </a:solidFill>
      </dgm:spPr>
      <dgm:t>
        <a:bodyPr/>
        <a:lstStyle/>
        <a:p>
          <a:r>
            <a:rPr lang="en-US" dirty="0" smtClean="0">
              <a:latin typeface="+mj-lt"/>
              <a:cs typeface="Tahoma" pitchFamily="34" charset="0"/>
            </a:rPr>
            <a:t>Use common sense.</a:t>
          </a:r>
          <a:endParaRPr lang="en-US" dirty="0">
            <a:latin typeface="+mj-lt"/>
            <a:cs typeface="Tahoma" pitchFamily="34" charset="0"/>
          </a:endParaRPr>
        </a:p>
      </dgm:t>
    </dgm:pt>
    <dgm:pt modelId="{356015A1-446C-4843-BA46-BA20BCD94416}" type="parTrans" cxnId="{A29C917E-56B4-4239-B3E2-6945AE4D5775}">
      <dgm:prSet/>
      <dgm:spPr/>
      <dgm:t>
        <a:bodyPr/>
        <a:lstStyle/>
        <a:p>
          <a:endParaRPr lang="en-US"/>
        </a:p>
      </dgm:t>
    </dgm:pt>
    <dgm:pt modelId="{9018E739-02B6-41C9-9D48-2134BA7F8C75}" type="sibTrans" cxnId="{A29C917E-56B4-4239-B3E2-6945AE4D5775}">
      <dgm:prSet/>
      <dgm:spPr/>
      <dgm:t>
        <a:bodyPr/>
        <a:lstStyle/>
        <a:p>
          <a:endParaRPr lang="en-US"/>
        </a:p>
      </dgm:t>
    </dgm:pt>
    <dgm:pt modelId="{D22C7C82-0DE6-4021-9584-8F4091FB0C9C}" type="pres">
      <dgm:prSet presAssocID="{10575D90-5E9C-4E88-A84E-E9DC33AA2B20}" presName="diagram" presStyleCnt="0">
        <dgm:presLayoutVars>
          <dgm:dir/>
          <dgm:resizeHandles val="exact"/>
        </dgm:presLayoutVars>
      </dgm:prSet>
      <dgm:spPr/>
      <dgm:t>
        <a:bodyPr/>
        <a:lstStyle/>
        <a:p>
          <a:endParaRPr lang="en-US"/>
        </a:p>
      </dgm:t>
    </dgm:pt>
    <dgm:pt modelId="{6F5F2A25-FA3F-4675-9D2D-5B2DA1AA879C}" type="pres">
      <dgm:prSet presAssocID="{EB13D5BD-2D6B-4B60-9DFA-91FBAF23478B}" presName="node" presStyleLbl="node1" presStyleIdx="0" presStyleCnt="6">
        <dgm:presLayoutVars>
          <dgm:bulletEnabled val="1"/>
        </dgm:presLayoutVars>
      </dgm:prSet>
      <dgm:spPr/>
      <dgm:t>
        <a:bodyPr/>
        <a:lstStyle/>
        <a:p>
          <a:endParaRPr lang="en-US"/>
        </a:p>
      </dgm:t>
    </dgm:pt>
    <dgm:pt modelId="{CAE3E17C-26D9-496E-898F-BD4238195FB2}" type="pres">
      <dgm:prSet presAssocID="{E44F7525-31D2-4C1D-ADFF-947DB999BEC3}" presName="sibTrans" presStyleCnt="0"/>
      <dgm:spPr/>
    </dgm:pt>
    <dgm:pt modelId="{BC3467A5-3A2C-448E-AB1E-8A6CFBDEA707}" type="pres">
      <dgm:prSet presAssocID="{79847E6D-13A1-40DB-A470-EC32F6B3C599}" presName="node" presStyleLbl="node1" presStyleIdx="1" presStyleCnt="6">
        <dgm:presLayoutVars>
          <dgm:bulletEnabled val="1"/>
        </dgm:presLayoutVars>
      </dgm:prSet>
      <dgm:spPr/>
      <dgm:t>
        <a:bodyPr/>
        <a:lstStyle/>
        <a:p>
          <a:endParaRPr lang="en-US"/>
        </a:p>
      </dgm:t>
    </dgm:pt>
    <dgm:pt modelId="{EBD3EFD7-E966-42AE-BCEB-711756939736}" type="pres">
      <dgm:prSet presAssocID="{F06C65A6-4393-4424-A649-C413E0B90EF4}" presName="sibTrans" presStyleCnt="0"/>
      <dgm:spPr/>
    </dgm:pt>
    <dgm:pt modelId="{CED4CB6C-B123-4F63-A234-AD585131A0A3}" type="pres">
      <dgm:prSet presAssocID="{BD1AF2B3-D1F8-40E7-BCEA-FA4010E0976A}" presName="node" presStyleLbl="node1" presStyleIdx="2" presStyleCnt="6">
        <dgm:presLayoutVars>
          <dgm:bulletEnabled val="1"/>
        </dgm:presLayoutVars>
      </dgm:prSet>
      <dgm:spPr/>
      <dgm:t>
        <a:bodyPr/>
        <a:lstStyle/>
        <a:p>
          <a:endParaRPr lang="en-US"/>
        </a:p>
      </dgm:t>
    </dgm:pt>
    <dgm:pt modelId="{512524C4-04FD-46D8-8978-88A7043DAC90}" type="pres">
      <dgm:prSet presAssocID="{F34823F1-ACD8-44C0-B263-F1DAE78BBD2E}" presName="sibTrans" presStyleCnt="0"/>
      <dgm:spPr/>
    </dgm:pt>
    <dgm:pt modelId="{0C5D9705-BAA7-4F58-9086-63431A18FE56}" type="pres">
      <dgm:prSet presAssocID="{FAD42BD3-9335-420B-B1CC-EC8D1698A790}" presName="node" presStyleLbl="node1" presStyleIdx="3" presStyleCnt="6">
        <dgm:presLayoutVars>
          <dgm:bulletEnabled val="1"/>
        </dgm:presLayoutVars>
      </dgm:prSet>
      <dgm:spPr/>
      <dgm:t>
        <a:bodyPr/>
        <a:lstStyle/>
        <a:p>
          <a:endParaRPr lang="en-US"/>
        </a:p>
      </dgm:t>
    </dgm:pt>
    <dgm:pt modelId="{95D63F43-3C41-4421-893C-05B076F3B712}" type="pres">
      <dgm:prSet presAssocID="{209B94CD-064E-47B6-A4C7-552DA938CB0C}" presName="sibTrans" presStyleCnt="0"/>
      <dgm:spPr/>
    </dgm:pt>
    <dgm:pt modelId="{FD0E140C-8992-46E8-9ECD-284EF77BD07B}" type="pres">
      <dgm:prSet presAssocID="{F7828C59-6628-4BD0-A80B-BEDC3EA6D487}" presName="node" presStyleLbl="node1" presStyleIdx="4" presStyleCnt="6">
        <dgm:presLayoutVars>
          <dgm:bulletEnabled val="1"/>
        </dgm:presLayoutVars>
      </dgm:prSet>
      <dgm:spPr/>
      <dgm:t>
        <a:bodyPr/>
        <a:lstStyle/>
        <a:p>
          <a:endParaRPr lang="en-US"/>
        </a:p>
      </dgm:t>
    </dgm:pt>
    <dgm:pt modelId="{7583273D-C39F-4C56-A643-845BD9B290AF}" type="pres">
      <dgm:prSet presAssocID="{3ACD877C-DADB-4A10-92C4-C2A57E6994F0}" presName="sibTrans" presStyleCnt="0"/>
      <dgm:spPr/>
    </dgm:pt>
    <dgm:pt modelId="{3E1A4FC0-66AF-4E5C-B26F-AFB817612C18}" type="pres">
      <dgm:prSet presAssocID="{5E101BCD-745E-4D42-B87C-8F3140A2A50D}" presName="node" presStyleLbl="node1" presStyleIdx="5" presStyleCnt="6">
        <dgm:presLayoutVars>
          <dgm:bulletEnabled val="1"/>
        </dgm:presLayoutVars>
      </dgm:prSet>
      <dgm:spPr/>
      <dgm:t>
        <a:bodyPr/>
        <a:lstStyle/>
        <a:p>
          <a:endParaRPr lang="en-US"/>
        </a:p>
      </dgm:t>
    </dgm:pt>
  </dgm:ptLst>
  <dgm:cxnLst>
    <dgm:cxn modelId="{D5B37D62-E006-463F-A2C7-4330A6EE0E81}" type="presOf" srcId="{F7828C59-6628-4BD0-A80B-BEDC3EA6D487}" destId="{FD0E140C-8992-46E8-9ECD-284EF77BD07B}" srcOrd="0" destOrd="0" presId="urn:microsoft.com/office/officeart/2005/8/layout/default"/>
    <dgm:cxn modelId="{47511D9B-41A8-4E3C-90A1-E16636EF0D30}" type="presOf" srcId="{EB13D5BD-2D6B-4B60-9DFA-91FBAF23478B}" destId="{6F5F2A25-FA3F-4675-9D2D-5B2DA1AA879C}" srcOrd="0" destOrd="0" presId="urn:microsoft.com/office/officeart/2005/8/layout/default"/>
    <dgm:cxn modelId="{9F1D3CE3-AEB4-4E92-9CF5-4A5EBB2B9BED}" srcId="{10575D90-5E9C-4E88-A84E-E9DC33AA2B20}" destId="{EB13D5BD-2D6B-4B60-9DFA-91FBAF23478B}" srcOrd="0" destOrd="0" parTransId="{CB9D0260-D500-40E5-B80D-A8DAD2849840}" sibTransId="{E44F7525-31D2-4C1D-ADFF-947DB999BEC3}"/>
    <dgm:cxn modelId="{EFEB1115-76AC-4E45-ACF3-D615FA5F6CAC}" srcId="{10575D90-5E9C-4E88-A84E-E9DC33AA2B20}" destId="{F7828C59-6628-4BD0-A80B-BEDC3EA6D487}" srcOrd="4" destOrd="0" parTransId="{24F9A12B-F687-46A5-8915-8FFC148653DC}" sibTransId="{3ACD877C-DADB-4A10-92C4-C2A57E6994F0}"/>
    <dgm:cxn modelId="{DFCE4658-1E60-488A-B37A-7A4CC211A2F1}" srcId="{10575D90-5E9C-4E88-A84E-E9DC33AA2B20}" destId="{FAD42BD3-9335-420B-B1CC-EC8D1698A790}" srcOrd="3" destOrd="0" parTransId="{55F48CFA-BD86-4607-AB8D-5A214FC23FA7}" sibTransId="{209B94CD-064E-47B6-A4C7-552DA938CB0C}"/>
    <dgm:cxn modelId="{751FD6E7-5E72-43CD-B854-CBF8D7E69DA7}" type="presOf" srcId="{10575D90-5E9C-4E88-A84E-E9DC33AA2B20}" destId="{D22C7C82-0DE6-4021-9584-8F4091FB0C9C}" srcOrd="0" destOrd="0" presId="urn:microsoft.com/office/officeart/2005/8/layout/default"/>
    <dgm:cxn modelId="{A29C917E-56B4-4239-B3E2-6945AE4D5775}" srcId="{10575D90-5E9C-4E88-A84E-E9DC33AA2B20}" destId="{5E101BCD-745E-4D42-B87C-8F3140A2A50D}" srcOrd="5" destOrd="0" parTransId="{356015A1-446C-4843-BA46-BA20BCD94416}" sibTransId="{9018E739-02B6-41C9-9D48-2134BA7F8C75}"/>
    <dgm:cxn modelId="{39D38F92-C02D-4B13-875E-9C8E7AEFCF1E}" type="presOf" srcId="{79847E6D-13A1-40DB-A470-EC32F6B3C599}" destId="{BC3467A5-3A2C-448E-AB1E-8A6CFBDEA707}" srcOrd="0" destOrd="0" presId="urn:microsoft.com/office/officeart/2005/8/layout/default"/>
    <dgm:cxn modelId="{C05267D4-3B3F-44F5-A9E6-ED3845689455}" type="presOf" srcId="{5E101BCD-745E-4D42-B87C-8F3140A2A50D}" destId="{3E1A4FC0-66AF-4E5C-B26F-AFB817612C18}" srcOrd="0" destOrd="0" presId="urn:microsoft.com/office/officeart/2005/8/layout/default"/>
    <dgm:cxn modelId="{AAD279D2-5613-4E3E-A912-E26E63CEE251}" srcId="{10575D90-5E9C-4E88-A84E-E9DC33AA2B20}" destId="{79847E6D-13A1-40DB-A470-EC32F6B3C599}" srcOrd="1" destOrd="0" parTransId="{7AE76C63-E0E6-485E-A619-6D8D8E51E310}" sibTransId="{F06C65A6-4393-4424-A649-C413E0B90EF4}"/>
    <dgm:cxn modelId="{AE0ADFF6-AE5D-44B1-9115-BC5596FCA1D2}" srcId="{10575D90-5E9C-4E88-A84E-E9DC33AA2B20}" destId="{BD1AF2B3-D1F8-40E7-BCEA-FA4010E0976A}" srcOrd="2" destOrd="0" parTransId="{DEFE6879-7B05-4B4C-B974-63742E1EDD9F}" sibTransId="{F34823F1-ACD8-44C0-B263-F1DAE78BBD2E}"/>
    <dgm:cxn modelId="{B09AC6A6-674A-4E5D-A115-3E8821F5A0E7}" type="presOf" srcId="{BD1AF2B3-D1F8-40E7-BCEA-FA4010E0976A}" destId="{CED4CB6C-B123-4F63-A234-AD585131A0A3}" srcOrd="0" destOrd="0" presId="urn:microsoft.com/office/officeart/2005/8/layout/default"/>
    <dgm:cxn modelId="{68804CAA-6F5F-42AE-9D24-8EA9512C4544}" type="presOf" srcId="{FAD42BD3-9335-420B-B1CC-EC8D1698A790}" destId="{0C5D9705-BAA7-4F58-9086-63431A18FE56}" srcOrd="0" destOrd="0" presId="urn:microsoft.com/office/officeart/2005/8/layout/default"/>
    <dgm:cxn modelId="{71D75FBB-B3B8-4464-83E4-9DF02FA01B18}" type="presParOf" srcId="{D22C7C82-0DE6-4021-9584-8F4091FB0C9C}" destId="{6F5F2A25-FA3F-4675-9D2D-5B2DA1AA879C}" srcOrd="0" destOrd="0" presId="urn:microsoft.com/office/officeart/2005/8/layout/default"/>
    <dgm:cxn modelId="{3AC958EE-7110-45D1-A560-35F21395D019}" type="presParOf" srcId="{D22C7C82-0DE6-4021-9584-8F4091FB0C9C}" destId="{CAE3E17C-26D9-496E-898F-BD4238195FB2}" srcOrd="1" destOrd="0" presId="urn:microsoft.com/office/officeart/2005/8/layout/default"/>
    <dgm:cxn modelId="{32C80242-9CD9-4068-AEB4-8524F801BF89}" type="presParOf" srcId="{D22C7C82-0DE6-4021-9584-8F4091FB0C9C}" destId="{BC3467A5-3A2C-448E-AB1E-8A6CFBDEA707}" srcOrd="2" destOrd="0" presId="urn:microsoft.com/office/officeart/2005/8/layout/default"/>
    <dgm:cxn modelId="{D39B1582-8D53-4876-AE9C-85AA5F220827}" type="presParOf" srcId="{D22C7C82-0DE6-4021-9584-8F4091FB0C9C}" destId="{EBD3EFD7-E966-42AE-BCEB-711756939736}" srcOrd="3" destOrd="0" presId="urn:microsoft.com/office/officeart/2005/8/layout/default"/>
    <dgm:cxn modelId="{300EAA92-0EB2-496D-A080-18DDDAC4AFCF}" type="presParOf" srcId="{D22C7C82-0DE6-4021-9584-8F4091FB0C9C}" destId="{CED4CB6C-B123-4F63-A234-AD585131A0A3}" srcOrd="4" destOrd="0" presId="urn:microsoft.com/office/officeart/2005/8/layout/default"/>
    <dgm:cxn modelId="{20B7896A-8551-43B9-A8CD-634C76AF3544}" type="presParOf" srcId="{D22C7C82-0DE6-4021-9584-8F4091FB0C9C}" destId="{512524C4-04FD-46D8-8978-88A7043DAC90}" srcOrd="5" destOrd="0" presId="urn:microsoft.com/office/officeart/2005/8/layout/default"/>
    <dgm:cxn modelId="{ADE16722-7C02-4EE8-B1BE-1D11D88848B4}" type="presParOf" srcId="{D22C7C82-0DE6-4021-9584-8F4091FB0C9C}" destId="{0C5D9705-BAA7-4F58-9086-63431A18FE56}" srcOrd="6" destOrd="0" presId="urn:microsoft.com/office/officeart/2005/8/layout/default"/>
    <dgm:cxn modelId="{4045DB72-1CCF-44E7-A8FF-E912C5A71595}" type="presParOf" srcId="{D22C7C82-0DE6-4021-9584-8F4091FB0C9C}" destId="{95D63F43-3C41-4421-893C-05B076F3B712}" srcOrd="7" destOrd="0" presId="urn:microsoft.com/office/officeart/2005/8/layout/default"/>
    <dgm:cxn modelId="{ADD32B38-299C-49AE-9714-92B335327228}" type="presParOf" srcId="{D22C7C82-0DE6-4021-9584-8F4091FB0C9C}" destId="{FD0E140C-8992-46E8-9ECD-284EF77BD07B}" srcOrd="8" destOrd="0" presId="urn:microsoft.com/office/officeart/2005/8/layout/default"/>
    <dgm:cxn modelId="{FAD14FD5-9378-4127-A332-7443E96159D7}" type="presParOf" srcId="{D22C7C82-0DE6-4021-9584-8F4091FB0C9C}" destId="{7583273D-C39F-4C56-A643-845BD9B290AF}" srcOrd="9" destOrd="0" presId="urn:microsoft.com/office/officeart/2005/8/layout/default"/>
    <dgm:cxn modelId="{9668AC35-DAB7-4B62-B8DA-91B9D7995798}" type="presParOf" srcId="{D22C7C82-0DE6-4021-9584-8F4091FB0C9C}" destId="{3E1A4FC0-66AF-4E5C-B26F-AFB817612C18}"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9D62FE-1181-49D4-B17F-4270DC4AF75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267D380-EC75-4C80-9516-A191A5CCBC8F}">
      <dgm:prSet phldrT="[Text]"/>
      <dgm:spPr>
        <a:solidFill>
          <a:schemeClr val="accent1"/>
        </a:solidFill>
      </dgm:spPr>
      <dgm:t>
        <a:bodyPr/>
        <a:lstStyle/>
        <a:p>
          <a:pPr>
            <a:lnSpc>
              <a:spcPct val="100000"/>
            </a:lnSpc>
            <a:spcBef>
              <a:spcPts val="0"/>
            </a:spcBef>
            <a:spcAft>
              <a:spcPts val="0"/>
            </a:spcAft>
          </a:pPr>
          <a:r>
            <a:rPr lang="en-US" altLang="en-US" dirty="0" smtClean="0"/>
            <a:t>Improve assessments</a:t>
          </a:r>
          <a:endParaRPr lang="en-US" dirty="0"/>
        </a:p>
      </dgm:t>
    </dgm:pt>
    <dgm:pt modelId="{D6E4B339-11BB-4834-92A7-106720345ECD}" type="parTrans" cxnId="{B467D965-F362-415F-9CA6-20694BE3A341}">
      <dgm:prSet/>
      <dgm:spPr/>
      <dgm:t>
        <a:bodyPr/>
        <a:lstStyle/>
        <a:p>
          <a:pPr>
            <a:lnSpc>
              <a:spcPct val="100000"/>
            </a:lnSpc>
            <a:spcBef>
              <a:spcPts val="0"/>
            </a:spcBef>
            <a:spcAft>
              <a:spcPts val="0"/>
            </a:spcAft>
          </a:pPr>
          <a:endParaRPr lang="en-US"/>
        </a:p>
      </dgm:t>
    </dgm:pt>
    <dgm:pt modelId="{FF4CB06D-9E28-4E32-8C79-83D0CC4BC2CC}" type="sibTrans" cxnId="{B467D965-F362-415F-9CA6-20694BE3A341}">
      <dgm:prSet/>
      <dgm:spPr/>
      <dgm:t>
        <a:bodyPr/>
        <a:lstStyle/>
        <a:p>
          <a:pPr>
            <a:lnSpc>
              <a:spcPct val="100000"/>
            </a:lnSpc>
            <a:spcBef>
              <a:spcPts val="0"/>
            </a:spcBef>
            <a:spcAft>
              <a:spcPts val="0"/>
            </a:spcAft>
          </a:pPr>
          <a:endParaRPr lang="en-US"/>
        </a:p>
      </dgm:t>
    </dgm:pt>
    <dgm:pt modelId="{5B450534-7DEA-4B54-BD24-E344CC621826}">
      <dgm:prSet/>
      <dgm:spPr>
        <a:solidFill>
          <a:schemeClr val="accent2"/>
        </a:solidFill>
      </dgm:spPr>
      <dgm:t>
        <a:bodyPr/>
        <a:lstStyle/>
        <a:p>
          <a:pPr>
            <a:lnSpc>
              <a:spcPct val="100000"/>
            </a:lnSpc>
            <a:spcBef>
              <a:spcPts val="0"/>
            </a:spcBef>
            <a:spcAft>
              <a:spcPts val="0"/>
            </a:spcAft>
          </a:pPr>
          <a:r>
            <a:rPr lang="en-US" altLang="en-US" dirty="0" smtClean="0"/>
            <a:t>Increase consistency and accuracy</a:t>
          </a:r>
        </a:p>
      </dgm:t>
    </dgm:pt>
    <dgm:pt modelId="{F181E5E1-A4A1-4D3E-84EC-821722D5939A}" type="parTrans" cxnId="{866F783B-FA29-4990-9885-C4BCBBAE21DA}">
      <dgm:prSet/>
      <dgm:spPr/>
      <dgm:t>
        <a:bodyPr/>
        <a:lstStyle/>
        <a:p>
          <a:pPr>
            <a:lnSpc>
              <a:spcPct val="100000"/>
            </a:lnSpc>
            <a:spcBef>
              <a:spcPts val="0"/>
            </a:spcBef>
            <a:spcAft>
              <a:spcPts val="0"/>
            </a:spcAft>
          </a:pPr>
          <a:endParaRPr lang="en-US"/>
        </a:p>
      </dgm:t>
    </dgm:pt>
    <dgm:pt modelId="{79112BE6-2F7C-4D5F-990E-C372BCCC4432}" type="sibTrans" cxnId="{866F783B-FA29-4990-9885-C4BCBBAE21DA}">
      <dgm:prSet/>
      <dgm:spPr/>
      <dgm:t>
        <a:bodyPr/>
        <a:lstStyle/>
        <a:p>
          <a:pPr>
            <a:lnSpc>
              <a:spcPct val="100000"/>
            </a:lnSpc>
            <a:spcBef>
              <a:spcPts val="0"/>
            </a:spcBef>
            <a:spcAft>
              <a:spcPts val="0"/>
            </a:spcAft>
          </a:pPr>
          <a:endParaRPr lang="en-US"/>
        </a:p>
      </dgm:t>
    </dgm:pt>
    <dgm:pt modelId="{B1BFD00A-FD2E-4136-AB93-B5DF604339D9}">
      <dgm:prSet/>
      <dgm:spPr>
        <a:solidFill>
          <a:schemeClr val="tx2"/>
        </a:solidFill>
      </dgm:spPr>
      <dgm:t>
        <a:bodyPr/>
        <a:lstStyle/>
        <a:p>
          <a:pPr>
            <a:lnSpc>
              <a:spcPct val="100000"/>
            </a:lnSpc>
            <a:spcBef>
              <a:spcPts val="0"/>
            </a:spcBef>
            <a:spcAft>
              <a:spcPts val="0"/>
            </a:spcAft>
          </a:pPr>
          <a:r>
            <a:rPr lang="en-US" altLang="en-US" dirty="0" smtClean="0"/>
            <a:t>Make best use of available resources</a:t>
          </a:r>
        </a:p>
      </dgm:t>
    </dgm:pt>
    <dgm:pt modelId="{4EE6C29F-FABA-42A5-AE9A-28B1DFD8A7FE}" type="parTrans" cxnId="{62259EE3-FC1E-4E8A-990E-DED278D6855E}">
      <dgm:prSet/>
      <dgm:spPr/>
      <dgm:t>
        <a:bodyPr/>
        <a:lstStyle/>
        <a:p>
          <a:pPr>
            <a:lnSpc>
              <a:spcPct val="100000"/>
            </a:lnSpc>
            <a:spcBef>
              <a:spcPts val="0"/>
            </a:spcBef>
            <a:spcAft>
              <a:spcPts val="0"/>
            </a:spcAft>
          </a:pPr>
          <a:endParaRPr lang="en-US"/>
        </a:p>
      </dgm:t>
    </dgm:pt>
    <dgm:pt modelId="{41288861-D6D4-4EB3-905D-AEA5D9B20BB7}" type="sibTrans" cxnId="{62259EE3-FC1E-4E8A-990E-DED278D6855E}">
      <dgm:prSet/>
      <dgm:spPr/>
      <dgm:t>
        <a:bodyPr/>
        <a:lstStyle/>
        <a:p>
          <a:pPr>
            <a:lnSpc>
              <a:spcPct val="100000"/>
            </a:lnSpc>
            <a:spcBef>
              <a:spcPts val="0"/>
            </a:spcBef>
            <a:spcAft>
              <a:spcPts val="0"/>
            </a:spcAft>
          </a:pPr>
          <a:endParaRPr lang="en-US"/>
        </a:p>
      </dgm:t>
    </dgm:pt>
    <dgm:pt modelId="{C579A260-E071-4990-BB13-EB6746A96662}">
      <dgm:prSet/>
      <dgm:spPr>
        <a:solidFill>
          <a:schemeClr val="accent4"/>
        </a:solidFill>
      </dgm:spPr>
      <dgm:t>
        <a:bodyPr/>
        <a:lstStyle/>
        <a:p>
          <a:pPr>
            <a:lnSpc>
              <a:spcPct val="100000"/>
            </a:lnSpc>
            <a:spcBef>
              <a:spcPts val="0"/>
            </a:spcBef>
            <a:spcAft>
              <a:spcPts val="0"/>
            </a:spcAft>
          </a:pPr>
          <a:r>
            <a:rPr lang="en-US" altLang="en-US" smtClean="0"/>
            <a:t>Use data to guide agency decisions</a:t>
          </a:r>
          <a:endParaRPr lang="en-US" altLang="en-US" dirty="0" smtClean="0"/>
        </a:p>
      </dgm:t>
    </dgm:pt>
    <dgm:pt modelId="{7C541217-ABBE-4B41-926A-B15EDECDF63B}" type="parTrans" cxnId="{0A5096A6-304F-4246-9172-FC6283B76AEF}">
      <dgm:prSet/>
      <dgm:spPr/>
      <dgm:t>
        <a:bodyPr/>
        <a:lstStyle/>
        <a:p>
          <a:pPr>
            <a:lnSpc>
              <a:spcPct val="100000"/>
            </a:lnSpc>
            <a:spcBef>
              <a:spcPts val="0"/>
            </a:spcBef>
            <a:spcAft>
              <a:spcPts val="0"/>
            </a:spcAft>
          </a:pPr>
          <a:endParaRPr lang="en-US"/>
        </a:p>
      </dgm:t>
    </dgm:pt>
    <dgm:pt modelId="{548118E9-29FB-4E25-8F34-85C424F842FB}" type="sibTrans" cxnId="{0A5096A6-304F-4246-9172-FC6283B76AEF}">
      <dgm:prSet/>
      <dgm:spPr/>
      <dgm:t>
        <a:bodyPr/>
        <a:lstStyle/>
        <a:p>
          <a:pPr>
            <a:lnSpc>
              <a:spcPct val="100000"/>
            </a:lnSpc>
            <a:spcBef>
              <a:spcPts val="0"/>
            </a:spcBef>
            <a:spcAft>
              <a:spcPts val="0"/>
            </a:spcAft>
          </a:pPr>
          <a:endParaRPr lang="en-US"/>
        </a:p>
      </dgm:t>
    </dgm:pt>
    <dgm:pt modelId="{0D2D438C-707D-4CB8-887C-F162A7C7E4C8}" type="pres">
      <dgm:prSet presAssocID="{329D62FE-1181-49D4-B17F-4270DC4AF750}" presName="diagram" presStyleCnt="0">
        <dgm:presLayoutVars>
          <dgm:dir/>
          <dgm:resizeHandles val="exact"/>
        </dgm:presLayoutVars>
      </dgm:prSet>
      <dgm:spPr/>
      <dgm:t>
        <a:bodyPr/>
        <a:lstStyle/>
        <a:p>
          <a:endParaRPr lang="en-US"/>
        </a:p>
      </dgm:t>
    </dgm:pt>
    <dgm:pt modelId="{B34F89A0-2B3A-4508-9761-909F1097F6A5}" type="pres">
      <dgm:prSet presAssocID="{A267D380-EC75-4C80-9516-A191A5CCBC8F}" presName="node" presStyleLbl="node1" presStyleIdx="0" presStyleCnt="4">
        <dgm:presLayoutVars>
          <dgm:bulletEnabled val="1"/>
        </dgm:presLayoutVars>
      </dgm:prSet>
      <dgm:spPr/>
      <dgm:t>
        <a:bodyPr/>
        <a:lstStyle/>
        <a:p>
          <a:endParaRPr lang="en-US"/>
        </a:p>
      </dgm:t>
    </dgm:pt>
    <dgm:pt modelId="{C4D52481-B0FD-4D4E-8E5A-15CC1D393A9F}" type="pres">
      <dgm:prSet presAssocID="{FF4CB06D-9E28-4E32-8C79-83D0CC4BC2CC}" presName="sibTrans" presStyleCnt="0"/>
      <dgm:spPr/>
    </dgm:pt>
    <dgm:pt modelId="{2CE64FEF-04F3-43E1-B1C5-C5494CDA10BE}" type="pres">
      <dgm:prSet presAssocID="{5B450534-7DEA-4B54-BD24-E344CC621826}" presName="node" presStyleLbl="node1" presStyleIdx="1" presStyleCnt="4">
        <dgm:presLayoutVars>
          <dgm:bulletEnabled val="1"/>
        </dgm:presLayoutVars>
      </dgm:prSet>
      <dgm:spPr/>
      <dgm:t>
        <a:bodyPr/>
        <a:lstStyle/>
        <a:p>
          <a:endParaRPr lang="en-US"/>
        </a:p>
      </dgm:t>
    </dgm:pt>
    <dgm:pt modelId="{B6157819-3450-4A03-BCB4-B5C0FD5C86B0}" type="pres">
      <dgm:prSet presAssocID="{79112BE6-2F7C-4D5F-990E-C372BCCC4432}" presName="sibTrans" presStyleCnt="0"/>
      <dgm:spPr/>
    </dgm:pt>
    <dgm:pt modelId="{8E75F758-4FD8-4D4E-BD79-92A2BC505875}" type="pres">
      <dgm:prSet presAssocID="{B1BFD00A-FD2E-4136-AB93-B5DF604339D9}" presName="node" presStyleLbl="node1" presStyleIdx="2" presStyleCnt="4">
        <dgm:presLayoutVars>
          <dgm:bulletEnabled val="1"/>
        </dgm:presLayoutVars>
      </dgm:prSet>
      <dgm:spPr/>
      <dgm:t>
        <a:bodyPr/>
        <a:lstStyle/>
        <a:p>
          <a:endParaRPr lang="en-US"/>
        </a:p>
      </dgm:t>
    </dgm:pt>
    <dgm:pt modelId="{9F461973-F9F3-42A7-B249-ACFCED0EBA27}" type="pres">
      <dgm:prSet presAssocID="{41288861-D6D4-4EB3-905D-AEA5D9B20BB7}" presName="sibTrans" presStyleCnt="0"/>
      <dgm:spPr/>
    </dgm:pt>
    <dgm:pt modelId="{09A4DA93-3CBA-4F80-B299-548546EA1D2C}" type="pres">
      <dgm:prSet presAssocID="{C579A260-E071-4990-BB13-EB6746A96662}" presName="node" presStyleLbl="node1" presStyleIdx="3" presStyleCnt="4">
        <dgm:presLayoutVars>
          <dgm:bulletEnabled val="1"/>
        </dgm:presLayoutVars>
      </dgm:prSet>
      <dgm:spPr/>
      <dgm:t>
        <a:bodyPr/>
        <a:lstStyle/>
        <a:p>
          <a:endParaRPr lang="en-US"/>
        </a:p>
      </dgm:t>
    </dgm:pt>
  </dgm:ptLst>
  <dgm:cxnLst>
    <dgm:cxn modelId="{8F162D1F-EC0F-4719-BC7E-8576799C15EF}" type="presOf" srcId="{5B450534-7DEA-4B54-BD24-E344CC621826}" destId="{2CE64FEF-04F3-43E1-B1C5-C5494CDA10BE}" srcOrd="0" destOrd="0" presId="urn:microsoft.com/office/officeart/2005/8/layout/default"/>
    <dgm:cxn modelId="{62259EE3-FC1E-4E8A-990E-DED278D6855E}" srcId="{329D62FE-1181-49D4-B17F-4270DC4AF750}" destId="{B1BFD00A-FD2E-4136-AB93-B5DF604339D9}" srcOrd="2" destOrd="0" parTransId="{4EE6C29F-FABA-42A5-AE9A-28B1DFD8A7FE}" sibTransId="{41288861-D6D4-4EB3-905D-AEA5D9B20BB7}"/>
    <dgm:cxn modelId="{866F783B-FA29-4990-9885-C4BCBBAE21DA}" srcId="{329D62FE-1181-49D4-B17F-4270DC4AF750}" destId="{5B450534-7DEA-4B54-BD24-E344CC621826}" srcOrd="1" destOrd="0" parTransId="{F181E5E1-A4A1-4D3E-84EC-821722D5939A}" sibTransId="{79112BE6-2F7C-4D5F-990E-C372BCCC4432}"/>
    <dgm:cxn modelId="{B367D4CE-D558-4B57-9B49-024B4B4F3510}" type="presOf" srcId="{B1BFD00A-FD2E-4136-AB93-B5DF604339D9}" destId="{8E75F758-4FD8-4D4E-BD79-92A2BC505875}" srcOrd="0" destOrd="0" presId="urn:microsoft.com/office/officeart/2005/8/layout/default"/>
    <dgm:cxn modelId="{B467D965-F362-415F-9CA6-20694BE3A341}" srcId="{329D62FE-1181-49D4-B17F-4270DC4AF750}" destId="{A267D380-EC75-4C80-9516-A191A5CCBC8F}" srcOrd="0" destOrd="0" parTransId="{D6E4B339-11BB-4834-92A7-106720345ECD}" sibTransId="{FF4CB06D-9E28-4E32-8C79-83D0CC4BC2CC}"/>
    <dgm:cxn modelId="{0A5096A6-304F-4246-9172-FC6283B76AEF}" srcId="{329D62FE-1181-49D4-B17F-4270DC4AF750}" destId="{C579A260-E071-4990-BB13-EB6746A96662}" srcOrd="3" destOrd="0" parTransId="{7C541217-ABBE-4B41-926A-B15EDECDF63B}" sibTransId="{548118E9-29FB-4E25-8F34-85C424F842FB}"/>
    <dgm:cxn modelId="{AC67B436-327C-4386-A8F8-9B8CA7B59AA7}" type="presOf" srcId="{A267D380-EC75-4C80-9516-A191A5CCBC8F}" destId="{B34F89A0-2B3A-4508-9761-909F1097F6A5}" srcOrd="0" destOrd="0" presId="urn:microsoft.com/office/officeart/2005/8/layout/default"/>
    <dgm:cxn modelId="{4902EC0C-FEF4-4E3D-8A71-6DEE691664FB}" type="presOf" srcId="{329D62FE-1181-49D4-B17F-4270DC4AF750}" destId="{0D2D438C-707D-4CB8-887C-F162A7C7E4C8}" srcOrd="0" destOrd="0" presId="urn:microsoft.com/office/officeart/2005/8/layout/default"/>
    <dgm:cxn modelId="{B18C83A9-637F-43F3-B117-7FD313608992}" type="presOf" srcId="{C579A260-E071-4990-BB13-EB6746A96662}" destId="{09A4DA93-3CBA-4F80-B299-548546EA1D2C}" srcOrd="0" destOrd="0" presId="urn:microsoft.com/office/officeart/2005/8/layout/default"/>
    <dgm:cxn modelId="{43B543C3-E3D6-4E94-A12A-741DD3A5A0C0}" type="presParOf" srcId="{0D2D438C-707D-4CB8-887C-F162A7C7E4C8}" destId="{B34F89A0-2B3A-4508-9761-909F1097F6A5}" srcOrd="0" destOrd="0" presId="urn:microsoft.com/office/officeart/2005/8/layout/default"/>
    <dgm:cxn modelId="{EB985635-2522-4193-9F6C-808767F14D6A}" type="presParOf" srcId="{0D2D438C-707D-4CB8-887C-F162A7C7E4C8}" destId="{C4D52481-B0FD-4D4E-8E5A-15CC1D393A9F}" srcOrd="1" destOrd="0" presId="urn:microsoft.com/office/officeart/2005/8/layout/default"/>
    <dgm:cxn modelId="{164BA7C0-2262-452E-B77E-E05FD069122D}" type="presParOf" srcId="{0D2D438C-707D-4CB8-887C-F162A7C7E4C8}" destId="{2CE64FEF-04F3-43E1-B1C5-C5494CDA10BE}" srcOrd="2" destOrd="0" presId="urn:microsoft.com/office/officeart/2005/8/layout/default"/>
    <dgm:cxn modelId="{3995C8CA-9E23-444D-8C92-23E30A91B61D}" type="presParOf" srcId="{0D2D438C-707D-4CB8-887C-F162A7C7E4C8}" destId="{B6157819-3450-4A03-BCB4-B5C0FD5C86B0}" srcOrd="3" destOrd="0" presId="urn:microsoft.com/office/officeart/2005/8/layout/default"/>
    <dgm:cxn modelId="{AFB57342-8446-4F41-B2CD-CA273CB302FA}" type="presParOf" srcId="{0D2D438C-707D-4CB8-887C-F162A7C7E4C8}" destId="{8E75F758-4FD8-4D4E-BD79-92A2BC505875}" srcOrd="4" destOrd="0" presId="urn:microsoft.com/office/officeart/2005/8/layout/default"/>
    <dgm:cxn modelId="{46DAE32E-7079-4459-8776-1674B97A8D9A}" type="presParOf" srcId="{0D2D438C-707D-4CB8-887C-F162A7C7E4C8}" destId="{9F461973-F9F3-42A7-B249-ACFCED0EBA27}" srcOrd="5" destOrd="0" presId="urn:microsoft.com/office/officeart/2005/8/layout/default"/>
    <dgm:cxn modelId="{2154593C-0D79-4DA4-B978-C2F73C877A5C}" type="presParOf" srcId="{0D2D438C-707D-4CB8-887C-F162A7C7E4C8}" destId="{09A4DA93-3CBA-4F80-B299-548546EA1D2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EF18941-4725-4E26-BC4A-AC7350A59A4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D41BF39-1219-4DEB-AF06-B81FE5EA396E}">
      <dgm:prSet phldrT="[Text]" custT="1"/>
      <dgm:spPr/>
      <dgm:t>
        <a:bodyPr/>
        <a:lstStyle/>
        <a:p>
          <a:r>
            <a:rPr lang="en-US" altLang="en-US" sz="3200" dirty="0" smtClean="0"/>
            <a:t>Select section(s) based on what you supervise</a:t>
          </a:r>
          <a:endParaRPr lang="en-US" sz="3200" dirty="0"/>
        </a:p>
      </dgm:t>
    </dgm:pt>
    <dgm:pt modelId="{72BD46C5-E936-449D-B5E1-361ACB414E2E}" type="parTrans" cxnId="{3861318D-0178-41B6-BF03-42D24C6C1C16}">
      <dgm:prSet/>
      <dgm:spPr/>
      <dgm:t>
        <a:bodyPr/>
        <a:lstStyle/>
        <a:p>
          <a:endParaRPr lang="en-US"/>
        </a:p>
      </dgm:t>
    </dgm:pt>
    <dgm:pt modelId="{782ECA15-D1B3-4236-A371-67124A94A932}" type="sibTrans" cxnId="{3861318D-0178-41B6-BF03-42D24C6C1C16}">
      <dgm:prSet/>
      <dgm:spPr/>
      <dgm:t>
        <a:bodyPr/>
        <a:lstStyle/>
        <a:p>
          <a:endParaRPr lang="en-US"/>
        </a:p>
      </dgm:t>
    </dgm:pt>
    <dgm:pt modelId="{DB9BCDE7-5824-4047-81D0-4E9105B21BCC}">
      <dgm:prSet/>
      <dgm:spPr/>
      <dgm:t>
        <a:bodyPr/>
        <a:lstStyle/>
        <a:p>
          <a:r>
            <a:rPr lang="en-US" altLang="en-US" smtClean="0"/>
            <a:t>For each item:</a:t>
          </a:r>
          <a:endParaRPr lang="en-US" altLang="en-US" dirty="0" smtClean="0"/>
        </a:p>
      </dgm:t>
    </dgm:pt>
    <dgm:pt modelId="{C7957BFB-1D34-4A08-81FD-51AD53A444C2}" type="parTrans" cxnId="{5026C17E-BB65-4F80-A9E7-3678CA8CEA13}">
      <dgm:prSet/>
      <dgm:spPr/>
      <dgm:t>
        <a:bodyPr/>
        <a:lstStyle/>
        <a:p>
          <a:endParaRPr lang="en-US"/>
        </a:p>
      </dgm:t>
    </dgm:pt>
    <dgm:pt modelId="{CCC7B4B1-1B57-4902-8987-F8E9005D61E3}" type="sibTrans" cxnId="{5026C17E-BB65-4F80-A9E7-3678CA8CEA13}">
      <dgm:prSet/>
      <dgm:spPr/>
      <dgm:t>
        <a:bodyPr/>
        <a:lstStyle/>
        <a:p>
          <a:endParaRPr lang="en-US"/>
        </a:p>
      </dgm:t>
    </dgm:pt>
    <dgm:pt modelId="{17E62062-0AB7-47E7-83C6-10A6DC663D96}">
      <dgm:prSet/>
      <dgm:spPr/>
      <dgm:t>
        <a:bodyPr/>
        <a:lstStyle/>
        <a:p>
          <a:r>
            <a:rPr lang="en-US" altLang="en-US" smtClean="0"/>
            <a:t>Read narrative</a:t>
          </a:r>
          <a:endParaRPr lang="en-US" altLang="en-US" dirty="0" smtClean="0"/>
        </a:p>
      </dgm:t>
    </dgm:pt>
    <dgm:pt modelId="{540A53A6-7E71-4140-9B85-E67AE42660F7}" type="parTrans" cxnId="{57D49A15-4463-4B83-92FA-6D5A0E1C041D}">
      <dgm:prSet/>
      <dgm:spPr/>
      <dgm:t>
        <a:bodyPr/>
        <a:lstStyle/>
        <a:p>
          <a:endParaRPr lang="en-US"/>
        </a:p>
      </dgm:t>
    </dgm:pt>
    <dgm:pt modelId="{3E15482E-6E1F-4A7B-A9F2-A6CCDCD3CD5F}" type="sibTrans" cxnId="{57D49A15-4463-4B83-92FA-6D5A0E1C041D}">
      <dgm:prSet/>
      <dgm:spPr/>
      <dgm:t>
        <a:bodyPr/>
        <a:lstStyle/>
        <a:p>
          <a:endParaRPr lang="en-US"/>
        </a:p>
      </dgm:t>
    </dgm:pt>
    <dgm:pt modelId="{3C3FE6DC-BB55-4A20-A08A-595EE9A9B0B7}">
      <dgm:prSet/>
      <dgm:spPr/>
      <dgm:t>
        <a:bodyPr/>
        <a:lstStyle/>
        <a:p>
          <a:r>
            <a:rPr lang="en-US" altLang="en-US" smtClean="0"/>
            <a:t>Compare to definition</a:t>
          </a:r>
          <a:endParaRPr lang="en-US" altLang="en-US" dirty="0" smtClean="0"/>
        </a:p>
      </dgm:t>
    </dgm:pt>
    <dgm:pt modelId="{D738AA66-C264-4C7F-896C-E93E43C05EE5}" type="parTrans" cxnId="{B924D329-3EEC-4BC0-B7D1-4EDB46C3075F}">
      <dgm:prSet/>
      <dgm:spPr/>
      <dgm:t>
        <a:bodyPr/>
        <a:lstStyle/>
        <a:p>
          <a:endParaRPr lang="en-US"/>
        </a:p>
      </dgm:t>
    </dgm:pt>
    <dgm:pt modelId="{5A23D2B4-6060-43E5-958B-23ACE554C80D}" type="sibTrans" cxnId="{B924D329-3EEC-4BC0-B7D1-4EDB46C3075F}">
      <dgm:prSet/>
      <dgm:spPr/>
      <dgm:t>
        <a:bodyPr/>
        <a:lstStyle/>
        <a:p>
          <a:endParaRPr lang="en-US"/>
        </a:p>
      </dgm:t>
    </dgm:pt>
    <dgm:pt modelId="{447E74D7-AFF8-4C05-99BB-07F3B777B8B7}">
      <dgm:prSet/>
      <dgm:spPr/>
      <dgm:t>
        <a:bodyPr/>
        <a:lstStyle/>
        <a:p>
          <a:r>
            <a:rPr lang="en-US" altLang="en-US" smtClean="0"/>
            <a:t>Was it marked correctly?</a:t>
          </a:r>
          <a:endParaRPr lang="en-US" altLang="en-US" dirty="0" smtClean="0"/>
        </a:p>
      </dgm:t>
    </dgm:pt>
    <dgm:pt modelId="{F722B2E2-5532-4938-A9AD-19A6EFA2CA29}" type="parTrans" cxnId="{439CE159-A426-40F7-9E7A-7B4D889A2126}">
      <dgm:prSet/>
      <dgm:spPr/>
      <dgm:t>
        <a:bodyPr/>
        <a:lstStyle/>
        <a:p>
          <a:endParaRPr lang="en-US"/>
        </a:p>
      </dgm:t>
    </dgm:pt>
    <dgm:pt modelId="{E3AE2F11-4681-4DA2-A31C-A1B6E18F06F8}" type="sibTrans" cxnId="{439CE159-A426-40F7-9E7A-7B4D889A2126}">
      <dgm:prSet/>
      <dgm:spPr/>
      <dgm:t>
        <a:bodyPr/>
        <a:lstStyle/>
        <a:p>
          <a:endParaRPr lang="en-US"/>
        </a:p>
      </dgm:t>
    </dgm:pt>
    <dgm:pt modelId="{E31BD31C-CDFD-46D5-9576-1DAC78D5EA10}">
      <dgm:prSet/>
      <dgm:spPr/>
      <dgm:t>
        <a:bodyPr/>
        <a:lstStyle/>
        <a:p>
          <a:r>
            <a:rPr lang="en-US" altLang="en-US" smtClean="0"/>
            <a:t>If not, why was it incorrect?</a:t>
          </a:r>
          <a:endParaRPr lang="en-US" altLang="en-US" dirty="0" smtClean="0"/>
        </a:p>
      </dgm:t>
    </dgm:pt>
    <dgm:pt modelId="{6E377844-E5CA-408F-A501-ED165B4737AF}" type="parTrans" cxnId="{FF8D4068-E8B4-4F35-9CEE-3D2FAE059324}">
      <dgm:prSet/>
      <dgm:spPr/>
      <dgm:t>
        <a:bodyPr/>
        <a:lstStyle/>
        <a:p>
          <a:endParaRPr lang="en-US"/>
        </a:p>
      </dgm:t>
    </dgm:pt>
    <dgm:pt modelId="{8E1381E4-97FD-4B38-8976-347A7DBA426F}" type="sibTrans" cxnId="{FF8D4068-E8B4-4F35-9CEE-3D2FAE059324}">
      <dgm:prSet/>
      <dgm:spPr/>
      <dgm:t>
        <a:bodyPr/>
        <a:lstStyle/>
        <a:p>
          <a:endParaRPr lang="en-US"/>
        </a:p>
      </dgm:t>
    </dgm:pt>
    <dgm:pt modelId="{10CE330C-D0C0-4F6F-ACF0-1E7BBAD97579}" type="pres">
      <dgm:prSet presAssocID="{2EF18941-4725-4E26-BC4A-AC7350A59A4E}" presName="vert0" presStyleCnt="0">
        <dgm:presLayoutVars>
          <dgm:dir/>
          <dgm:animOne val="branch"/>
          <dgm:animLvl val="lvl"/>
        </dgm:presLayoutVars>
      </dgm:prSet>
      <dgm:spPr/>
      <dgm:t>
        <a:bodyPr/>
        <a:lstStyle/>
        <a:p>
          <a:endParaRPr lang="en-US"/>
        </a:p>
      </dgm:t>
    </dgm:pt>
    <dgm:pt modelId="{2617BB23-D425-4EFA-9086-A8A0240C335B}" type="pres">
      <dgm:prSet presAssocID="{7D41BF39-1219-4DEB-AF06-B81FE5EA396E}" presName="thickLine" presStyleLbl="alignNode1" presStyleIdx="0" presStyleCnt="2"/>
      <dgm:spPr/>
    </dgm:pt>
    <dgm:pt modelId="{06F7854C-2199-4FE8-9735-14059F2C3D38}" type="pres">
      <dgm:prSet presAssocID="{7D41BF39-1219-4DEB-AF06-B81FE5EA396E}" presName="horz1" presStyleCnt="0"/>
      <dgm:spPr/>
    </dgm:pt>
    <dgm:pt modelId="{5B07B714-A13E-47E0-A2BD-69E6D4E3A50F}" type="pres">
      <dgm:prSet presAssocID="{7D41BF39-1219-4DEB-AF06-B81FE5EA396E}" presName="tx1" presStyleLbl="revTx" presStyleIdx="0" presStyleCnt="6" custScaleX="318367"/>
      <dgm:spPr/>
      <dgm:t>
        <a:bodyPr/>
        <a:lstStyle/>
        <a:p>
          <a:endParaRPr lang="en-US"/>
        </a:p>
      </dgm:t>
    </dgm:pt>
    <dgm:pt modelId="{6396AFFC-3398-4417-9B6C-0A21CB7CD1E8}" type="pres">
      <dgm:prSet presAssocID="{7D41BF39-1219-4DEB-AF06-B81FE5EA396E}" presName="vert1" presStyleCnt="0"/>
      <dgm:spPr/>
    </dgm:pt>
    <dgm:pt modelId="{E8537765-48D7-4723-9E8F-8783C986C3C9}" type="pres">
      <dgm:prSet presAssocID="{DB9BCDE7-5824-4047-81D0-4E9105B21BCC}" presName="thickLine" presStyleLbl="alignNode1" presStyleIdx="1" presStyleCnt="2" custLinFactNeighborX="1020" custLinFactNeighborY="-11111"/>
      <dgm:spPr/>
    </dgm:pt>
    <dgm:pt modelId="{975F45C1-A4B6-4FBB-98E6-2932206FEF0D}" type="pres">
      <dgm:prSet presAssocID="{DB9BCDE7-5824-4047-81D0-4E9105B21BCC}" presName="horz1" presStyleCnt="0"/>
      <dgm:spPr/>
    </dgm:pt>
    <dgm:pt modelId="{E1CEED15-7B46-44A2-B846-7A611A1CC6AB}" type="pres">
      <dgm:prSet presAssocID="{DB9BCDE7-5824-4047-81D0-4E9105B21BCC}" presName="tx1" presStyleLbl="revTx" presStyleIdx="1" presStyleCnt="6"/>
      <dgm:spPr/>
      <dgm:t>
        <a:bodyPr/>
        <a:lstStyle/>
        <a:p>
          <a:endParaRPr lang="en-US"/>
        </a:p>
      </dgm:t>
    </dgm:pt>
    <dgm:pt modelId="{9953285C-FF29-42F3-85B7-612FAA680A62}" type="pres">
      <dgm:prSet presAssocID="{DB9BCDE7-5824-4047-81D0-4E9105B21BCC}" presName="vert1" presStyleCnt="0"/>
      <dgm:spPr/>
    </dgm:pt>
    <dgm:pt modelId="{8E9B8A40-681F-475A-8F88-66E689DD2988}" type="pres">
      <dgm:prSet presAssocID="{17E62062-0AB7-47E7-83C6-10A6DC663D96}" presName="vertSpace2a" presStyleCnt="0"/>
      <dgm:spPr/>
    </dgm:pt>
    <dgm:pt modelId="{83F92D0A-2C6D-4F16-95D9-FD19FA715AA2}" type="pres">
      <dgm:prSet presAssocID="{17E62062-0AB7-47E7-83C6-10A6DC663D96}" presName="horz2" presStyleCnt="0"/>
      <dgm:spPr/>
    </dgm:pt>
    <dgm:pt modelId="{CAB3F42E-8D6D-40F2-BA08-881D5F6E9DFD}" type="pres">
      <dgm:prSet presAssocID="{17E62062-0AB7-47E7-83C6-10A6DC663D96}" presName="horzSpace2" presStyleCnt="0"/>
      <dgm:spPr/>
    </dgm:pt>
    <dgm:pt modelId="{B0C9190E-A6C0-40C1-B711-9EF7E7022BA3}" type="pres">
      <dgm:prSet presAssocID="{17E62062-0AB7-47E7-83C6-10A6DC663D96}" presName="tx2" presStyleLbl="revTx" presStyleIdx="2" presStyleCnt="6"/>
      <dgm:spPr/>
      <dgm:t>
        <a:bodyPr/>
        <a:lstStyle/>
        <a:p>
          <a:endParaRPr lang="en-US"/>
        </a:p>
      </dgm:t>
    </dgm:pt>
    <dgm:pt modelId="{75AF9175-7167-4B50-845B-D1D2EE1CE4C8}" type="pres">
      <dgm:prSet presAssocID="{17E62062-0AB7-47E7-83C6-10A6DC663D96}" presName="vert2" presStyleCnt="0"/>
      <dgm:spPr/>
    </dgm:pt>
    <dgm:pt modelId="{D55CD01F-BC94-4267-97A2-8255075BBB5E}" type="pres">
      <dgm:prSet presAssocID="{17E62062-0AB7-47E7-83C6-10A6DC663D96}" presName="thinLine2b" presStyleLbl="callout" presStyleIdx="0" presStyleCnt="3"/>
      <dgm:spPr/>
    </dgm:pt>
    <dgm:pt modelId="{754EAF31-0EAE-49A4-A86C-C98EFB56E9E1}" type="pres">
      <dgm:prSet presAssocID="{17E62062-0AB7-47E7-83C6-10A6DC663D96}" presName="vertSpace2b" presStyleCnt="0"/>
      <dgm:spPr/>
    </dgm:pt>
    <dgm:pt modelId="{449F6195-35EB-4BD5-996B-95062DF6850C}" type="pres">
      <dgm:prSet presAssocID="{3C3FE6DC-BB55-4A20-A08A-595EE9A9B0B7}" presName="horz2" presStyleCnt="0"/>
      <dgm:spPr/>
    </dgm:pt>
    <dgm:pt modelId="{1A95441B-12ED-4880-9A4C-EB03AC8CAFBF}" type="pres">
      <dgm:prSet presAssocID="{3C3FE6DC-BB55-4A20-A08A-595EE9A9B0B7}" presName="horzSpace2" presStyleCnt="0"/>
      <dgm:spPr/>
    </dgm:pt>
    <dgm:pt modelId="{FC080EC0-686E-4011-B250-97D6202AEB5E}" type="pres">
      <dgm:prSet presAssocID="{3C3FE6DC-BB55-4A20-A08A-595EE9A9B0B7}" presName="tx2" presStyleLbl="revTx" presStyleIdx="3" presStyleCnt="6"/>
      <dgm:spPr/>
      <dgm:t>
        <a:bodyPr/>
        <a:lstStyle/>
        <a:p>
          <a:endParaRPr lang="en-US"/>
        </a:p>
      </dgm:t>
    </dgm:pt>
    <dgm:pt modelId="{284290AA-6A87-46ED-B0F3-AA922A70C476}" type="pres">
      <dgm:prSet presAssocID="{3C3FE6DC-BB55-4A20-A08A-595EE9A9B0B7}" presName="vert2" presStyleCnt="0"/>
      <dgm:spPr/>
    </dgm:pt>
    <dgm:pt modelId="{0090BCF2-781B-4FAE-9062-202D45389C4D}" type="pres">
      <dgm:prSet presAssocID="{3C3FE6DC-BB55-4A20-A08A-595EE9A9B0B7}" presName="thinLine2b" presStyleLbl="callout" presStyleIdx="1" presStyleCnt="3"/>
      <dgm:spPr/>
    </dgm:pt>
    <dgm:pt modelId="{715148DD-3F02-46B1-ACC1-A541EAE073FE}" type="pres">
      <dgm:prSet presAssocID="{3C3FE6DC-BB55-4A20-A08A-595EE9A9B0B7}" presName="vertSpace2b" presStyleCnt="0"/>
      <dgm:spPr/>
    </dgm:pt>
    <dgm:pt modelId="{848BA4C7-533A-4AAB-89F1-8D36AF8C6508}" type="pres">
      <dgm:prSet presAssocID="{447E74D7-AFF8-4C05-99BB-07F3B777B8B7}" presName="horz2" presStyleCnt="0"/>
      <dgm:spPr/>
    </dgm:pt>
    <dgm:pt modelId="{1039D153-B82E-4A3B-B414-ADBBED2D6AAC}" type="pres">
      <dgm:prSet presAssocID="{447E74D7-AFF8-4C05-99BB-07F3B777B8B7}" presName="horzSpace2" presStyleCnt="0"/>
      <dgm:spPr/>
    </dgm:pt>
    <dgm:pt modelId="{7AC0D2C9-F5FF-4CED-9716-A7555FFDB507}" type="pres">
      <dgm:prSet presAssocID="{447E74D7-AFF8-4C05-99BB-07F3B777B8B7}" presName="tx2" presStyleLbl="revTx" presStyleIdx="4" presStyleCnt="6"/>
      <dgm:spPr/>
      <dgm:t>
        <a:bodyPr/>
        <a:lstStyle/>
        <a:p>
          <a:endParaRPr lang="en-US"/>
        </a:p>
      </dgm:t>
    </dgm:pt>
    <dgm:pt modelId="{52D77878-F8AE-4581-A48D-7ED434EE3EF2}" type="pres">
      <dgm:prSet presAssocID="{447E74D7-AFF8-4C05-99BB-07F3B777B8B7}" presName="vert2" presStyleCnt="0"/>
      <dgm:spPr/>
    </dgm:pt>
    <dgm:pt modelId="{AE6DCD03-B8E0-4A8E-BC08-653464C8DC6C}" type="pres">
      <dgm:prSet presAssocID="{E31BD31C-CDFD-46D5-9576-1DAC78D5EA10}" presName="horz3" presStyleCnt="0"/>
      <dgm:spPr/>
    </dgm:pt>
    <dgm:pt modelId="{66022D97-AC4F-4CC5-BB38-D15E2F22AD66}" type="pres">
      <dgm:prSet presAssocID="{E31BD31C-CDFD-46D5-9576-1DAC78D5EA10}" presName="horzSpace3" presStyleCnt="0"/>
      <dgm:spPr/>
    </dgm:pt>
    <dgm:pt modelId="{5B300DA1-FFF8-408F-B295-C7491F259C64}" type="pres">
      <dgm:prSet presAssocID="{E31BD31C-CDFD-46D5-9576-1DAC78D5EA10}" presName="tx3" presStyleLbl="revTx" presStyleIdx="5" presStyleCnt="6"/>
      <dgm:spPr/>
      <dgm:t>
        <a:bodyPr/>
        <a:lstStyle/>
        <a:p>
          <a:endParaRPr lang="en-US"/>
        </a:p>
      </dgm:t>
    </dgm:pt>
    <dgm:pt modelId="{FE37CF39-A0BB-4060-BDFF-AA035E3D4BDE}" type="pres">
      <dgm:prSet presAssocID="{E31BD31C-CDFD-46D5-9576-1DAC78D5EA10}" presName="vert3" presStyleCnt="0"/>
      <dgm:spPr/>
    </dgm:pt>
    <dgm:pt modelId="{6362B740-6D31-4E04-9C5A-C516D6D8BCC8}" type="pres">
      <dgm:prSet presAssocID="{447E74D7-AFF8-4C05-99BB-07F3B777B8B7}" presName="thinLine2b" presStyleLbl="callout" presStyleIdx="2" presStyleCnt="3"/>
      <dgm:spPr/>
    </dgm:pt>
    <dgm:pt modelId="{EFC49A10-DFBE-4E3E-B89A-B3EE22BEE6E3}" type="pres">
      <dgm:prSet presAssocID="{447E74D7-AFF8-4C05-99BB-07F3B777B8B7}" presName="vertSpace2b" presStyleCnt="0"/>
      <dgm:spPr/>
    </dgm:pt>
  </dgm:ptLst>
  <dgm:cxnLst>
    <dgm:cxn modelId="{B924D329-3EEC-4BC0-B7D1-4EDB46C3075F}" srcId="{DB9BCDE7-5824-4047-81D0-4E9105B21BCC}" destId="{3C3FE6DC-BB55-4A20-A08A-595EE9A9B0B7}" srcOrd="1" destOrd="0" parTransId="{D738AA66-C264-4C7F-896C-E93E43C05EE5}" sibTransId="{5A23D2B4-6060-43E5-958B-23ACE554C80D}"/>
    <dgm:cxn modelId="{DE61E6E8-DEE3-4383-A58A-552F34E78FAD}" type="presOf" srcId="{2EF18941-4725-4E26-BC4A-AC7350A59A4E}" destId="{10CE330C-D0C0-4F6F-ACF0-1E7BBAD97579}" srcOrd="0" destOrd="0" presId="urn:microsoft.com/office/officeart/2008/layout/LinedList"/>
    <dgm:cxn modelId="{40DBBA88-3F4C-481E-9BB3-BB2E0A6D38B2}" type="presOf" srcId="{E31BD31C-CDFD-46D5-9576-1DAC78D5EA10}" destId="{5B300DA1-FFF8-408F-B295-C7491F259C64}" srcOrd="0" destOrd="0" presId="urn:microsoft.com/office/officeart/2008/layout/LinedList"/>
    <dgm:cxn modelId="{686F858F-D96A-450A-B6A3-37A00D286EC3}" type="presOf" srcId="{DB9BCDE7-5824-4047-81D0-4E9105B21BCC}" destId="{E1CEED15-7B46-44A2-B846-7A611A1CC6AB}" srcOrd="0" destOrd="0" presId="urn:microsoft.com/office/officeart/2008/layout/LinedList"/>
    <dgm:cxn modelId="{FE88766E-2F29-45BC-8F2C-CAAD4494C4C6}" type="presOf" srcId="{17E62062-0AB7-47E7-83C6-10A6DC663D96}" destId="{B0C9190E-A6C0-40C1-B711-9EF7E7022BA3}" srcOrd="0" destOrd="0" presId="urn:microsoft.com/office/officeart/2008/layout/LinedList"/>
    <dgm:cxn modelId="{FF8D4068-E8B4-4F35-9CEE-3D2FAE059324}" srcId="{447E74D7-AFF8-4C05-99BB-07F3B777B8B7}" destId="{E31BD31C-CDFD-46D5-9576-1DAC78D5EA10}" srcOrd="0" destOrd="0" parTransId="{6E377844-E5CA-408F-A501-ED165B4737AF}" sibTransId="{8E1381E4-97FD-4B38-8976-347A7DBA426F}"/>
    <dgm:cxn modelId="{3861318D-0178-41B6-BF03-42D24C6C1C16}" srcId="{2EF18941-4725-4E26-BC4A-AC7350A59A4E}" destId="{7D41BF39-1219-4DEB-AF06-B81FE5EA396E}" srcOrd="0" destOrd="0" parTransId="{72BD46C5-E936-449D-B5E1-361ACB414E2E}" sibTransId="{782ECA15-D1B3-4236-A371-67124A94A932}"/>
    <dgm:cxn modelId="{57D49A15-4463-4B83-92FA-6D5A0E1C041D}" srcId="{DB9BCDE7-5824-4047-81D0-4E9105B21BCC}" destId="{17E62062-0AB7-47E7-83C6-10A6DC663D96}" srcOrd="0" destOrd="0" parTransId="{540A53A6-7E71-4140-9B85-E67AE42660F7}" sibTransId="{3E15482E-6E1F-4A7B-A9F2-A6CCDCD3CD5F}"/>
    <dgm:cxn modelId="{5026C17E-BB65-4F80-A9E7-3678CA8CEA13}" srcId="{2EF18941-4725-4E26-BC4A-AC7350A59A4E}" destId="{DB9BCDE7-5824-4047-81D0-4E9105B21BCC}" srcOrd="1" destOrd="0" parTransId="{C7957BFB-1D34-4A08-81FD-51AD53A444C2}" sibTransId="{CCC7B4B1-1B57-4902-8987-F8E9005D61E3}"/>
    <dgm:cxn modelId="{F214E20F-D391-4B1C-9614-05EEDEF0FC64}" type="presOf" srcId="{7D41BF39-1219-4DEB-AF06-B81FE5EA396E}" destId="{5B07B714-A13E-47E0-A2BD-69E6D4E3A50F}" srcOrd="0" destOrd="0" presId="urn:microsoft.com/office/officeart/2008/layout/LinedList"/>
    <dgm:cxn modelId="{E9BE183D-B9E4-4502-A1B6-357A979EF7B3}" type="presOf" srcId="{3C3FE6DC-BB55-4A20-A08A-595EE9A9B0B7}" destId="{FC080EC0-686E-4011-B250-97D6202AEB5E}" srcOrd="0" destOrd="0" presId="urn:microsoft.com/office/officeart/2008/layout/LinedList"/>
    <dgm:cxn modelId="{DE442E34-3A1C-493B-8C8E-DF81742DC434}" type="presOf" srcId="{447E74D7-AFF8-4C05-99BB-07F3B777B8B7}" destId="{7AC0D2C9-F5FF-4CED-9716-A7555FFDB507}" srcOrd="0" destOrd="0" presId="urn:microsoft.com/office/officeart/2008/layout/LinedList"/>
    <dgm:cxn modelId="{439CE159-A426-40F7-9E7A-7B4D889A2126}" srcId="{DB9BCDE7-5824-4047-81D0-4E9105B21BCC}" destId="{447E74D7-AFF8-4C05-99BB-07F3B777B8B7}" srcOrd="2" destOrd="0" parTransId="{F722B2E2-5532-4938-A9AD-19A6EFA2CA29}" sibTransId="{E3AE2F11-4681-4DA2-A31C-A1B6E18F06F8}"/>
    <dgm:cxn modelId="{62EEC316-B29B-4B14-9750-270DDE3CE8E3}" type="presParOf" srcId="{10CE330C-D0C0-4F6F-ACF0-1E7BBAD97579}" destId="{2617BB23-D425-4EFA-9086-A8A0240C335B}" srcOrd="0" destOrd="0" presId="urn:microsoft.com/office/officeart/2008/layout/LinedList"/>
    <dgm:cxn modelId="{AEB4AD76-2B72-4B1C-92C2-1E0C6A119C2D}" type="presParOf" srcId="{10CE330C-D0C0-4F6F-ACF0-1E7BBAD97579}" destId="{06F7854C-2199-4FE8-9735-14059F2C3D38}" srcOrd="1" destOrd="0" presId="urn:microsoft.com/office/officeart/2008/layout/LinedList"/>
    <dgm:cxn modelId="{8FA84777-A854-4F14-831E-F7399F509B20}" type="presParOf" srcId="{06F7854C-2199-4FE8-9735-14059F2C3D38}" destId="{5B07B714-A13E-47E0-A2BD-69E6D4E3A50F}" srcOrd="0" destOrd="0" presId="urn:microsoft.com/office/officeart/2008/layout/LinedList"/>
    <dgm:cxn modelId="{A28BD0EE-C249-4914-9B7F-BE29077600FD}" type="presParOf" srcId="{06F7854C-2199-4FE8-9735-14059F2C3D38}" destId="{6396AFFC-3398-4417-9B6C-0A21CB7CD1E8}" srcOrd="1" destOrd="0" presId="urn:microsoft.com/office/officeart/2008/layout/LinedList"/>
    <dgm:cxn modelId="{9A680B98-F17A-4BB7-83F4-85EDA4BB2819}" type="presParOf" srcId="{10CE330C-D0C0-4F6F-ACF0-1E7BBAD97579}" destId="{E8537765-48D7-4723-9E8F-8783C986C3C9}" srcOrd="2" destOrd="0" presId="urn:microsoft.com/office/officeart/2008/layout/LinedList"/>
    <dgm:cxn modelId="{844BF08E-36D1-41E7-9041-F276E50831FF}" type="presParOf" srcId="{10CE330C-D0C0-4F6F-ACF0-1E7BBAD97579}" destId="{975F45C1-A4B6-4FBB-98E6-2932206FEF0D}" srcOrd="3" destOrd="0" presId="urn:microsoft.com/office/officeart/2008/layout/LinedList"/>
    <dgm:cxn modelId="{1B75C244-066B-49F7-B44E-03535137D20C}" type="presParOf" srcId="{975F45C1-A4B6-4FBB-98E6-2932206FEF0D}" destId="{E1CEED15-7B46-44A2-B846-7A611A1CC6AB}" srcOrd="0" destOrd="0" presId="urn:microsoft.com/office/officeart/2008/layout/LinedList"/>
    <dgm:cxn modelId="{9395BC21-2180-44D8-9C4B-DC2F1F959741}" type="presParOf" srcId="{975F45C1-A4B6-4FBB-98E6-2932206FEF0D}" destId="{9953285C-FF29-42F3-85B7-612FAA680A62}" srcOrd="1" destOrd="0" presId="urn:microsoft.com/office/officeart/2008/layout/LinedList"/>
    <dgm:cxn modelId="{00764463-0A07-4518-98C3-70B561356C2E}" type="presParOf" srcId="{9953285C-FF29-42F3-85B7-612FAA680A62}" destId="{8E9B8A40-681F-475A-8F88-66E689DD2988}" srcOrd="0" destOrd="0" presId="urn:microsoft.com/office/officeart/2008/layout/LinedList"/>
    <dgm:cxn modelId="{57C80DC7-6F5F-42B7-A5A3-9F0D3509FD04}" type="presParOf" srcId="{9953285C-FF29-42F3-85B7-612FAA680A62}" destId="{83F92D0A-2C6D-4F16-95D9-FD19FA715AA2}" srcOrd="1" destOrd="0" presId="urn:microsoft.com/office/officeart/2008/layout/LinedList"/>
    <dgm:cxn modelId="{C6AE6C38-1F44-4073-AB46-DDEA4B0158FE}" type="presParOf" srcId="{83F92D0A-2C6D-4F16-95D9-FD19FA715AA2}" destId="{CAB3F42E-8D6D-40F2-BA08-881D5F6E9DFD}" srcOrd="0" destOrd="0" presId="urn:microsoft.com/office/officeart/2008/layout/LinedList"/>
    <dgm:cxn modelId="{F3E9BBF5-3A4A-4D6E-B763-AD90A96428F5}" type="presParOf" srcId="{83F92D0A-2C6D-4F16-95D9-FD19FA715AA2}" destId="{B0C9190E-A6C0-40C1-B711-9EF7E7022BA3}" srcOrd="1" destOrd="0" presId="urn:microsoft.com/office/officeart/2008/layout/LinedList"/>
    <dgm:cxn modelId="{EF050A41-91C9-4543-AE09-C1023069A004}" type="presParOf" srcId="{83F92D0A-2C6D-4F16-95D9-FD19FA715AA2}" destId="{75AF9175-7167-4B50-845B-D1D2EE1CE4C8}" srcOrd="2" destOrd="0" presId="urn:microsoft.com/office/officeart/2008/layout/LinedList"/>
    <dgm:cxn modelId="{9186176B-2671-4E14-91BD-F64E35E1EF86}" type="presParOf" srcId="{9953285C-FF29-42F3-85B7-612FAA680A62}" destId="{D55CD01F-BC94-4267-97A2-8255075BBB5E}" srcOrd="2" destOrd="0" presId="urn:microsoft.com/office/officeart/2008/layout/LinedList"/>
    <dgm:cxn modelId="{B40492A1-3166-4551-BA0A-6555960BDA6E}" type="presParOf" srcId="{9953285C-FF29-42F3-85B7-612FAA680A62}" destId="{754EAF31-0EAE-49A4-A86C-C98EFB56E9E1}" srcOrd="3" destOrd="0" presId="urn:microsoft.com/office/officeart/2008/layout/LinedList"/>
    <dgm:cxn modelId="{BA569AB5-DD10-4FC6-8710-14A3C4D0C7E6}" type="presParOf" srcId="{9953285C-FF29-42F3-85B7-612FAA680A62}" destId="{449F6195-35EB-4BD5-996B-95062DF6850C}" srcOrd="4" destOrd="0" presId="urn:microsoft.com/office/officeart/2008/layout/LinedList"/>
    <dgm:cxn modelId="{DA98194D-C127-4232-8618-A128ECA0831E}" type="presParOf" srcId="{449F6195-35EB-4BD5-996B-95062DF6850C}" destId="{1A95441B-12ED-4880-9A4C-EB03AC8CAFBF}" srcOrd="0" destOrd="0" presId="urn:microsoft.com/office/officeart/2008/layout/LinedList"/>
    <dgm:cxn modelId="{F6F17C31-22A0-433D-BBB0-A56E6D12D9F8}" type="presParOf" srcId="{449F6195-35EB-4BD5-996B-95062DF6850C}" destId="{FC080EC0-686E-4011-B250-97D6202AEB5E}" srcOrd="1" destOrd="0" presId="urn:microsoft.com/office/officeart/2008/layout/LinedList"/>
    <dgm:cxn modelId="{5C928AD9-FD49-4802-BA9D-158C1D2F1998}" type="presParOf" srcId="{449F6195-35EB-4BD5-996B-95062DF6850C}" destId="{284290AA-6A87-46ED-B0F3-AA922A70C476}" srcOrd="2" destOrd="0" presId="urn:microsoft.com/office/officeart/2008/layout/LinedList"/>
    <dgm:cxn modelId="{4982FBE5-1E0F-472E-8D42-29EF72F51E3E}" type="presParOf" srcId="{9953285C-FF29-42F3-85B7-612FAA680A62}" destId="{0090BCF2-781B-4FAE-9062-202D45389C4D}" srcOrd="5" destOrd="0" presId="urn:microsoft.com/office/officeart/2008/layout/LinedList"/>
    <dgm:cxn modelId="{5C093E1C-FEB7-4EC3-8EBC-E2C0A9630661}" type="presParOf" srcId="{9953285C-FF29-42F3-85B7-612FAA680A62}" destId="{715148DD-3F02-46B1-ACC1-A541EAE073FE}" srcOrd="6" destOrd="0" presId="urn:microsoft.com/office/officeart/2008/layout/LinedList"/>
    <dgm:cxn modelId="{D0DBD6B4-3C38-4A3C-B88F-5005791EEA5A}" type="presParOf" srcId="{9953285C-FF29-42F3-85B7-612FAA680A62}" destId="{848BA4C7-533A-4AAB-89F1-8D36AF8C6508}" srcOrd="7" destOrd="0" presId="urn:microsoft.com/office/officeart/2008/layout/LinedList"/>
    <dgm:cxn modelId="{AF0594E5-170E-4DB3-AB1A-0A072C66128C}" type="presParOf" srcId="{848BA4C7-533A-4AAB-89F1-8D36AF8C6508}" destId="{1039D153-B82E-4A3B-B414-ADBBED2D6AAC}" srcOrd="0" destOrd="0" presId="urn:microsoft.com/office/officeart/2008/layout/LinedList"/>
    <dgm:cxn modelId="{F1EEFD82-3132-468C-B209-ACBCB627B7C1}" type="presParOf" srcId="{848BA4C7-533A-4AAB-89F1-8D36AF8C6508}" destId="{7AC0D2C9-F5FF-4CED-9716-A7555FFDB507}" srcOrd="1" destOrd="0" presId="urn:microsoft.com/office/officeart/2008/layout/LinedList"/>
    <dgm:cxn modelId="{BDE557F9-C71F-4237-AFD3-128D6133943D}" type="presParOf" srcId="{848BA4C7-533A-4AAB-89F1-8D36AF8C6508}" destId="{52D77878-F8AE-4581-A48D-7ED434EE3EF2}" srcOrd="2" destOrd="0" presId="urn:microsoft.com/office/officeart/2008/layout/LinedList"/>
    <dgm:cxn modelId="{57E60717-68F2-41B6-A70B-497E948DC5B8}" type="presParOf" srcId="{52D77878-F8AE-4581-A48D-7ED434EE3EF2}" destId="{AE6DCD03-B8E0-4A8E-BC08-653464C8DC6C}" srcOrd="0" destOrd="0" presId="urn:microsoft.com/office/officeart/2008/layout/LinedList"/>
    <dgm:cxn modelId="{0BB2C49B-B2E8-4F48-8223-BC8BDE6C5C4C}" type="presParOf" srcId="{AE6DCD03-B8E0-4A8E-BC08-653464C8DC6C}" destId="{66022D97-AC4F-4CC5-BB38-D15E2F22AD66}" srcOrd="0" destOrd="0" presId="urn:microsoft.com/office/officeart/2008/layout/LinedList"/>
    <dgm:cxn modelId="{8F0D3E8C-E11C-409E-8E42-FB0289F3BF56}" type="presParOf" srcId="{AE6DCD03-B8E0-4A8E-BC08-653464C8DC6C}" destId="{5B300DA1-FFF8-408F-B295-C7491F259C64}" srcOrd="1" destOrd="0" presId="urn:microsoft.com/office/officeart/2008/layout/LinedList"/>
    <dgm:cxn modelId="{C0C09CE3-4E2D-4226-93D9-E84D439EDF7A}" type="presParOf" srcId="{AE6DCD03-B8E0-4A8E-BC08-653464C8DC6C}" destId="{FE37CF39-A0BB-4060-BDFF-AA035E3D4BDE}" srcOrd="2" destOrd="0" presId="urn:microsoft.com/office/officeart/2008/layout/LinedList"/>
    <dgm:cxn modelId="{502326EC-4C4D-4DC8-9E05-D9FF562AD721}" type="presParOf" srcId="{9953285C-FF29-42F3-85B7-612FAA680A62}" destId="{6362B740-6D31-4E04-9C5A-C516D6D8BCC8}" srcOrd="8" destOrd="0" presId="urn:microsoft.com/office/officeart/2008/layout/LinedList"/>
    <dgm:cxn modelId="{90702C44-EF58-4151-9F39-9BD26B4BF294}" type="presParOf" srcId="{9953285C-FF29-42F3-85B7-612FAA680A62}" destId="{EFC49A10-DFBE-4E3E-B89A-B3EE22BEE6E3}"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02D05C3-C397-4C27-A60B-3386B8E0FDEF}"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BE31CD93-2B61-4FE9-9097-F7E45157E4D7}">
      <dgm:prSet phldrT="[Text]"/>
      <dgm:spPr>
        <a:solidFill>
          <a:schemeClr val="accent1"/>
        </a:solidFill>
      </dgm:spPr>
      <dgm:t>
        <a:bodyPr/>
        <a:lstStyle/>
        <a:p>
          <a:r>
            <a:rPr lang="en-US" altLang="en-US" dirty="0" smtClean="0">
              <a:solidFill>
                <a:schemeClr val="bg1"/>
              </a:solidFill>
              <a:hlinkClick xmlns:r="http://schemas.openxmlformats.org/officeDocument/2006/relationships" r:id="rId1" action="ppaction://hlinksldjump"/>
            </a:rPr>
            <a:t>Understand the decision point</a:t>
          </a:r>
          <a:endParaRPr lang="en-US" dirty="0">
            <a:solidFill>
              <a:schemeClr val="bg1"/>
            </a:solidFill>
          </a:endParaRPr>
        </a:p>
      </dgm:t>
    </dgm:pt>
    <dgm:pt modelId="{CDCDD551-1F91-442F-B48F-2ECDFC690107}" type="parTrans" cxnId="{6887082F-4E90-4D32-97BE-03039D860F26}">
      <dgm:prSet/>
      <dgm:spPr/>
      <dgm:t>
        <a:bodyPr/>
        <a:lstStyle/>
        <a:p>
          <a:endParaRPr lang="en-US"/>
        </a:p>
      </dgm:t>
    </dgm:pt>
    <dgm:pt modelId="{91C2C0F8-6BD0-4F1E-AB20-5BB9B2CEEDFD}" type="sibTrans" cxnId="{6887082F-4E90-4D32-97BE-03039D860F26}">
      <dgm:prSet/>
      <dgm:spPr/>
      <dgm:t>
        <a:bodyPr/>
        <a:lstStyle/>
        <a:p>
          <a:endParaRPr lang="en-US"/>
        </a:p>
      </dgm:t>
    </dgm:pt>
    <dgm:pt modelId="{ECD26611-1177-44BE-ABCF-4EE5CB7EE3F3}">
      <dgm:prSet/>
      <dgm:spPr>
        <a:solidFill>
          <a:schemeClr val="accent2"/>
        </a:solidFill>
      </dgm:spPr>
      <dgm:t>
        <a:bodyPr/>
        <a:lstStyle/>
        <a:p>
          <a:r>
            <a:rPr lang="en-US" altLang="en-US" smtClean="0"/>
            <a:t>Look up the policy</a:t>
          </a:r>
          <a:endParaRPr lang="en-US" altLang="en-US" dirty="0" smtClean="0"/>
        </a:p>
      </dgm:t>
    </dgm:pt>
    <dgm:pt modelId="{423AE886-33F0-4A55-97D7-6B93E22DBCAC}" type="parTrans" cxnId="{8DBC3B16-FB3E-4CD7-86FC-4194DBE50A5C}">
      <dgm:prSet/>
      <dgm:spPr/>
      <dgm:t>
        <a:bodyPr/>
        <a:lstStyle/>
        <a:p>
          <a:endParaRPr lang="en-US"/>
        </a:p>
      </dgm:t>
    </dgm:pt>
    <dgm:pt modelId="{C860050A-B0A6-4EFC-8E53-4E85D91B46C0}" type="sibTrans" cxnId="{8DBC3B16-FB3E-4CD7-86FC-4194DBE50A5C}">
      <dgm:prSet/>
      <dgm:spPr/>
      <dgm:t>
        <a:bodyPr/>
        <a:lstStyle/>
        <a:p>
          <a:endParaRPr lang="en-US"/>
        </a:p>
      </dgm:t>
    </dgm:pt>
    <dgm:pt modelId="{CECFF5CC-9540-4B8F-888B-56A480009740}">
      <dgm:prSet/>
      <dgm:spPr>
        <a:solidFill>
          <a:schemeClr val="tx2"/>
        </a:solidFill>
      </dgm:spPr>
      <dgm:t>
        <a:bodyPr/>
        <a:lstStyle/>
        <a:p>
          <a:r>
            <a:rPr lang="en-US" altLang="en-US" smtClean="0"/>
            <a:t>Use the definition</a:t>
          </a:r>
          <a:endParaRPr lang="en-US" altLang="en-US" dirty="0" smtClean="0"/>
        </a:p>
      </dgm:t>
    </dgm:pt>
    <dgm:pt modelId="{E1C48A7A-5585-4730-A8B5-597948A4EC2B}" type="parTrans" cxnId="{98EDBF0C-A4FE-4A35-81D1-867551626EFF}">
      <dgm:prSet/>
      <dgm:spPr/>
      <dgm:t>
        <a:bodyPr/>
        <a:lstStyle/>
        <a:p>
          <a:endParaRPr lang="en-US"/>
        </a:p>
      </dgm:t>
    </dgm:pt>
    <dgm:pt modelId="{60C40611-CA16-44F9-B8D9-4DABCA5311A0}" type="sibTrans" cxnId="{98EDBF0C-A4FE-4A35-81D1-867551626EFF}">
      <dgm:prSet/>
      <dgm:spPr/>
      <dgm:t>
        <a:bodyPr/>
        <a:lstStyle/>
        <a:p>
          <a:endParaRPr lang="en-US"/>
        </a:p>
      </dgm:t>
    </dgm:pt>
    <dgm:pt modelId="{3EB179C3-60B5-41E2-AC67-5DFFBFC4BEC2}">
      <dgm:prSet/>
      <dgm:spPr>
        <a:solidFill>
          <a:schemeClr val="accent4"/>
        </a:solidFill>
      </dgm:spPr>
      <dgm:t>
        <a:bodyPr/>
        <a:lstStyle/>
        <a:p>
          <a:r>
            <a:rPr lang="en-US" altLang="en-US" smtClean="0"/>
            <a:t>Be consistent!</a:t>
          </a:r>
          <a:endParaRPr lang="en-US" altLang="en-US" dirty="0" smtClean="0"/>
        </a:p>
      </dgm:t>
    </dgm:pt>
    <dgm:pt modelId="{41BA064F-2CEB-4A1B-8E55-47B54F901A6A}" type="parTrans" cxnId="{A8CD68DB-DD43-4F5F-BCE9-8CCAA61E5C77}">
      <dgm:prSet/>
      <dgm:spPr/>
      <dgm:t>
        <a:bodyPr/>
        <a:lstStyle/>
        <a:p>
          <a:endParaRPr lang="en-US"/>
        </a:p>
      </dgm:t>
    </dgm:pt>
    <dgm:pt modelId="{18EF150D-1DAB-4E6B-B4EE-A580CFCF319C}" type="sibTrans" cxnId="{A8CD68DB-DD43-4F5F-BCE9-8CCAA61E5C77}">
      <dgm:prSet/>
      <dgm:spPr/>
      <dgm:t>
        <a:bodyPr/>
        <a:lstStyle/>
        <a:p>
          <a:endParaRPr lang="en-US"/>
        </a:p>
      </dgm:t>
    </dgm:pt>
    <dgm:pt modelId="{E003F565-ADD0-4F27-83E5-60C39E6A5AAB}" type="pres">
      <dgm:prSet presAssocID="{502D05C3-C397-4C27-A60B-3386B8E0FDEF}" presName="diagram" presStyleCnt="0">
        <dgm:presLayoutVars>
          <dgm:dir/>
          <dgm:resizeHandles val="exact"/>
        </dgm:presLayoutVars>
      </dgm:prSet>
      <dgm:spPr/>
      <dgm:t>
        <a:bodyPr/>
        <a:lstStyle/>
        <a:p>
          <a:endParaRPr lang="en-US"/>
        </a:p>
      </dgm:t>
    </dgm:pt>
    <dgm:pt modelId="{83693A74-9BA9-4CE8-9A8D-8DEFF18CF596}" type="pres">
      <dgm:prSet presAssocID="{BE31CD93-2B61-4FE9-9097-F7E45157E4D7}" presName="node" presStyleLbl="node1" presStyleIdx="0" presStyleCnt="4">
        <dgm:presLayoutVars>
          <dgm:bulletEnabled val="1"/>
        </dgm:presLayoutVars>
      </dgm:prSet>
      <dgm:spPr/>
      <dgm:t>
        <a:bodyPr/>
        <a:lstStyle/>
        <a:p>
          <a:endParaRPr lang="en-US"/>
        </a:p>
      </dgm:t>
    </dgm:pt>
    <dgm:pt modelId="{E49665EC-AA76-4245-A4B8-A73E7B334BBD}" type="pres">
      <dgm:prSet presAssocID="{91C2C0F8-6BD0-4F1E-AB20-5BB9B2CEEDFD}" presName="sibTrans" presStyleCnt="0"/>
      <dgm:spPr/>
    </dgm:pt>
    <dgm:pt modelId="{7A8B299D-8A08-40F2-84A9-CA7A45269425}" type="pres">
      <dgm:prSet presAssocID="{ECD26611-1177-44BE-ABCF-4EE5CB7EE3F3}" presName="node" presStyleLbl="node1" presStyleIdx="1" presStyleCnt="4">
        <dgm:presLayoutVars>
          <dgm:bulletEnabled val="1"/>
        </dgm:presLayoutVars>
      </dgm:prSet>
      <dgm:spPr/>
      <dgm:t>
        <a:bodyPr/>
        <a:lstStyle/>
        <a:p>
          <a:endParaRPr lang="en-US"/>
        </a:p>
      </dgm:t>
    </dgm:pt>
    <dgm:pt modelId="{07B844C3-F8AE-4449-BCB1-756F4DA671F0}" type="pres">
      <dgm:prSet presAssocID="{C860050A-B0A6-4EFC-8E53-4E85D91B46C0}" presName="sibTrans" presStyleCnt="0"/>
      <dgm:spPr/>
    </dgm:pt>
    <dgm:pt modelId="{7796F4C4-7F58-40CD-A588-D7BC3C949C4C}" type="pres">
      <dgm:prSet presAssocID="{CECFF5CC-9540-4B8F-888B-56A480009740}" presName="node" presStyleLbl="node1" presStyleIdx="2" presStyleCnt="4">
        <dgm:presLayoutVars>
          <dgm:bulletEnabled val="1"/>
        </dgm:presLayoutVars>
      </dgm:prSet>
      <dgm:spPr/>
      <dgm:t>
        <a:bodyPr/>
        <a:lstStyle/>
        <a:p>
          <a:endParaRPr lang="en-US"/>
        </a:p>
      </dgm:t>
    </dgm:pt>
    <dgm:pt modelId="{F8DF4EB5-968A-4010-A3A6-14620986B24A}" type="pres">
      <dgm:prSet presAssocID="{60C40611-CA16-44F9-B8D9-4DABCA5311A0}" presName="sibTrans" presStyleCnt="0"/>
      <dgm:spPr/>
    </dgm:pt>
    <dgm:pt modelId="{895156FC-F58A-4759-855B-FD8D16FDB0C9}" type="pres">
      <dgm:prSet presAssocID="{3EB179C3-60B5-41E2-AC67-5DFFBFC4BEC2}" presName="node" presStyleLbl="node1" presStyleIdx="3" presStyleCnt="4">
        <dgm:presLayoutVars>
          <dgm:bulletEnabled val="1"/>
        </dgm:presLayoutVars>
      </dgm:prSet>
      <dgm:spPr/>
      <dgm:t>
        <a:bodyPr/>
        <a:lstStyle/>
        <a:p>
          <a:endParaRPr lang="en-US"/>
        </a:p>
      </dgm:t>
    </dgm:pt>
  </dgm:ptLst>
  <dgm:cxnLst>
    <dgm:cxn modelId="{73977AA1-1300-41FF-94AA-80134C418FB8}" type="presOf" srcId="{502D05C3-C397-4C27-A60B-3386B8E0FDEF}" destId="{E003F565-ADD0-4F27-83E5-60C39E6A5AAB}" srcOrd="0" destOrd="0" presId="urn:microsoft.com/office/officeart/2005/8/layout/default"/>
    <dgm:cxn modelId="{69B83352-DF63-4DFD-851B-69C232E3F711}" type="presOf" srcId="{ECD26611-1177-44BE-ABCF-4EE5CB7EE3F3}" destId="{7A8B299D-8A08-40F2-84A9-CA7A45269425}" srcOrd="0" destOrd="0" presId="urn:microsoft.com/office/officeart/2005/8/layout/default"/>
    <dgm:cxn modelId="{A8CD68DB-DD43-4F5F-BCE9-8CCAA61E5C77}" srcId="{502D05C3-C397-4C27-A60B-3386B8E0FDEF}" destId="{3EB179C3-60B5-41E2-AC67-5DFFBFC4BEC2}" srcOrd="3" destOrd="0" parTransId="{41BA064F-2CEB-4A1B-8E55-47B54F901A6A}" sibTransId="{18EF150D-1DAB-4E6B-B4EE-A580CFCF319C}"/>
    <dgm:cxn modelId="{B90751F9-6D69-4E8F-A0A0-1E30C37BA9B9}" type="presOf" srcId="{CECFF5CC-9540-4B8F-888B-56A480009740}" destId="{7796F4C4-7F58-40CD-A588-D7BC3C949C4C}" srcOrd="0" destOrd="0" presId="urn:microsoft.com/office/officeart/2005/8/layout/default"/>
    <dgm:cxn modelId="{6887082F-4E90-4D32-97BE-03039D860F26}" srcId="{502D05C3-C397-4C27-A60B-3386B8E0FDEF}" destId="{BE31CD93-2B61-4FE9-9097-F7E45157E4D7}" srcOrd="0" destOrd="0" parTransId="{CDCDD551-1F91-442F-B48F-2ECDFC690107}" sibTransId="{91C2C0F8-6BD0-4F1E-AB20-5BB9B2CEEDFD}"/>
    <dgm:cxn modelId="{98EDBF0C-A4FE-4A35-81D1-867551626EFF}" srcId="{502D05C3-C397-4C27-A60B-3386B8E0FDEF}" destId="{CECFF5CC-9540-4B8F-888B-56A480009740}" srcOrd="2" destOrd="0" parTransId="{E1C48A7A-5585-4730-A8B5-597948A4EC2B}" sibTransId="{60C40611-CA16-44F9-B8D9-4DABCA5311A0}"/>
    <dgm:cxn modelId="{8DBC3B16-FB3E-4CD7-86FC-4194DBE50A5C}" srcId="{502D05C3-C397-4C27-A60B-3386B8E0FDEF}" destId="{ECD26611-1177-44BE-ABCF-4EE5CB7EE3F3}" srcOrd="1" destOrd="0" parTransId="{423AE886-33F0-4A55-97D7-6B93E22DBCAC}" sibTransId="{C860050A-B0A6-4EFC-8E53-4E85D91B46C0}"/>
    <dgm:cxn modelId="{6736B11A-FAD8-4C38-9B88-BB7A176F1FA7}" type="presOf" srcId="{BE31CD93-2B61-4FE9-9097-F7E45157E4D7}" destId="{83693A74-9BA9-4CE8-9A8D-8DEFF18CF596}" srcOrd="0" destOrd="0" presId="urn:microsoft.com/office/officeart/2005/8/layout/default"/>
    <dgm:cxn modelId="{DA46687A-3E36-4CC3-A2A5-BA1C2C89F27C}" type="presOf" srcId="{3EB179C3-60B5-41E2-AC67-5DFFBFC4BEC2}" destId="{895156FC-F58A-4759-855B-FD8D16FDB0C9}" srcOrd="0" destOrd="0" presId="urn:microsoft.com/office/officeart/2005/8/layout/default"/>
    <dgm:cxn modelId="{8B647AA4-1AC9-4A2D-8043-23853AF36AEA}" type="presParOf" srcId="{E003F565-ADD0-4F27-83E5-60C39E6A5AAB}" destId="{83693A74-9BA9-4CE8-9A8D-8DEFF18CF596}" srcOrd="0" destOrd="0" presId="urn:microsoft.com/office/officeart/2005/8/layout/default"/>
    <dgm:cxn modelId="{FF955146-5BB4-488F-A3A8-C7AC5B1D7FA4}" type="presParOf" srcId="{E003F565-ADD0-4F27-83E5-60C39E6A5AAB}" destId="{E49665EC-AA76-4245-A4B8-A73E7B334BBD}" srcOrd="1" destOrd="0" presId="urn:microsoft.com/office/officeart/2005/8/layout/default"/>
    <dgm:cxn modelId="{B6F417FE-72A7-4817-9CD2-BDF22F6F7B24}" type="presParOf" srcId="{E003F565-ADD0-4F27-83E5-60C39E6A5AAB}" destId="{7A8B299D-8A08-40F2-84A9-CA7A45269425}" srcOrd="2" destOrd="0" presId="urn:microsoft.com/office/officeart/2005/8/layout/default"/>
    <dgm:cxn modelId="{DFBCD7AC-C258-4209-80CC-565276148AC1}" type="presParOf" srcId="{E003F565-ADD0-4F27-83E5-60C39E6A5AAB}" destId="{07B844C3-F8AE-4449-BCB1-756F4DA671F0}" srcOrd="3" destOrd="0" presId="urn:microsoft.com/office/officeart/2005/8/layout/default"/>
    <dgm:cxn modelId="{E451F887-D828-4429-8E22-2F86C5C0D0E1}" type="presParOf" srcId="{E003F565-ADD0-4F27-83E5-60C39E6A5AAB}" destId="{7796F4C4-7F58-40CD-A588-D7BC3C949C4C}" srcOrd="4" destOrd="0" presId="urn:microsoft.com/office/officeart/2005/8/layout/default"/>
    <dgm:cxn modelId="{7A736040-610E-4970-A306-0A46E96E6E5D}" type="presParOf" srcId="{E003F565-ADD0-4F27-83E5-60C39E6A5AAB}" destId="{F8DF4EB5-968A-4010-A3A6-14620986B24A}" srcOrd="5" destOrd="0" presId="urn:microsoft.com/office/officeart/2005/8/layout/default"/>
    <dgm:cxn modelId="{B1302D06-5F49-4680-BF56-951264725FE1}" type="presParOf" srcId="{E003F565-ADD0-4F27-83E5-60C39E6A5AAB}" destId="{895156FC-F58A-4759-855B-FD8D16FDB0C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D333C34-1216-43E7-A3D7-174D0BFDCFD1}" type="doc">
      <dgm:prSet loTypeId="urn:microsoft.com/office/officeart/2009/layout/ReverseList" loCatId="relationship" qsTypeId="urn:microsoft.com/office/officeart/2005/8/quickstyle/simple1" qsCatId="simple" csTypeId="urn:microsoft.com/office/officeart/2005/8/colors/accent0_1" csCatId="mainScheme" phldr="1"/>
      <dgm:spPr/>
      <dgm:t>
        <a:bodyPr/>
        <a:lstStyle/>
        <a:p>
          <a:endParaRPr lang="en-US"/>
        </a:p>
      </dgm:t>
    </dgm:pt>
    <dgm:pt modelId="{8046E614-26A7-4BAE-B07B-EEF83EF35569}">
      <dgm:prSet phldrT="[Text]" custT="1"/>
      <dgm:spPr>
        <a:solidFill>
          <a:schemeClr val="accent1"/>
        </a:solidFill>
        <a:ln>
          <a:noFill/>
        </a:ln>
      </dgm:spPr>
      <dgm:t>
        <a:bodyPr/>
        <a:lstStyle/>
        <a:p>
          <a:r>
            <a:rPr lang="en-US" altLang="en-US" sz="2200" dirty="0" smtClean="0">
              <a:solidFill>
                <a:schemeClr val="bg1"/>
              </a:solidFill>
            </a:rPr>
            <a:t>Informal</a:t>
          </a:r>
          <a:endParaRPr lang="en-US" sz="2200" dirty="0">
            <a:solidFill>
              <a:schemeClr val="bg1"/>
            </a:solidFill>
          </a:endParaRPr>
        </a:p>
      </dgm:t>
    </dgm:pt>
    <dgm:pt modelId="{581A3245-2DDE-427E-B489-6E2D1569BE03}" type="parTrans" cxnId="{35009545-7DEB-43C2-B33B-71812139A17E}">
      <dgm:prSet/>
      <dgm:spPr/>
      <dgm:t>
        <a:bodyPr/>
        <a:lstStyle/>
        <a:p>
          <a:endParaRPr lang="en-US"/>
        </a:p>
      </dgm:t>
    </dgm:pt>
    <dgm:pt modelId="{9B676209-C3A3-4770-8AF2-81C550BD3242}" type="sibTrans" cxnId="{35009545-7DEB-43C2-B33B-71812139A17E}">
      <dgm:prSet/>
      <dgm:spPr/>
      <dgm:t>
        <a:bodyPr/>
        <a:lstStyle/>
        <a:p>
          <a:endParaRPr lang="en-US"/>
        </a:p>
      </dgm:t>
    </dgm:pt>
    <dgm:pt modelId="{8BA4F276-023A-4DD1-990E-31A0EC6EE0DA}">
      <dgm:prSet custT="1"/>
      <dgm:spPr>
        <a:solidFill>
          <a:schemeClr val="accent1"/>
        </a:solidFill>
        <a:ln>
          <a:noFill/>
        </a:ln>
      </dgm:spPr>
      <dgm:t>
        <a:bodyPr/>
        <a:lstStyle/>
        <a:p>
          <a:pPr marL="228600" indent="-228600"/>
          <a:r>
            <a:rPr lang="en-US" altLang="en-US" sz="1800" dirty="0" smtClean="0">
              <a:solidFill>
                <a:schemeClr val="bg1"/>
              </a:solidFill>
            </a:rPr>
            <a:t>“Have you got a minute?”</a:t>
          </a:r>
        </a:p>
      </dgm:t>
    </dgm:pt>
    <dgm:pt modelId="{CDAF58A2-72D3-47F8-8676-6A3BD4D9B914}" type="parTrans" cxnId="{069F177E-6D9F-4D6E-832A-54CE3245970C}">
      <dgm:prSet/>
      <dgm:spPr/>
      <dgm:t>
        <a:bodyPr/>
        <a:lstStyle/>
        <a:p>
          <a:endParaRPr lang="en-US"/>
        </a:p>
      </dgm:t>
    </dgm:pt>
    <dgm:pt modelId="{E7FB7F61-FF0C-44EE-9097-5D0AF2ADCA23}" type="sibTrans" cxnId="{069F177E-6D9F-4D6E-832A-54CE3245970C}">
      <dgm:prSet/>
      <dgm:spPr/>
      <dgm:t>
        <a:bodyPr/>
        <a:lstStyle/>
        <a:p>
          <a:endParaRPr lang="en-US"/>
        </a:p>
      </dgm:t>
    </dgm:pt>
    <dgm:pt modelId="{D804D5C8-4673-4E21-A815-044EC284B193}">
      <dgm:prSet custT="1"/>
      <dgm:spPr>
        <a:solidFill>
          <a:schemeClr val="accent1"/>
        </a:solidFill>
        <a:ln>
          <a:noFill/>
        </a:ln>
      </dgm:spPr>
      <dgm:t>
        <a:bodyPr/>
        <a:lstStyle/>
        <a:p>
          <a:pPr marL="228600" indent="-228600"/>
          <a:r>
            <a:rPr lang="en-US" altLang="en-US" sz="1800" dirty="0" smtClean="0">
              <a:solidFill>
                <a:schemeClr val="bg1"/>
              </a:solidFill>
            </a:rPr>
            <a:t>“I see you haven’t eaten in days and were about to have lunch, but this will only take a minute.”</a:t>
          </a:r>
        </a:p>
      </dgm:t>
    </dgm:pt>
    <dgm:pt modelId="{50E21C05-C3F3-4E0B-A61F-DB12A0771206}" type="parTrans" cxnId="{714DE4EA-5809-457C-9FF1-AADC96101396}">
      <dgm:prSet/>
      <dgm:spPr/>
      <dgm:t>
        <a:bodyPr/>
        <a:lstStyle/>
        <a:p>
          <a:endParaRPr lang="en-US"/>
        </a:p>
      </dgm:t>
    </dgm:pt>
    <dgm:pt modelId="{0358A620-0C58-4356-84B1-55D5EC9B4435}" type="sibTrans" cxnId="{714DE4EA-5809-457C-9FF1-AADC96101396}">
      <dgm:prSet/>
      <dgm:spPr/>
      <dgm:t>
        <a:bodyPr/>
        <a:lstStyle/>
        <a:p>
          <a:endParaRPr lang="en-US"/>
        </a:p>
      </dgm:t>
    </dgm:pt>
    <dgm:pt modelId="{B602DF41-E400-488E-BBA2-146BB8520C84}">
      <dgm:prSet/>
      <dgm:spPr>
        <a:solidFill>
          <a:schemeClr val="accent2"/>
        </a:solidFill>
        <a:ln>
          <a:noFill/>
        </a:ln>
      </dgm:spPr>
      <dgm:t>
        <a:bodyPr/>
        <a:lstStyle/>
        <a:p>
          <a:r>
            <a:rPr lang="en-US" altLang="en-US" sz="2200" smtClean="0">
              <a:solidFill>
                <a:schemeClr val="bg1"/>
              </a:solidFill>
            </a:rPr>
            <a:t>Formal</a:t>
          </a:r>
          <a:endParaRPr lang="en-US" altLang="en-US" sz="2200" dirty="0" smtClean="0">
            <a:solidFill>
              <a:schemeClr val="bg1"/>
            </a:solidFill>
          </a:endParaRPr>
        </a:p>
      </dgm:t>
    </dgm:pt>
    <dgm:pt modelId="{6F93C1AB-3B08-4ED5-95A2-04B643084540}" type="parTrans" cxnId="{A16C2837-D1FC-460F-A749-FD7209B9443F}">
      <dgm:prSet/>
      <dgm:spPr/>
      <dgm:t>
        <a:bodyPr/>
        <a:lstStyle/>
        <a:p>
          <a:endParaRPr lang="en-US"/>
        </a:p>
      </dgm:t>
    </dgm:pt>
    <dgm:pt modelId="{55FD52BA-7333-4FD4-BD6D-3EECFB3C9A31}" type="sibTrans" cxnId="{A16C2837-D1FC-460F-A749-FD7209B9443F}">
      <dgm:prSet/>
      <dgm:spPr/>
      <dgm:t>
        <a:bodyPr/>
        <a:lstStyle/>
        <a:p>
          <a:endParaRPr lang="en-US"/>
        </a:p>
      </dgm:t>
    </dgm:pt>
    <dgm:pt modelId="{5CC40934-41BA-40DD-BC86-461DFBFF6010}">
      <dgm:prSet custT="1"/>
      <dgm:spPr>
        <a:solidFill>
          <a:schemeClr val="accent2"/>
        </a:solidFill>
        <a:ln>
          <a:noFill/>
        </a:ln>
      </dgm:spPr>
      <dgm:t>
        <a:bodyPr/>
        <a:lstStyle/>
        <a:p>
          <a:pPr marL="228600" indent="-228600"/>
          <a:r>
            <a:rPr lang="en-US" altLang="en-US" sz="1800" smtClean="0">
              <a:solidFill>
                <a:schemeClr val="bg1"/>
              </a:solidFill>
            </a:rPr>
            <a:t>1:1 case-specific</a:t>
          </a:r>
          <a:endParaRPr lang="en-US" altLang="en-US" sz="1800" dirty="0" smtClean="0">
            <a:solidFill>
              <a:schemeClr val="bg1"/>
            </a:solidFill>
          </a:endParaRPr>
        </a:p>
      </dgm:t>
    </dgm:pt>
    <dgm:pt modelId="{204846E9-745A-41B9-B5F7-81A6AFBAA1F7}" type="parTrans" cxnId="{4F520098-BC8F-496B-BB49-F05F87740FC0}">
      <dgm:prSet/>
      <dgm:spPr/>
      <dgm:t>
        <a:bodyPr/>
        <a:lstStyle/>
        <a:p>
          <a:endParaRPr lang="en-US"/>
        </a:p>
      </dgm:t>
    </dgm:pt>
    <dgm:pt modelId="{FB96BF30-4312-4A48-8F9D-A005FEEE4971}" type="sibTrans" cxnId="{4F520098-BC8F-496B-BB49-F05F87740FC0}">
      <dgm:prSet/>
      <dgm:spPr/>
      <dgm:t>
        <a:bodyPr/>
        <a:lstStyle/>
        <a:p>
          <a:endParaRPr lang="en-US"/>
        </a:p>
      </dgm:t>
    </dgm:pt>
    <dgm:pt modelId="{FB81B459-775C-48B1-B021-2EC0B6F3C401}">
      <dgm:prSet custT="1"/>
      <dgm:spPr>
        <a:solidFill>
          <a:schemeClr val="accent2"/>
        </a:solidFill>
        <a:ln>
          <a:noFill/>
        </a:ln>
      </dgm:spPr>
      <dgm:t>
        <a:bodyPr/>
        <a:lstStyle/>
        <a:p>
          <a:pPr marL="228600" indent="-228600"/>
          <a:r>
            <a:rPr lang="en-US" altLang="en-US" sz="1800" dirty="0" smtClean="0">
              <a:solidFill>
                <a:schemeClr val="bg1"/>
              </a:solidFill>
            </a:rPr>
            <a:t>1:1 supervision</a:t>
          </a:r>
        </a:p>
      </dgm:t>
    </dgm:pt>
    <dgm:pt modelId="{3AD0E08C-62F1-46BF-B416-C87FAADA7364}" type="parTrans" cxnId="{773067B6-AF87-4B7C-AAE9-DA313D12E1C4}">
      <dgm:prSet/>
      <dgm:spPr/>
      <dgm:t>
        <a:bodyPr/>
        <a:lstStyle/>
        <a:p>
          <a:endParaRPr lang="en-US"/>
        </a:p>
      </dgm:t>
    </dgm:pt>
    <dgm:pt modelId="{58D0A501-2475-4793-BCD3-421E344C0F28}" type="sibTrans" cxnId="{773067B6-AF87-4B7C-AAE9-DA313D12E1C4}">
      <dgm:prSet/>
      <dgm:spPr/>
      <dgm:t>
        <a:bodyPr/>
        <a:lstStyle/>
        <a:p>
          <a:endParaRPr lang="en-US"/>
        </a:p>
      </dgm:t>
    </dgm:pt>
    <dgm:pt modelId="{5D8B094F-99E8-4817-AB56-D2E4F4BC4AD9}">
      <dgm:prSet custT="1"/>
      <dgm:spPr>
        <a:solidFill>
          <a:schemeClr val="accent2"/>
        </a:solidFill>
        <a:ln>
          <a:noFill/>
        </a:ln>
      </dgm:spPr>
      <dgm:t>
        <a:bodyPr/>
        <a:lstStyle/>
        <a:p>
          <a:pPr marL="228600" indent="-228600"/>
          <a:r>
            <a:rPr lang="en-US" altLang="en-US" sz="1800" dirty="0" smtClean="0">
              <a:solidFill>
                <a:schemeClr val="bg1"/>
              </a:solidFill>
            </a:rPr>
            <a:t>Internal group</a:t>
          </a:r>
        </a:p>
      </dgm:t>
    </dgm:pt>
    <dgm:pt modelId="{27EF2CC2-03DD-4809-8D5C-E135A8ED8841}" type="parTrans" cxnId="{34D2F26E-A339-45A3-9B9B-A6AB2DBCC167}">
      <dgm:prSet/>
      <dgm:spPr/>
      <dgm:t>
        <a:bodyPr/>
        <a:lstStyle/>
        <a:p>
          <a:endParaRPr lang="en-US"/>
        </a:p>
      </dgm:t>
    </dgm:pt>
    <dgm:pt modelId="{B66ACD23-9B4D-44AC-BA67-007B1E36766E}" type="sibTrans" cxnId="{34D2F26E-A339-45A3-9B9B-A6AB2DBCC167}">
      <dgm:prSet/>
      <dgm:spPr/>
      <dgm:t>
        <a:bodyPr/>
        <a:lstStyle/>
        <a:p>
          <a:endParaRPr lang="en-US"/>
        </a:p>
      </dgm:t>
    </dgm:pt>
    <dgm:pt modelId="{5A20DC18-8822-4993-9C18-590B81EB92E7}">
      <dgm:prSet custT="1"/>
      <dgm:spPr>
        <a:solidFill>
          <a:schemeClr val="accent2"/>
        </a:solidFill>
        <a:ln>
          <a:noFill/>
        </a:ln>
      </dgm:spPr>
      <dgm:t>
        <a:bodyPr/>
        <a:lstStyle/>
        <a:p>
          <a:pPr marL="228600" indent="-228600"/>
          <a:r>
            <a:rPr lang="en-US" altLang="en-US" sz="1800" dirty="0" smtClean="0">
              <a:solidFill>
                <a:schemeClr val="bg1"/>
              </a:solidFill>
            </a:rPr>
            <a:t>Multidisciplinary group</a:t>
          </a:r>
        </a:p>
      </dgm:t>
    </dgm:pt>
    <dgm:pt modelId="{FED66E6C-FF8A-4ECC-8177-B62BA8BD28BB}" type="parTrans" cxnId="{782F85DB-4615-45B6-8DF3-8E8C997D61B7}">
      <dgm:prSet/>
      <dgm:spPr/>
      <dgm:t>
        <a:bodyPr/>
        <a:lstStyle/>
        <a:p>
          <a:endParaRPr lang="en-US"/>
        </a:p>
      </dgm:t>
    </dgm:pt>
    <dgm:pt modelId="{D804114E-2860-455B-9C58-3BA545415CEB}" type="sibTrans" cxnId="{782F85DB-4615-45B6-8DF3-8E8C997D61B7}">
      <dgm:prSet/>
      <dgm:spPr/>
      <dgm:t>
        <a:bodyPr/>
        <a:lstStyle/>
        <a:p>
          <a:endParaRPr lang="en-US"/>
        </a:p>
      </dgm:t>
    </dgm:pt>
    <dgm:pt modelId="{7F5EF46E-30EB-4F12-87FF-BEED5CE95483}" type="pres">
      <dgm:prSet presAssocID="{4D333C34-1216-43E7-A3D7-174D0BFDCFD1}" presName="Name0" presStyleCnt="0">
        <dgm:presLayoutVars>
          <dgm:chMax val="2"/>
          <dgm:chPref val="2"/>
          <dgm:animLvl val="lvl"/>
        </dgm:presLayoutVars>
      </dgm:prSet>
      <dgm:spPr/>
      <dgm:t>
        <a:bodyPr/>
        <a:lstStyle/>
        <a:p>
          <a:endParaRPr lang="en-US"/>
        </a:p>
      </dgm:t>
    </dgm:pt>
    <dgm:pt modelId="{384DDED9-A4FB-4AE5-8F1A-EF3BBFF3AAA1}" type="pres">
      <dgm:prSet presAssocID="{4D333C34-1216-43E7-A3D7-174D0BFDCFD1}" presName="LeftText" presStyleLbl="revTx" presStyleIdx="0" presStyleCnt="0">
        <dgm:presLayoutVars>
          <dgm:bulletEnabled val="1"/>
        </dgm:presLayoutVars>
      </dgm:prSet>
      <dgm:spPr/>
      <dgm:t>
        <a:bodyPr/>
        <a:lstStyle/>
        <a:p>
          <a:endParaRPr lang="en-US"/>
        </a:p>
      </dgm:t>
    </dgm:pt>
    <dgm:pt modelId="{7FCF1F34-F185-48BA-832C-AEB38A4DE009}" type="pres">
      <dgm:prSet presAssocID="{4D333C34-1216-43E7-A3D7-174D0BFDCFD1}" presName="LeftNode" presStyleLbl="bgImgPlace1" presStyleIdx="0" presStyleCnt="2" custScaleX="118884" custScaleY="111902" custLinFactNeighborX="-24561" custLinFactNeighborY="199">
        <dgm:presLayoutVars>
          <dgm:chMax val="2"/>
          <dgm:chPref val="2"/>
        </dgm:presLayoutVars>
      </dgm:prSet>
      <dgm:spPr/>
      <dgm:t>
        <a:bodyPr/>
        <a:lstStyle/>
        <a:p>
          <a:endParaRPr lang="en-US"/>
        </a:p>
      </dgm:t>
    </dgm:pt>
    <dgm:pt modelId="{D69EC7F0-A7A1-49B6-8BD8-2F436B4019AF}" type="pres">
      <dgm:prSet presAssocID="{4D333C34-1216-43E7-A3D7-174D0BFDCFD1}" presName="RightText" presStyleLbl="revTx" presStyleIdx="0" presStyleCnt="0">
        <dgm:presLayoutVars>
          <dgm:bulletEnabled val="1"/>
        </dgm:presLayoutVars>
      </dgm:prSet>
      <dgm:spPr/>
      <dgm:t>
        <a:bodyPr/>
        <a:lstStyle/>
        <a:p>
          <a:endParaRPr lang="en-US"/>
        </a:p>
      </dgm:t>
    </dgm:pt>
    <dgm:pt modelId="{83BAE5BB-C502-448D-8B25-FF22FC7CE698}" type="pres">
      <dgm:prSet presAssocID="{4D333C34-1216-43E7-A3D7-174D0BFDCFD1}" presName="RightNode" presStyleLbl="bgImgPlace1" presStyleIdx="1" presStyleCnt="2" custScaleX="121330" custScaleY="111903" custLinFactNeighborX="7386" custLinFactNeighborY="199">
        <dgm:presLayoutVars>
          <dgm:chMax val="0"/>
          <dgm:chPref val="0"/>
        </dgm:presLayoutVars>
      </dgm:prSet>
      <dgm:spPr/>
      <dgm:t>
        <a:bodyPr/>
        <a:lstStyle/>
        <a:p>
          <a:endParaRPr lang="en-US"/>
        </a:p>
      </dgm:t>
    </dgm:pt>
    <dgm:pt modelId="{CDF94413-E5AE-4137-8AED-EE395858E3DA}" type="pres">
      <dgm:prSet presAssocID="{4D333C34-1216-43E7-A3D7-174D0BFDCFD1}" presName="TopArrow" presStyleLbl="node1" presStyleIdx="0" presStyleCnt="2"/>
      <dgm:spPr>
        <a:solidFill>
          <a:schemeClr val="accent5"/>
        </a:solidFill>
        <a:ln>
          <a:noFill/>
        </a:ln>
      </dgm:spPr>
      <dgm:t>
        <a:bodyPr/>
        <a:lstStyle/>
        <a:p>
          <a:endParaRPr lang="en-US"/>
        </a:p>
      </dgm:t>
    </dgm:pt>
    <dgm:pt modelId="{6579F122-BD70-419D-BD3E-F13BE36B2073}" type="pres">
      <dgm:prSet presAssocID="{4D333C34-1216-43E7-A3D7-174D0BFDCFD1}" presName="BottomArrow" presStyleLbl="node1" presStyleIdx="1" presStyleCnt="2"/>
      <dgm:spPr>
        <a:solidFill>
          <a:schemeClr val="accent5"/>
        </a:solidFill>
        <a:ln>
          <a:noFill/>
        </a:ln>
      </dgm:spPr>
      <dgm:t>
        <a:bodyPr/>
        <a:lstStyle/>
        <a:p>
          <a:endParaRPr lang="en-US"/>
        </a:p>
      </dgm:t>
    </dgm:pt>
  </dgm:ptLst>
  <dgm:cxnLst>
    <dgm:cxn modelId="{4B135CC0-1E49-4409-9162-006751DFCC49}" type="presOf" srcId="{B602DF41-E400-488E-BBA2-146BB8520C84}" destId="{83BAE5BB-C502-448D-8B25-FF22FC7CE698}" srcOrd="1" destOrd="0" presId="urn:microsoft.com/office/officeart/2009/layout/ReverseList"/>
    <dgm:cxn modelId="{099A80E7-F382-4F3A-8B15-67FBE2CBB047}" type="presOf" srcId="{5A20DC18-8822-4993-9C18-590B81EB92E7}" destId="{D69EC7F0-A7A1-49B6-8BD8-2F436B4019AF}" srcOrd="0" destOrd="4" presId="urn:microsoft.com/office/officeart/2009/layout/ReverseList"/>
    <dgm:cxn modelId="{252093FB-00AF-4AB0-A22F-55726F054FE2}" type="presOf" srcId="{5A20DC18-8822-4993-9C18-590B81EB92E7}" destId="{83BAE5BB-C502-448D-8B25-FF22FC7CE698}" srcOrd="1" destOrd="4" presId="urn:microsoft.com/office/officeart/2009/layout/ReverseList"/>
    <dgm:cxn modelId="{34D2F26E-A339-45A3-9B9B-A6AB2DBCC167}" srcId="{B602DF41-E400-488E-BBA2-146BB8520C84}" destId="{5D8B094F-99E8-4817-AB56-D2E4F4BC4AD9}" srcOrd="2" destOrd="0" parTransId="{27EF2CC2-03DD-4809-8D5C-E135A8ED8841}" sibTransId="{B66ACD23-9B4D-44AC-BA67-007B1E36766E}"/>
    <dgm:cxn modelId="{658E16A3-DF08-4B3C-B16B-1A05D5BDC619}" type="presOf" srcId="{5CC40934-41BA-40DD-BC86-461DFBFF6010}" destId="{D69EC7F0-A7A1-49B6-8BD8-2F436B4019AF}" srcOrd="0" destOrd="1" presId="urn:microsoft.com/office/officeart/2009/layout/ReverseList"/>
    <dgm:cxn modelId="{5C6F7A47-E0DC-400E-8C44-D4FF43E0E9A4}" type="presOf" srcId="{8046E614-26A7-4BAE-B07B-EEF83EF35569}" destId="{384DDED9-A4FB-4AE5-8F1A-EF3BBFF3AAA1}" srcOrd="0" destOrd="0" presId="urn:microsoft.com/office/officeart/2009/layout/ReverseList"/>
    <dgm:cxn modelId="{FE0F020A-83D2-440B-8418-132D3130B14C}" type="presOf" srcId="{4D333C34-1216-43E7-A3D7-174D0BFDCFD1}" destId="{7F5EF46E-30EB-4F12-87FF-BEED5CE95483}" srcOrd="0" destOrd="0" presId="urn:microsoft.com/office/officeart/2009/layout/ReverseList"/>
    <dgm:cxn modelId="{3F8059E2-F49E-4B3C-A78E-DC5C8C511D9C}" type="presOf" srcId="{8BA4F276-023A-4DD1-990E-31A0EC6EE0DA}" destId="{7FCF1F34-F185-48BA-832C-AEB38A4DE009}" srcOrd="1" destOrd="1" presId="urn:microsoft.com/office/officeart/2009/layout/ReverseList"/>
    <dgm:cxn modelId="{046A1E47-D152-42F3-984E-E21D5F12BECA}" type="presOf" srcId="{FB81B459-775C-48B1-B021-2EC0B6F3C401}" destId="{D69EC7F0-A7A1-49B6-8BD8-2F436B4019AF}" srcOrd="0" destOrd="2" presId="urn:microsoft.com/office/officeart/2009/layout/ReverseList"/>
    <dgm:cxn modelId="{25CA0A28-8BC7-4A81-A6CA-7CBBB3F088E6}" type="presOf" srcId="{8046E614-26A7-4BAE-B07B-EEF83EF35569}" destId="{7FCF1F34-F185-48BA-832C-AEB38A4DE009}" srcOrd="1" destOrd="0" presId="urn:microsoft.com/office/officeart/2009/layout/ReverseList"/>
    <dgm:cxn modelId="{1626F998-E615-439E-9857-F7C6A6220BA7}" type="presOf" srcId="{D804D5C8-4673-4E21-A815-044EC284B193}" destId="{7FCF1F34-F185-48BA-832C-AEB38A4DE009}" srcOrd="1" destOrd="2" presId="urn:microsoft.com/office/officeart/2009/layout/ReverseList"/>
    <dgm:cxn modelId="{8D03C18F-5941-47B2-8455-DC7D347ED6FA}" type="presOf" srcId="{B602DF41-E400-488E-BBA2-146BB8520C84}" destId="{D69EC7F0-A7A1-49B6-8BD8-2F436B4019AF}" srcOrd="0" destOrd="0" presId="urn:microsoft.com/office/officeart/2009/layout/ReverseList"/>
    <dgm:cxn modelId="{B03C9D7C-4430-478B-84D6-DF4A1BF9B57E}" type="presOf" srcId="{8BA4F276-023A-4DD1-990E-31A0EC6EE0DA}" destId="{384DDED9-A4FB-4AE5-8F1A-EF3BBFF3AAA1}" srcOrd="0" destOrd="1" presId="urn:microsoft.com/office/officeart/2009/layout/ReverseList"/>
    <dgm:cxn modelId="{4F520098-BC8F-496B-BB49-F05F87740FC0}" srcId="{B602DF41-E400-488E-BBA2-146BB8520C84}" destId="{5CC40934-41BA-40DD-BC86-461DFBFF6010}" srcOrd="0" destOrd="0" parTransId="{204846E9-745A-41B9-B5F7-81A6AFBAA1F7}" sibTransId="{FB96BF30-4312-4A48-8F9D-A005FEEE4971}"/>
    <dgm:cxn modelId="{6931C923-232C-40EA-B151-3899ED42704B}" type="presOf" srcId="{5D8B094F-99E8-4817-AB56-D2E4F4BC4AD9}" destId="{D69EC7F0-A7A1-49B6-8BD8-2F436B4019AF}" srcOrd="0" destOrd="3" presId="urn:microsoft.com/office/officeart/2009/layout/ReverseList"/>
    <dgm:cxn modelId="{A16C2837-D1FC-460F-A749-FD7209B9443F}" srcId="{4D333C34-1216-43E7-A3D7-174D0BFDCFD1}" destId="{B602DF41-E400-488E-BBA2-146BB8520C84}" srcOrd="1" destOrd="0" parTransId="{6F93C1AB-3B08-4ED5-95A2-04B643084540}" sibTransId="{55FD52BA-7333-4FD4-BD6D-3EECFB3C9A31}"/>
    <dgm:cxn modelId="{E25C4661-21A3-4D34-9D79-B1B2CDB4C1C2}" type="presOf" srcId="{FB81B459-775C-48B1-B021-2EC0B6F3C401}" destId="{83BAE5BB-C502-448D-8B25-FF22FC7CE698}" srcOrd="1" destOrd="2" presId="urn:microsoft.com/office/officeart/2009/layout/ReverseList"/>
    <dgm:cxn modelId="{069F177E-6D9F-4D6E-832A-54CE3245970C}" srcId="{8046E614-26A7-4BAE-B07B-EEF83EF35569}" destId="{8BA4F276-023A-4DD1-990E-31A0EC6EE0DA}" srcOrd="0" destOrd="0" parTransId="{CDAF58A2-72D3-47F8-8676-6A3BD4D9B914}" sibTransId="{E7FB7F61-FF0C-44EE-9097-5D0AF2ADCA23}"/>
    <dgm:cxn modelId="{21B9A7B8-4D3E-43AE-BD4A-205FD65F8467}" type="presOf" srcId="{5D8B094F-99E8-4817-AB56-D2E4F4BC4AD9}" destId="{83BAE5BB-C502-448D-8B25-FF22FC7CE698}" srcOrd="1" destOrd="3" presId="urn:microsoft.com/office/officeart/2009/layout/ReverseList"/>
    <dgm:cxn modelId="{B6662D30-7693-4C93-A00E-C16CCEEDA18E}" type="presOf" srcId="{D804D5C8-4673-4E21-A815-044EC284B193}" destId="{384DDED9-A4FB-4AE5-8F1A-EF3BBFF3AAA1}" srcOrd="0" destOrd="2" presId="urn:microsoft.com/office/officeart/2009/layout/ReverseList"/>
    <dgm:cxn modelId="{E4F9BCF5-115D-4C0B-B694-6F7DD2A6E134}" type="presOf" srcId="{5CC40934-41BA-40DD-BC86-461DFBFF6010}" destId="{83BAE5BB-C502-448D-8B25-FF22FC7CE698}" srcOrd="1" destOrd="1" presId="urn:microsoft.com/office/officeart/2009/layout/ReverseList"/>
    <dgm:cxn modelId="{773067B6-AF87-4B7C-AAE9-DA313D12E1C4}" srcId="{B602DF41-E400-488E-BBA2-146BB8520C84}" destId="{FB81B459-775C-48B1-B021-2EC0B6F3C401}" srcOrd="1" destOrd="0" parTransId="{3AD0E08C-62F1-46BF-B416-C87FAADA7364}" sibTransId="{58D0A501-2475-4793-BCD3-421E344C0F28}"/>
    <dgm:cxn modelId="{35009545-7DEB-43C2-B33B-71812139A17E}" srcId="{4D333C34-1216-43E7-A3D7-174D0BFDCFD1}" destId="{8046E614-26A7-4BAE-B07B-EEF83EF35569}" srcOrd="0" destOrd="0" parTransId="{581A3245-2DDE-427E-B489-6E2D1569BE03}" sibTransId="{9B676209-C3A3-4770-8AF2-81C550BD3242}"/>
    <dgm:cxn modelId="{782F85DB-4615-45B6-8DF3-8E8C997D61B7}" srcId="{B602DF41-E400-488E-BBA2-146BB8520C84}" destId="{5A20DC18-8822-4993-9C18-590B81EB92E7}" srcOrd="3" destOrd="0" parTransId="{FED66E6C-FF8A-4ECC-8177-B62BA8BD28BB}" sibTransId="{D804114E-2860-455B-9C58-3BA545415CEB}"/>
    <dgm:cxn modelId="{714DE4EA-5809-457C-9FF1-AADC96101396}" srcId="{8046E614-26A7-4BAE-B07B-EEF83EF35569}" destId="{D804D5C8-4673-4E21-A815-044EC284B193}" srcOrd="1" destOrd="0" parTransId="{50E21C05-C3F3-4E0B-A61F-DB12A0771206}" sibTransId="{0358A620-0C58-4356-84B1-55D5EC9B4435}"/>
    <dgm:cxn modelId="{D8325FD6-744D-4B1B-A8C7-37224596E527}" type="presParOf" srcId="{7F5EF46E-30EB-4F12-87FF-BEED5CE95483}" destId="{384DDED9-A4FB-4AE5-8F1A-EF3BBFF3AAA1}" srcOrd="0" destOrd="0" presId="urn:microsoft.com/office/officeart/2009/layout/ReverseList"/>
    <dgm:cxn modelId="{96EF12CB-9268-44DB-B181-C18EF33FAA93}" type="presParOf" srcId="{7F5EF46E-30EB-4F12-87FF-BEED5CE95483}" destId="{7FCF1F34-F185-48BA-832C-AEB38A4DE009}" srcOrd="1" destOrd="0" presId="urn:microsoft.com/office/officeart/2009/layout/ReverseList"/>
    <dgm:cxn modelId="{CCC68E7D-088B-43E1-B6A2-CE50E388B399}" type="presParOf" srcId="{7F5EF46E-30EB-4F12-87FF-BEED5CE95483}" destId="{D69EC7F0-A7A1-49B6-8BD8-2F436B4019AF}" srcOrd="2" destOrd="0" presId="urn:microsoft.com/office/officeart/2009/layout/ReverseList"/>
    <dgm:cxn modelId="{F41EF863-4CEC-4A6A-80CE-B15A84C222B1}" type="presParOf" srcId="{7F5EF46E-30EB-4F12-87FF-BEED5CE95483}" destId="{83BAE5BB-C502-448D-8B25-FF22FC7CE698}" srcOrd="3" destOrd="0" presId="urn:microsoft.com/office/officeart/2009/layout/ReverseList"/>
    <dgm:cxn modelId="{2A650A87-FCDB-4996-90EA-4C21086B1ED7}" type="presParOf" srcId="{7F5EF46E-30EB-4F12-87FF-BEED5CE95483}" destId="{CDF94413-E5AE-4137-8AED-EE395858E3DA}" srcOrd="4" destOrd="0" presId="urn:microsoft.com/office/officeart/2009/layout/ReverseList"/>
    <dgm:cxn modelId="{DA24C9D4-3A66-48A5-8452-617F5B235F91}" type="presParOf" srcId="{7F5EF46E-30EB-4F12-87FF-BEED5CE95483}" destId="{6579F122-BD70-419D-BD3E-F13BE36B2073}"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18EFA1C-4998-C14A-86EB-9105226B1637}"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US"/>
        </a:p>
      </dgm:t>
    </dgm:pt>
    <dgm:pt modelId="{F7CF2DA2-C163-A848-A8AB-DC34BDC23BFD}">
      <dgm:prSet custT="1"/>
      <dgm:spPr>
        <a:solidFill>
          <a:schemeClr val="accent1"/>
        </a:solidFill>
      </dgm:spPr>
      <dgm:t>
        <a:bodyPr/>
        <a:lstStyle/>
        <a:p>
          <a:pPr rtl="0"/>
          <a:r>
            <a:rPr lang="en-US" sz="1400" dirty="0" smtClean="0"/>
            <a:t>Focus the conversation on the key questions of the decision point and assessment structure.</a:t>
          </a:r>
          <a:endParaRPr lang="en-US" sz="1400" dirty="0"/>
        </a:p>
      </dgm:t>
    </dgm:pt>
    <dgm:pt modelId="{EBDB4041-9654-F844-8486-E3197E844662}" type="parTrans" cxnId="{F065F1A9-EBDE-B842-B2E7-E25A8BC05C20}">
      <dgm:prSet/>
      <dgm:spPr/>
      <dgm:t>
        <a:bodyPr/>
        <a:lstStyle/>
        <a:p>
          <a:endParaRPr lang="en-US"/>
        </a:p>
      </dgm:t>
    </dgm:pt>
    <dgm:pt modelId="{8A1EFA07-424C-8142-8F6D-C333B6930EC2}" type="sibTrans" cxnId="{F065F1A9-EBDE-B842-B2E7-E25A8BC05C20}">
      <dgm:prSet/>
      <dgm:spPr/>
      <dgm:t>
        <a:bodyPr/>
        <a:lstStyle/>
        <a:p>
          <a:endParaRPr lang="en-US"/>
        </a:p>
      </dgm:t>
    </dgm:pt>
    <dgm:pt modelId="{8C40CF1F-C2F3-1A44-90A3-5CD84D025C07}">
      <dgm:prSet custT="1"/>
      <dgm:spPr>
        <a:solidFill>
          <a:schemeClr val="accent2"/>
        </a:solidFill>
      </dgm:spPr>
      <dgm:t>
        <a:bodyPr/>
        <a:lstStyle/>
        <a:p>
          <a:pPr rtl="0"/>
          <a:r>
            <a:rPr lang="en-US" sz="1400" dirty="0" smtClean="0"/>
            <a:t>Elicit caseworker thinking related to proposed course of action.</a:t>
          </a:r>
          <a:endParaRPr lang="en-US" sz="1400" dirty="0"/>
        </a:p>
      </dgm:t>
    </dgm:pt>
    <dgm:pt modelId="{189754C6-7DC4-5F4F-99D8-6D51591237E0}" type="parTrans" cxnId="{E088BE5D-C6A9-1C4F-9DC7-22D9D55A2D45}">
      <dgm:prSet/>
      <dgm:spPr/>
      <dgm:t>
        <a:bodyPr/>
        <a:lstStyle/>
        <a:p>
          <a:endParaRPr lang="en-US"/>
        </a:p>
      </dgm:t>
    </dgm:pt>
    <dgm:pt modelId="{E02BECE8-AA01-8440-8743-2F250AEF45CC}" type="sibTrans" cxnId="{E088BE5D-C6A9-1C4F-9DC7-22D9D55A2D45}">
      <dgm:prSet/>
      <dgm:spPr/>
      <dgm:t>
        <a:bodyPr/>
        <a:lstStyle/>
        <a:p>
          <a:endParaRPr lang="en-US"/>
        </a:p>
      </dgm:t>
    </dgm:pt>
    <dgm:pt modelId="{2DE12E3D-BAE3-1142-9258-EA229EA8156C}">
      <dgm:prSet custT="1"/>
      <dgm:spPr>
        <a:solidFill>
          <a:schemeClr val="accent3"/>
        </a:solidFill>
      </dgm:spPr>
      <dgm:t>
        <a:bodyPr/>
        <a:lstStyle/>
        <a:p>
          <a:pPr rtl="0"/>
          <a:r>
            <a:rPr lang="en-US" sz="1400" dirty="0" smtClean="0"/>
            <a:t>Engage in conversation with a focus on the definitions, using the Three Questions structure.</a:t>
          </a:r>
          <a:endParaRPr lang="en-US" sz="1400" dirty="0"/>
        </a:p>
      </dgm:t>
    </dgm:pt>
    <dgm:pt modelId="{915EEEA5-65DD-5442-A9A1-B689F8778619}" type="parTrans" cxnId="{36E15DC8-E359-DE48-A6DC-35EEAFE73F91}">
      <dgm:prSet/>
      <dgm:spPr/>
      <dgm:t>
        <a:bodyPr/>
        <a:lstStyle/>
        <a:p>
          <a:endParaRPr lang="en-US"/>
        </a:p>
      </dgm:t>
    </dgm:pt>
    <dgm:pt modelId="{D65FBB0C-624A-4C46-B135-59113E8B3926}" type="sibTrans" cxnId="{36E15DC8-E359-DE48-A6DC-35EEAFE73F91}">
      <dgm:prSet/>
      <dgm:spPr/>
      <dgm:t>
        <a:bodyPr/>
        <a:lstStyle/>
        <a:p>
          <a:endParaRPr lang="en-US"/>
        </a:p>
      </dgm:t>
    </dgm:pt>
    <dgm:pt modelId="{B10C8824-2952-3747-AD63-E84A5A9A2C86}">
      <dgm:prSet custT="1"/>
      <dgm:spPr>
        <a:solidFill>
          <a:schemeClr val="accent4"/>
        </a:solidFill>
      </dgm:spPr>
      <dgm:t>
        <a:bodyPr/>
        <a:lstStyle/>
        <a:p>
          <a:pPr rtl="0"/>
          <a:r>
            <a:rPr lang="en-US" sz="1400" dirty="0" smtClean="0"/>
            <a:t>Ask questions that elicit family facts related to definitions and relevant decisions.</a:t>
          </a:r>
          <a:endParaRPr lang="en-US" sz="1400" dirty="0"/>
        </a:p>
      </dgm:t>
    </dgm:pt>
    <dgm:pt modelId="{68C10610-A84E-E040-9F85-CFE433D0AA98}" type="parTrans" cxnId="{1DEBFF0E-B25B-9E45-B276-A0685513E1C5}">
      <dgm:prSet/>
      <dgm:spPr/>
      <dgm:t>
        <a:bodyPr/>
        <a:lstStyle/>
        <a:p>
          <a:endParaRPr lang="en-US"/>
        </a:p>
      </dgm:t>
    </dgm:pt>
    <dgm:pt modelId="{FF40016E-0EB9-E349-B78F-93E60F1783CA}" type="sibTrans" cxnId="{1DEBFF0E-B25B-9E45-B276-A0685513E1C5}">
      <dgm:prSet/>
      <dgm:spPr/>
      <dgm:t>
        <a:bodyPr/>
        <a:lstStyle/>
        <a:p>
          <a:endParaRPr lang="en-US"/>
        </a:p>
      </dgm:t>
    </dgm:pt>
    <dgm:pt modelId="{38373034-EB6D-B542-8835-56FCDFC7AAA1}">
      <dgm:prSet custT="1"/>
      <dgm:spPr>
        <a:solidFill>
          <a:schemeClr val="accent5"/>
        </a:solidFill>
      </dgm:spPr>
      <dgm:t>
        <a:bodyPr/>
        <a:lstStyle/>
        <a:p>
          <a:pPr rtl="0"/>
          <a:r>
            <a:rPr lang="en-US" sz="1400" dirty="0" smtClean="0">
              <a:solidFill>
                <a:schemeClr val="tx1"/>
              </a:solidFill>
            </a:rPr>
            <a:t>Make agreements about additional information needed, conversation, and follow-up steps with family.</a:t>
          </a:r>
          <a:endParaRPr lang="en-US" sz="1400" dirty="0">
            <a:solidFill>
              <a:schemeClr val="tx1"/>
            </a:solidFill>
          </a:endParaRPr>
        </a:p>
      </dgm:t>
    </dgm:pt>
    <dgm:pt modelId="{D280DF40-B9BF-0341-962D-060C4FCD888F}" type="parTrans" cxnId="{0F9C7502-D3E1-8A40-8AC5-3CC9C1DF34AA}">
      <dgm:prSet/>
      <dgm:spPr/>
      <dgm:t>
        <a:bodyPr/>
        <a:lstStyle/>
        <a:p>
          <a:endParaRPr lang="en-US"/>
        </a:p>
      </dgm:t>
    </dgm:pt>
    <dgm:pt modelId="{EA69BABD-AB1F-BC48-9B30-230224D78B63}" type="sibTrans" cxnId="{0F9C7502-D3E1-8A40-8AC5-3CC9C1DF34AA}">
      <dgm:prSet/>
      <dgm:spPr/>
      <dgm:t>
        <a:bodyPr/>
        <a:lstStyle/>
        <a:p>
          <a:endParaRPr lang="en-US"/>
        </a:p>
      </dgm:t>
    </dgm:pt>
    <dgm:pt modelId="{31EA9666-85F3-7445-8C8B-A8C2C3ABECC3}" type="pres">
      <dgm:prSet presAssocID="{018EFA1C-4998-C14A-86EB-9105226B1637}" presName="CompostProcess" presStyleCnt="0">
        <dgm:presLayoutVars>
          <dgm:dir/>
          <dgm:resizeHandles val="exact"/>
        </dgm:presLayoutVars>
      </dgm:prSet>
      <dgm:spPr/>
      <dgm:t>
        <a:bodyPr/>
        <a:lstStyle/>
        <a:p>
          <a:endParaRPr lang="en-US"/>
        </a:p>
      </dgm:t>
    </dgm:pt>
    <dgm:pt modelId="{910F7E47-9D51-3D40-B440-BA299371FCA2}" type="pres">
      <dgm:prSet presAssocID="{018EFA1C-4998-C14A-86EB-9105226B1637}" presName="arrow" presStyleLbl="bgShp" presStyleIdx="0" presStyleCnt="1" custFlipHor="1" custScaleX="1349" custScaleY="69099" custLinFactNeighborX="1080"/>
      <dgm:spPr/>
    </dgm:pt>
    <dgm:pt modelId="{F0155336-2244-9B45-8D69-9462CE5CB60D}" type="pres">
      <dgm:prSet presAssocID="{018EFA1C-4998-C14A-86EB-9105226B1637}" presName="linearProcess" presStyleCnt="0"/>
      <dgm:spPr/>
    </dgm:pt>
    <dgm:pt modelId="{FEDAE052-5B96-074C-BF81-971B9F8F2C3F}" type="pres">
      <dgm:prSet presAssocID="{F7CF2DA2-C163-A848-A8AB-DC34BDC23BFD}" presName="textNode" presStyleLbl="node1" presStyleIdx="0" presStyleCnt="5" custScaleY="207082">
        <dgm:presLayoutVars>
          <dgm:bulletEnabled val="1"/>
        </dgm:presLayoutVars>
      </dgm:prSet>
      <dgm:spPr/>
      <dgm:t>
        <a:bodyPr/>
        <a:lstStyle/>
        <a:p>
          <a:endParaRPr lang="en-US"/>
        </a:p>
      </dgm:t>
    </dgm:pt>
    <dgm:pt modelId="{5CEE8322-4DD2-3A4C-B288-F1141C585DA4}" type="pres">
      <dgm:prSet presAssocID="{8A1EFA07-424C-8142-8F6D-C333B6930EC2}" presName="sibTrans" presStyleCnt="0"/>
      <dgm:spPr/>
    </dgm:pt>
    <dgm:pt modelId="{F71E7354-AC13-BA49-96E3-38A8798A3B97}" type="pres">
      <dgm:prSet presAssocID="{8C40CF1F-C2F3-1A44-90A3-5CD84D025C07}" presName="textNode" presStyleLbl="node1" presStyleIdx="1" presStyleCnt="5" custScaleY="207082">
        <dgm:presLayoutVars>
          <dgm:bulletEnabled val="1"/>
        </dgm:presLayoutVars>
      </dgm:prSet>
      <dgm:spPr/>
      <dgm:t>
        <a:bodyPr/>
        <a:lstStyle/>
        <a:p>
          <a:endParaRPr lang="en-US"/>
        </a:p>
      </dgm:t>
    </dgm:pt>
    <dgm:pt modelId="{A679D2BA-522F-3A42-AAD8-23AB5CD06E65}" type="pres">
      <dgm:prSet presAssocID="{E02BECE8-AA01-8440-8743-2F250AEF45CC}" presName="sibTrans" presStyleCnt="0"/>
      <dgm:spPr/>
    </dgm:pt>
    <dgm:pt modelId="{7464E12F-1E19-894E-8C58-CB067D126BFC}" type="pres">
      <dgm:prSet presAssocID="{2DE12E3D-BAE3-1142-9258-EA229EA8156C}" presName="textNode" presStyleLbl="node1" presStyleIdx="2" presStyleCnt="5" custScaleY="207082">
        <dgm:presLayoutVars>
          <dgm:bulletEnabled val="1"/>
        </dgm:presLayoutVars>
      </dgm:prSet>
      <dgm:spPr/>
      <dgm:t>
        <a:bodyPr/>
        <a:lstStyle/>
        <a:p>
          <a:endParaRPr lang="en-US"/>
        </a:p>
      </dgm:t>
    </dgm:pt>
    <dgm:pt modelId="{23272D04-0B41-7041-81D7-669FBFEBA819}" type="pres">
      <dgm:prSet presAssocID="{D65FBB0C-624A-4C46-B135-59113E8B3926}" presName="sibTrans" presStyleCnt="0"/>
      <dgm:spPr/>
    </dgm:pt>
    <dgm:pt modelId="{5939DC77-D929-334C-9EF6-CB03E8581C5B}" type="pres">
      <dgm:prSet presAssocID="{B10C8824-2952-3747-AD63-E84A5A9A2C86}" presName="textNode" presStyleLbl="node1" presStyleIdx="3" presStyleCnt="5" custScaleY="207082">
        <dgm:presLayoutVars>
          <dgm:bulletEnabled val="1"/>
        </dgm:presLayoutVars>
      </dgm:prSet>
      <dgm:spPr/>
      <dgm:t>
        <a:bodyPr/>
        <a:lstStyle/>
        <a:p>
          <a:endParaRPr lang="en-US"/>
        </a:p>
      </dgm:t>
    </dgm:pt>
    <dgm:pt modelId="{C1451F1E-59A1-AC43-9A6F-ED7942624AEE}" type="pres">
      <dgm:prSet presAssocID="{FF40016E-0EB9-E349-B78F-93E60F1783CA}" presName="sibTrans" presStyleCnt="0"/>
      <dgm:spPr/>
    </dgm:pt>
    <dgm:pt modelId="{DC6E8BC4-32E6-F042-9847-FAE66AFC23A5}" type="pres">
      <dgm:prSet presAssocID="{38373034-EB6D-B542-8835-56FCDFC7AAA1}" presName="textNode" presStyleLbl="node1" presStyleIdx="4" presStyleCnt="5" custScaleY="207082">
        <dgm:presLayoutVars>
          <dgm:bulletEnabled val="1"/>
        </dgm:presLayoutVars>
      </dgm:prSet>
      <dgm:spPr/>
      <dgm:t>
        <a:bodyPr/>
        <a:lstStyle/>
        <a:p>
          <a:endParaRPr lang="en-US"/>
        </a:p>
      </dgm:t>
    </dgm:pt>
  </dgm:ptLst>
  <dgm:cxnLst>
    <dgm:cxn modelId="{DA8A0964-0C35-4686-AC49-7E38A719B468}" type="presOf" srcId="{8C40CF1F-C2F3-1A44-90A3-5CD84D025C07}" destId="{F71E7354-AC13-BA49-96E3-38A8798A3B97}" srcOrd="0" destOrd="0" presId="urn:microsoft.com/office/officeart/2005/8/layout/hProcess9"/>
    <dgm:cxn modelId="{36E15DC8-E359-DE48-A6DC-35EEAFE73F91}" srcId="{018EFA1C-4998-C14A-86EB-9105226B1637}" destId="{2DE12E3D-BAE3-1142-9258-EA229EA8156C}" srcOrd="2" destOrd="0" parTransId="{915EEEA5-65DD-5442-A9A1-B689F8778619}" sibTransId="{D65FBB0C-624A-4C46-B135-59113E8B3926}"/>
    <dgm:cxn modelId="{6B4FE10A-332A-4780-9762-7D4873D2B2EF}" type="presOf" srcId="{018EFA1C-4998-C14A-86EB-9105226B1637}" destId="{31EA9666-85F3-7445-8C8B-A8C2C3ABECC3}" srcOrd="0" destOrd="0" presId="urn:microsoft.com/office/officeart/2005/8/layout/hProcess9"/>
    <dgm:cxn modelId="{E088BE5D-C6A9-1C4F-9DC7-22D9D55A2D45}" srcId="{018EFA1C-4998-C14A-86EB-9105226B1637}" destId="{8C40CF1F-C2F3-1A44-90A3-5CD84D025C07}" srcOrd="1" destOrd="0" parTransId="{189754C6-7DC4-5F4F-99D8-6D51591237E0}" sibTransId="{E02BECE8-AA01-8440-8743-2F250AEF45CC}"/>
    <dgm:cxn modelId="{0F9C7502-D3E1-8A40-8AC5-3CC9C1DF34AA}" srcId="{018EFA1C-4998-C14A-86EB-9105226B1637}" destId="{38373034-EB6D-B542-8835-56FCDFC7AAA1}" srcOrd="4" destOrd="0" parTransId="{D280DF40-B9BF-0341-962D-060C4FCD888F}" sibTransId="{EA69BABD-AB1F-BC48-9B30-230224D78B63}"/>
    <dgm:cxn modelId="{F065F1A9-EBDE-B842-B2E7-E25A8BC05C20}" srcId="{018EFA1C-4998-C14A-86EB-9105226B1637}" destId="{F7CF2DA2-C163-A848-A8AB-DC34BDC23BFD}" srcOrd="0" destOrd="0" parTransId="{EBDB4041-9654-F844-8486-E3197E844662}" sibTransId="{8A1EFA07-424C-8142-8F6D-C333B6930EC2}"/>
    <dgm:cxn modelId="{80D37890-9032-45C8-AB35-508DE9E957D0}" type="presOf" srcId="{2DE12E3D-BAE3-1142-9258-EA229EA8156C}" destId="{7464E12F-1E19-894E-8C58-CB067D126BFC}" srcOrd="0" destOrd="0" presId="urn:microsoft.com/office/officeart/2005/8/layout/hProcess9"/>
    <dgm:cxn modelId="{B3E25224-53A6-497F-9A2A-22C50935891B}" type="presOf" srcId="{38373034-EB6D-B542-8835-56FCDFC7AAA1}" destId="{DC6E8BC4-32E6-F042-9847-FAE66AFC23A5}" srcOrd="0" destOrd="0" presId="urn:microsoft.com/office/officeart/2005/8/layout/hProcess9"/>
    <dgm:cxn modelId="{E8C84FAD-C55F-41F2-97A8-78C659F7BF0D}" type="presOf" srcId="{B10C8824-2952-3747-AD63-E84A5A9A2C86}" destId="{5939DC77-D929-334C-9EF6-CB03E8581C5B}" srcOrd="0" destOrd="0" presId="urn:microsoft.com/office/officeart/2005/8/layout/hProcess9"/>
    <dgm:cxn modelId="{64CA597A-825A-447A-A342-EC94FDABD1AD}" type="presOf" srcId="{F7CF2DA2-C163-A848-A8AB-DC34BDC23BFD}" destId="{FEDAE052-5B96-074C-BF81-971B9F8F2C3F}" srcOrd="0" destOrd="0" presId="urn:microsoft.com/office/officeart/2005/8/layout/hProcess9"/>
    <dgm:cxn modelId="{1DEBFF0E-B25B-9E45-B276-A0685513E1C5}" srcId="{018EFA1C-4998-C14A-86EB-9105226B1637}" destId="{B10C8824-2952-3747-AD63-E84A5A9A2C86}" srcOrd="3" destOrd="0" parTransId="{68C10610-A84E-E040-9F85-CFE433D0AA98}" sibTransId="{FF40016E-0EB9-E349-B78F-93E60F1783CA}"/>
    <dgm:cxn modelId="{9590B2AC-959F-4718-984F-8830D4F7ADAA}" type="presParOf" srcId="{31EA9666-85F3-7445-8C8B-A8C2C3ABECC3}" destId="{910F7E47-9D51-3D40-B440-BA299371FCA2}" srcOrd="0" destOrd="0" presId="urn:microsoft.com/office/officeart/2005/8/layout/hProcess9"/>
    <dgm:cxn modelId="{BC933CD1-3DD2-43DF-8968-6B382BB60092}" type="presParOf" srcId="{31EA9666-85F3-7445-8C8B-A8C2C3ABECC3}" destId="{F0155336-2244-9B45-8D69-9462CE5CB60D}" srcOrd="1" destOrd="0" presId="urn:microsoft.com/office/officeart/2005/8/layout/hProcess9"/>
    <dgm:cxn modelId="{86563AB2-16A0-4E5F-BD69-DD7AD5BF1134}" type="presParOf" srcId="{F0155336-2244-9B45-8D69-9462CE5CB60D}" destId="{FEDAE052-5B96-074C-BF81-971B9F8F2C3F}" srcOrd="0" destOrd="0" presId="urn:microsoft.com/office/officeart/2005/8/layout/hProcess9"/>
    <dgm:cxn modelId="{6506D6D8-5681-499D-8352-5D080ACAAED2}" type="presParOf" srcId="{F0155336-2244-9B45-8D69-9462CE5CB60D}" destId="{5CEE8322-4DD2-3A4C-B288-F1141C585DA4}" srcOrd="1" destOrd="0" presId="urn:microsoft.com/office/officeart/2005/8/layout/hProcess9"/>
    <dgm:cxn modelId="{7A0FD02A-0C62-4B01-A8CB-8E0D702810E7}" type="presParOf" srcId="{F0155336-2244-9B45-8D69-9462CE5CB60D}" destId="{F71E7354-AC13-BA49-96E3-38A8798A3B97}" srcOrd="2" destOrd="0" presId="urn:microsoft.com/office/officeart/2005/8/layout/hProcess9"/>
    <dgm:cxn modelId="{BCA2509B-4E73-4A9F-BD60-ED63062D36D5}" type="presParOf" srcId="{F0155336-2244-9B45-8D69-9462CE5CB60D}" destId="{A679D2BA-522F-3A42-AAD8-23AB5CD06E65}" srcOrd="3" destOrd="0" presId="urn:microsoft.com/office/officeart/2005/8/layout/hProcess9"/>
    <dgm:cxn modelId="{0F4BA9C1-D025-4BBB-8D9A-A8684EAB0BF6}" type="presParOf" srcId="{F0155336-2244-9B45-8D69-9462CE5CB60D}" destId="{7464E12F-1E19-894E-8C58-CB067D126BFC}" srcOrd="4" destOrd="0" presId="urn:microsoft.com/office/officeart/2005/8/layout/hProcess9"/>
    <dgm:cxn modelId="{FF5EF701-92C7-4FDC-80A3-51431DAB646C}" type="presParOf" srcId="{F0155336-2244-9B45-8D69-9462CE5CB60D}" destId="{23272D04-0B41-7041-81D7-669FBFEBA819}" srcOrd="5" destOrd="0" presId="urn:microsoft.com/office/officeart/2005/8/layout/hProcess9"/>
    <dgm:cxn modelId="{EA40676C-8FB1-492A-936D-B2887401D755}" type="presParOf" srcId="{F0155336-2244-9B45-8D69-9462CE5CB60D}" destId="{5939DC77-D929-334C-9EF6-CB03E8581C5B}" srcOrd="6" destOrd="0" presId="urn:microsoft.com/office/officeart/2005/8/layout/hProcess9"/>
    <dgm:cxn modelId="{6918CD79-0733-4048-870C-6312B85104F5}" type="presParOf" srcId="{F0155336-2244-9B45-8D69-9462CE5CB60D}" destId="{C1451F1E-59A1-AC43-9A6F-ED7942624AEE}" srcOrd="7" destOrd="0" presId="urn:microsoft.com/office/officeart/2005/8/layout/hProcess9"/>
    <dgm:cxn modelId="{88B2117D-23BF-47FD-83FD-D0D5CF070EC3}" type="presParOf" srcId="{F0155336-2244-9B45-8D69-9462CE5CB60D}" destId="{DC6E8BC4-32E6-F042-9847-FAE66AFC23A5}"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DEF044B-34C2-4A18-947B-6675A5C240ED}" type="doc">
      <dgm:prSet loTypeId="urn:microsoft.com/office/officeart/2005/8/layout/default#65" loCatId="list" qsTypeId="urn:microsoft.com/office/officeart/2005/8/quickstyle/simple1" qsCatId="simple" csTypeId="urn:microsoft.com/office/officeart/2005/8/colors/accent3_3" csCatId="accent3" phldr="1"/>
      <dgm:spPr/>
      <dgm:t>
        <a:bodyPr/>
        <a:lstStyle/>
        <a:p>
          <a:endParaRPr lang="en-US"/>
        </a:p>
      </dgm:t>
    </dgm:pt>
    <dgm:pt modelId="{7DC7F92B-A1DD-43F1-A60E-E56D8AD979ED}">
      <dgm:prSet phldrT="[Text]" custT="1">
        <dgm:style>
          <a:lnRef idx="0">
            <a:schemeClr val="accent3"/>
          </a:lnRef>
          <a:fillRef idx="3">
            <a:schemeClr val="accent3"/>
          </a:fillRef>
          <a:effectRef idx="3">
            <a:schemeClr val="accent3"/>
          </a:effectRef>
          <a:fontRef idx="minor">
            <a:schemeClr val="lt1"/>
          </a:fontRef>
        </dgm:style>
      </dgm:prSet>
      <dgm:spPr>
        <a:solidFill>
          <a:schemeClr val="accent2"/>
        </a:solidFill>
        <a:effectLst/>
        <a:scene3d>
          <a:camera prst="orthographicFront">
            <a:rot lat="0" lon="0" rev="0"/>
          </a:camera>
          <a:lightRig rig="threePt" dir="t">
            <a:rot lat="0" lon="0" rev="1200000"/>
          </a:lightRig>
        </a:scene3d>
        <a:sp3d/>
      </dgm:spPr>
      <dgm:t>
        <a:bodyPr/>
        <a:lstStyle/>
        <a:p>
          <a:r>
            <a:rPr lang="en-US" sz="4400" dirty="0" smtClean="0">
              <a:latin typeface="Verdana" pitchFamily="34" charset="0"/>
              <a:ea typeface="Verdana" pitchFamily="34" charset="0"/>
              <a:cs typeface="Verdana" pitchFamily="34" charset="0"/>
            </a:rPr>
            <a:t>What is working well?</a:t>
          </a:r>
          <a:endParaRPr lang="en-US" sz="4400" dirty="0">
            <a:latin typeface="Verdana" pitchFamily="34" charset="0"/>
            <a:ea typeface="Verdana" pitchFamily="34" charset="0"/>
            <a:cs typeface="Verdana" pitchFamily="34" charset="0"/>
          </a:endParaRPr>
        </a:p>
      </dgm:t>
    </dgm:pt>
    <dgm:pt modelId="{E96C9529-ADE6-4ABD-8376-A6371CD68DEE}" type="parTrans" cxnId="{D00D1E6D-CCB0-4305-807C-FD9A308ADC1A}">
      <dgm:prSet/>
      <dgm:spPr/>
      <dgm:t>
        <a:bodyPr/>
        <a:lstStyle/>
        <a:p>
          <a:endParaRPr lang="en-US"/>
        </a:p>
      </dgm:t>
    </dgm:pt>
    <dgm:pt modelId="{A987B6C0-2CC1-4410-86DA-D285CF7EBB7E}" type="sibTrans" cxnId="{D00D1E6D-CCB0-4305-807C-FD9A308ADC1A}">
      <dgm:prSet/>
      <dgm:spPr/>
      <dgm:t>
        <a:bodyPr/>
        <a:lstStyle/>
        <a:p>
          <a:endParaRPr lang="en-US"/>
        </a:p>
      </dgm:t>
    </dgm:pt>
    <dgm:pt modelId="{E81CEB8E-6E78-4E5B-AE89-BC08D1AC8B65}">
      <dgm:prSet phldrT="[Text]" custT="1">
        <dgm:style>
          <a:lnRef idx="0">
            <a:schemeClr val="accent5"/>
          </a:lnRef>
          <a:fillRef idx="3">
            <a:schemeClr val="accent5"/>
          </a:fillRef>
          <a:effectRef idx="3">
            <a:schemeClr val="accent5"/>
          </a:effectRef>
          <a:fontRef idx="minor">
            <a:schemeClr val="lt1"/>
          </a:fontRef>
        </dgm:style>
      </dgm:prSet>
      <dgm:spPr>
        <a:solidFill>
          <a:schemeClr val="accent3"/>
        </a:solidFill>
        <a:effectLst/>
        <a:scene3d>
          <a:camera prst="orthographicFront">
            <a:rot lat="0" lon="0" rev="0"/>
          </a:camera>
          <a:lightRig rig="threePt" dir="t">
            <a:rot lat="0" lon="0" rev="1200000"/>
          </a:lightRig>
        </a:scene3d>
        <a:sp3d/>
      </dgm:spPr>
      <dgm:t>
        <a:bodyPr/>
        <a:lstStyle/>
        <a:p>
          <a:r>
            <a:rPr lang="en-US" sz="4400" dirty="0" smtClean="0">
              <a:latin typeface="Verdana" pitchFamily="34" charset="0"/>
              <a:ea typeface="Verdana" pitchFamily="34" charset="0"/>
              <a:cs typeface="Verdana" pitchFamily="34" charset="0"/>
            </a:rPr>
            <a:t>What needs to happen next?</a:t>
          </a:r>
          <a:endParaRPr lang="en-US" sz="4400" dirty="0">
            <a:latin typeface="Verdana" pitchFamily="34" charset="0"/>
            <a:ea typeface="Verdana" pitchFamily="34" charset="0"/>
            <a:cs typeface="Verdana" pitchFamily="34" charset="0"/>
          </a:endParaRPr>
        </a:p>
      </dgm:t>
    </dgm:pt>
    <dgm:pt modelId="{F5D3D28C-1C1A-4AD4-BAC8-50C552C204E8}" type="parTrans" cxnId="{4BB5B04F-D6D5-405C-98DB-7E8CEBC3B6B2}">
      <dgm:prSet/>
      <dgm:spPr/>
      <dgm:t>
        <a:bodyPr/>
        <a:lstStyle/>
        <a:p>
          <a:endParaRPr lang="en-US"/>
        </a:p>
      </dgm:t>
    </dgm:pt>
    <dgm:pt modelId="{F393300C-9093-4982-9B82-FB420CEAEB0F}" type="sibTrans" cxnId="{4BB5B04F-D6D5-405C-98DB-7E8CEBC3B6B2}">
      <dgm:prSet/>
      <dgm:spPr/>
      <dgm:t>
        <a:bodyPr/>
        <a:lstStyle/>
        <a:p>
          <a:endParaRPr lang="en-US"/>
        </a:p>
      </dgm:t>
    </dgm:pt>
    <dgm:pt modelId="{0D9AE5E0-9951-46F7-A8BA-155177AB8DE9}">
      <dgm:prSet phldrT="[Text]" custT="1">
        <dgm:style>
          <a:lnRef idx="0">
            <a:schemeClr val="accent1"/>
          </a:lnRef>
          <a:fillRef idx="3">
            <a:schemeClr val="accent1"/>
          </a:fillRef>
          <a:effectRef idx="3">
            <a:schemeClr val="accent1"/>
          </a:effectRef>
          <a:fontRef idx="minor">
            <a:schemeClr val="lt1"/>
          </a:fontRef>
        </dgm:style>
      </dgm:prSet>
      <dgm:spPr>
        <a:solidFill>
          <a:schemeClr val="accent1"/>
        </a:solidFill>
        <a:effectLst/>
        <a:scene3d>
          <a:camera prst="orthographicFront">
            <a:rot lat="0" lon="0" rev="0"/>
          </a:camera>
          <a:lightRig rig="threePt" dir="t">
            <a:rot lat="0" lon="0" rev="1200000"/>
          </a:lightRig>
        </a:scene3d>
        <a:sp3d/>
      </dgm:spPr>
      <dgm:t>
        <a:bodyPr/>
        <a:lstStyle/>
        <a:p>
          <a:r>
            <a:rPr lang="en-US" sz="4400" dirty="0" smtClean="0">
              <a:latin typeface="Verdana" pitchFamily="34" charset="0"/>
              <a:ea typeface="Verdana" pitchFamily="34" charset="0"/>
              <a:cs typeface="Verdana" pitchFamily="34" charset="0"/>
            </a:rPr>
            <a:t>What are we worried about?</a:t>
          </a:r>
          <a:endParaRPr lang="en-US" sz="4400" dirty="0">
            <a:latin typeface="Verdana" pitchFamily="34" charset="0"/>
            <a:ea typeface="Verdana" pitchFamily="34" charset="0"/>
            <a:cs typeface="Verdana" pitchFamily="34" charset="0"/>
          </a:endParaRPr>
        </a:p>
      </dgm:t>
    </dgm:pt>
    <dgm:pt modelId="{40AE7817-D448-4A98-B523-21518F5303D0}" type="sibTrans" cxnId="{C31CA3CC-3FE2-4AB0-93D8-EA1C836B89D9}">
      <dgm:prSet/>
      <dgm:spPr/>
      <dgm:t>
        <a:bodyPr/>
        <a:lstStyle/>
        <a:p>
          <a:endParaRPr lang="en-US"/>
        </a:p>
      </dgm:t>
    </dgm:pt>
    <dgm:pt modelId="{2CF8A49E-91A3-4146-8329-F4015B0E2F1A}" type="parTrans" cxnId="{C31CA3CC-3FE2-4AB0-93D8-EA1C836B89D9}">
      <dgm:prSet/>
      <dgm:spPr/>
      <dgm:t>
        <a:bodyPr/>
        <a:lstStyle/>
        <a:p>
          <a:endParaRPr lang="en-US"/>
        </a:p>
      </dgm:t>
    </dgm:pt>
    <dgm:pt modelId="{D043C824-240E-4DD7-9C13-72EDBBD8CE65}" type="pres">
      <dgm:prSet presAssocID="{EDEF044B-34C2-4A18-947B-6675A5C240ED}" presName="diagram" presStyleCnt="0">
        <dgm:presLayoutVars>
          <dgm:dir/>
          <dgm:resizeHandles val="exact"/>
        </dgm:presLayoutVars>
      </dgm:prSet>
      <dgm:spPr/>
      <dgm:t>
        <a:bodyPr/>
        <a:lstStyle/>
        <a:p>
          <a:endParaRPr lang="en-US"/>
        </a:p>
      </dgm:t>
    </dgm:pt>
    <dgm:pt modelId="{A4F06117-EEFE-4D21-ACAB-365E16120361}" type="pres">
      <dgm:prSet presAssocID="{0D9AE5E0-9951-46F7-A8BA-155177AB8DE9}" presName="node" presStyleLbl="node1" presStyleIdx="0" presStyleCnt="3">
        <dgm:presLayoutVars>
          <dgm:bulletEnabled val="1"/>
        </dgm:presLayoutVars>
      </dgm:prSet>
      <dgm:spPr/>
      <dgm:t>
        <a:bodyPr/>
        <a:lstStyle/>
        <a:p>
          <a:endParaRPr lang="en-US"/>
        </a:p>
      </dgm:t>
    </dgm:pt>
    <dgm:pt modelId="{73E5BF30-BA12-4F88-B837-689E4E99FD17}" type="pres">
      <dgm:prSet presAssocID="{40AE7817-D448-4A98-B523-21518F5303D0}" presName="sibTrans" presStyleCnt="0"/>
      <dgm:spPr/>
      <dgm:t>
        <a:bodyPr/>
        <a:lstStyle/>
        <a:p>
          <a:endParaRPr lang="en-US"/>
        </a:p>
      </dgm:t>
    </dgm:pt>
    <dgm:pt modelId="{04BA60D1-C7F0-4203-86D7-8D5EC19B4CC9}" type="pres">
      <dgm:prSet presAssocID="{7DC7F92B-A1DD-43F1-A60E-E56D8AD979ED}" presName="node" presStyleLbl="node1" presStyleIdx="1" presStyleCnt="3">
        <dgm:presLayoutVars>
          <dgm:bulletEnabled val="1"/>
        </dgm:presLayoutVars>
      </dgm:prSet>
      <dgm:spPr/>
      <dgm:t>
        <a:bodyPr/>
        <a:lstStyle/>
        <a:p>
          <a:endParaRPr lang="en-US"/>
        </a:p>
      </dgm:t>
    </dgm:pt>
    <dgm:pt modelId="{57D92758-E5DB-4BFB-9726-4FDFA855ECCB}" type="pres">
      <dgm:prSet presAssocID="{A987B6C0-2CC1-4410-86DA-D285CF7EBB7E}" presName="sibTrans" presStyleCnt="0"/>
      <dgm:spPr/>
      <dgm:t>
        <a:bodyPr/>
        <a:lstStyle/>
        <a:p>
          <a:endParaRPr lang="en-US"/>
        </a:p>
      </dgm:t>
    </dgm:pt>
    <dgm:pt modelId="{D633A7DC-0EEC-4FB4-931A-ACA60178ED27}" type="pres">
      <dgm:prSet presAssocID="{E81CEB8E-6E78-4E5B-AE89-BC08D1AC8B65}" presName="node" presStyleLbl="node1" presStyleIdx="2" presStyleCnt="3">
        <dgm:presLayoutVars>
          <dgm:bulletEnabled val="1"/>
        </dgm:presLayoutVars>
      </dgm:prSet>
      <dgm:spPr/>
      <dgm:t>
        <a:bodyPr/>
        <a:lstStyle/>
        <a:p>
          <a:endParaRPr lang="en-US"/>
        </a:p>
      </dgm:t>
    </dgm:pt>
  </dgm:ptLst>
  <dgm:cxnLst>
    <dgm:cxn modelId="{6270AED6-E1B7-4319-A973-383DC8288939}" type="presOf" srcId="{E81CEB8E-6E78-4E5B-AE89-BC08D1AC8B65}" destId="{D633A7DC-0EEC-4FB4-931A-ACA60178ED27}" srcOrd="0" destOrd="0" presId="urn:microsoft.com/office/officeart/2005/8/layout/default#65"/>
    <dgm:cxn modelId="{D00D1E6D-CCB0-4305-807C-FD9A308ADC1A}" srcId="{EDEF044B-34C2-4A18-947B-6675A5C240ED}" destId="{7DC7F92B-A1DD-43F1-A60E-E56D8AD979ED}" srcOrd="1" destOrd="0" parTransId="{E96C9529-ADE6-4ABD-8376-A6371CD68DEE}" sibTransId="{A987B6C0-2CC1-4410-86DA-D285CF7EBB7E}"/>
    <dgm:cxn modelId="{C31CA3CC-3FE2-4AB0-93D8-EA1C836B89D9}" srcId="{EDEF044B-34C2-4A18-947B-6675A5C240ED}" destId="{0D9AE5E0-9951-46F7-A8BA-155177AB8DE9}" srcOrd="0" destOrd="0" parTransId="{2CF8A49E-91A3-4146-8329-F4015B0E2F1A}" sibTransId="{40AE7817-D448-4A98-B523-21518F5303D0}"/>
    <dgm:cxn modelId="{4BB5B04F-D6D5-405C-98DB-7E8CEBC3B6B2}" srcId="{EDEF044B-34C2-4A18-947B-6675A5C240ED}" destId="{E81CEB8E-6E78-4E5B-AE89-BC08D1AC8B65}" srcOrd="2" destOrd="0" parTransId="{F5D3D28C-1C1A-4AD4-BAC8-50C552C204E8}" sibTransId="{F393300C-9093-4982-9B82-FB420CEAEB0F}"/>
    <dgm:cxn modelId="{072321EA-F94A-48C6-863D-7FB7867F4029}" type="presOf" srcId="{7DC7F92B-A1DD-43F1-A60E-E56D8AD979ED}" destId="{04BA60D1-C7F0-4203-86D7-8D5EC19B4CC9}" srcOrd="0" destOrd="0" presId="urn:microsoft.com/office/officeart/2005/8/layout/default#65"/>
    <dgm:cxn modelId="{0D9D5CAB-E84A-4CAA-B9DE-BC4FE9904A0F}" type="presOf" srcId="{0D9AE5E0-9951-46F7-A8BA-155177AB8DE9}" destId="{A4F06117-EEFE-4D21-ACAB-365E16120361}" srcOrd="0" destOrd="0" presId="urn:microsoft.com/office/officeart/2005/8/layout/default#65"/>
    <dgm:cxn modelId="{1CDFB81C-E395-4C26-86D4-64CA1B966485}" type="presOf" srcId="{EDEF044B-34C2-4A18-947B-6675A5C240ED}" destId="{D043C824-240E-4DD7-9C13-72EDBBD8CE65}" srcOrd="0" destOrd="0" presId="urn:microsoft.com/office/officeart/2005/8/layout/default#65"/>
    <dgm:cxn modelId="{C8ED81FD-CBA3-46D6-91FE-697E3523602A}" type="presParOf" srcId="{D043C824-240E-4DD7-9C13-72EDBBD8CE65}" destId="{A4F06117-EEFE-4D21-ACAB-365E16120361}" srcOrd="0" destOrd="0" presId="urn:microsoft.com/office/officeart/2005/8/layout/default#65"/>
    <dgm:cxn modelId="{F0E2EF4C-6E06-4667-B66A-29CD4FCB845B}" type="presParOf" srcId="{D043C824-240E-4DD7-9C13-72EDBBD8CE65}" destId="{73E5BF30-BA12-4F88-B837-689E4E99FD17}" srcOrd="1" destOrd="0" presId="urn:microsoft.com/office/officeart/2005/8/layout/default#65"/>
    <dgm:cxn modelId="{1AAFD39B-A84B-4AA3-B32C-606E88D503B7}" type="presParOf" srcId="{D043C824-240E-4DD7-9C13-72EDBBD8CE65}" destId="{04BA60D1-C7F0-4203-86D7-8D5EC19B4CC9}" srcOrd="2" destOrd="0" presId="urn:microsoft.com/office/officeart/2005/8/layout/default#65"/>
    <dgm:cxn modelId="{92B04061-22CF-47B9-A159-964F1EA17816}" type="presParOf" srcId="{D043C824-240E-4DD7-9C13-72EDBBD8CE65}" destId="{57D92758-E5DB-4BFB-9726-4FDFA855ECCB}" srcOrd="3" destOrd="0" presId="urn:microsoft.com/office/officeart/2005/8/layout/default#65"/>
    <dgm:cxn modelId="{470A31DE-0742-445C-B651-857ECB0768B8}" type="presParOf" srcId="{D043C824-240E-4DD7-9C13-72EDBBD8CE65}" destId="{D633A7DC-0EEC-4FB4-931A-ACA60178ED27}" srcOrd="4" destOrd="0" presId="urn:microsoft.com/office/officeart/2005/8/layout/default#6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466E9A4-3E32-2A48-85BA-897BBCE5B5AF}" type="doc">
      <dgm:prSet loTypeId="urn:microsoft.com/office/officeart/2005/8/layout/gear1" loCatId="relationship" qsTypeId="urn:microsoft.com/office/officeart/2005/8/quickstyle/simple1" qsCatId="simple" csTypeId="urn:microsoft.com/office/officeart/2005/8/colors/colorful1#2" csCatId="colorful" phldr="1"/>
      <dgm:spPr/>
    </dgm:pt>
    <dgm:pt modelId="{8F4EB5FE-495F-3247-B6D6-820236362045}">
      <dgm:prSet phldrT="[Text]" custT="1"/>
      <dgm:spPr/>
      <dgm:t>
        <a:bodyPr/>
        <a:lstStyle/>
        <a:p>
          <a:r>
            <a:rPr lang="en-US" sz="1100" dirty="0" smtClean="0"/>
            <a:t>Developmental</a:t>
          </a:r>
          <a:endParaRPr lang="en-US" sz="1100" dirty="0"/>
        </a:p>
      </dgm:t>
    </dgm:pt>
    <dgm:pt modelId="{B0A33E11-2994-884F-AB1E-E859E7B90A00}" type="parTrans" cxnId="{CD06883F-CE2F-1E44-A12D-228573FF047F}">
      <dgm:prSet/>
      <dgm:spPr/>
      <dgm:t>
        <a:bodyPr/>
        <a:lstStyle/>
        <a:p>
          <a:endParaRPr lang="en-US" sz="2800"/>
        </a:p>
      </dgm:t>
    </dgm:pt>
    <dgm:pt modelId="{8598DB15-95D5-A449-BB4B-C65A4AFD02D9}" type="sibTrans" cxnId="{CD06883F-CE2F-1E44-A12D-228573FF047F}">
      <dgm:prSet/>
      <dgm:spPr/>
      <dgm:t>
        <a:bodyPr/>
        <a:lstStyle/>
        <a:p>
          <a:endParaRPr lang="en-US" sz="2800"/>
        </a:p>
      </dgm:t>
    </dgm:pt>
    <dgm:pt modelId="{9E96BA9B-9A17-BF48-81B1-6D4D9DEFF2CC}">
      <dgm:prSet phldrT="[Text]" custT="1"/>
      <dgm:spPr/>
      <dgm:t>
        <a:bodyPr/>
        <a:lstStyle/>
        <a:p>
          <a:r>
            <a:rPr lang="en-US" sz="1100" dirty="0" smtClean="0"/>
            <a:t>Supportive</a:t>
          </a:r>
          <a:endParaRPr lang="en-US" sz="1100" dirty="0"/>
        </a:p>
      </dgm:t>
    </dgm:pt>
    <dgm:pt modelId="{8870B91C-FF9A-C64B-904A-00EC5C7713F3}" type="parTrans" cxnId="{4FF00257-6C51-5245-969C-BA922C14A067}">
      <dgm:prSet/>
      <dgm:spPr/>
      <dgm:t>
        <a:bodyPr/>
        <a:lstStyle/>
        <a:p>
          <a:endParaRPr lang="en-US" sz="2800"/>
        </a:p>
      </dgm:t>
    </dgm:pt>
    <dgm:pt modelId="{E7FEF0B9-9CE8-8F4C-B576-F434425BEAFD}" type="sibTrans" cxnId="{4FF00257-6C51-5245-969C-BA922C14A067}">
      <dgm:prSet/>
      <dgm:spPr/>
      <dgm:t>
        <a:bodyPr/>
        <a:lstStyle/>
        <a:p>
          <a:endParaRPr lang="en-US" sz="2800"/>
        </a:p>
      </dgm:t>
    </dgm:pt>
    <dgm:pt modelId="{31636528-D142-CF40-A37D-8BFF1BFDE36F}">
      <dgm:prSet phldrT="[Text]" custT="1"/>
      <dgm:spPr>
        <a:solidFill>
          <a:schemeClr val="accent1"/>
        </a:solidFill>
      </dgm:spPr>
      <dgm:t>
        <a:bodyPr/>
        <a:lstStyle/>
        <a:p>
          <a:r>
            <a:rPr lang="en-US" sz="1100" dirty="0" smtClean="0"/>
            <a:t>Managerial/ administrative</a:t>
          </a:r>
          <a:endParaRPr lang="en-US" sz="1100" dirty="0"/>
        </a:p>
      </dgm:t>
    </dgm:pt>
    <dgm:pt modelId="{1385351E-03DB-2E41-BEA6-CF5259C2B0ED}" type="parTrans" cxnId="{1124069F-724D-BA4B-89C1-CAF4AA39AF9B}">
      <dgm:prSet/>
      <dgm:spPr/>
      <dgm:t>
        <a:bodyPr/>
        <a:lstStyle/>
        <a:p>
          <a:endParaRPr lang="en-US" sz="2800"/>
        </a:p>
      </dgm:t>
    </dgm:pt>
    <dgm:pt modelId="{3FF6893D-5959-7D45-A44E-FAE701662C71}" type="sibTrans" cxnId="{1124069F-724D-BA4B-89C1-CAF4AA39AF9B}">
      <dgm:prSet/>
      <dgm:spPr>
        <a:solidFill>
          <a:schemeClr val="accent1"/>
        </a:solidFill>
      </dgm:spPr>
      <dgm:t>
        <a:bodyPr/>
        <a:lstStyle/>
        <a:p>
          <a:endParaRPr lang="en-US" sz="2800"/>
        </a:p>
      </dgm:t>
    </dgm:pt>
    <dgm:pt modelId="{1F060B73-43D3-0146-B697-257F628B15BF}" type="pres">
      <dgm:prSet presAssocID="{0466E9A4-3E32-2A48-85BA-897BBCE5B5AF}" presName="composite" presStyleCnt="0">
        <dgm:presLayoutVars>
          <dgm:chMax val="3"/>
          <dgm:animLvl val="lvl"/>
          <dgm:resizeHandles val="exact"/>
        </dgm:presLayoutVars>
      </dgm:prSet>
      <dgm:spPr/>
    </dgm:pt>
    <dgm:pt modelId="{0D1696BF-1DC0-394F-997B-FAC2D5D985E7}" type="pres">
      <dgm:prSet presAssocID="{8F4EB5FE-495F-3247-B6D6-820236362045}" presName="gear1" presStyleLbl="node1" presStyleIdx="0" presStyleCnt="3">
        <dgm:presLayoutVars>
          <dgm:chMax val="1"/>
          <dgm:bulletEnabled val="1"/>
        </dgm:presLayoutVars>
      </dgm:prSet>
      <dgm:spPr/>
      <dgm:t>
        <a:bodyPr/>
        <a:lstStyle/>
        <a:p>
          <a:endParaRPr lang="en-US"/>
        </a:p>
      </dgm:t>
    </dgm:pt>
    <dgm:pt modelId="{C3E0B2EE-13D0-0A4F-8D30-D37729D70D92}" type="pres">
      <dgm:prSet presAssocID="{8F4EB5FE-495F-3247-B6D6-820236362045}" presName="gear1srcNode" presStyleLbl="node1" presStyleIdx="0" presStyleCnt="3"/>
      <dgm:spPr/>
      <dgm:t>
        <a:bodyPr/>
        <a:lstStyle/>
        <a:p>
          <a:endParaRPr lang="en-US"/>
        </a:p>
      </dgm:t>
    </dgm:pt>
    <dgm:pt modelId="{D8C7AF6C-5905-9C4F-A29D-5844A4E834D8}" type="pres">
      <dgm:prSet presAssocID="{8F4EB5FE-495F-3247-B6D6-820236362045}" presName="gear1dstNode" presStyleLbl="node1" presStyleIdx="0" presStyleCnt="3"/>
      <dgm:spPr/>
      <dgm:t>
        <a:bodyPr/>
        <a:lstStyle/>
        <a:p>
          <a:endParaRPr lang="en-US"/>
        </a:p>
      </dgm:t>
    </dgm:pt>
    <dgm:pt modelId="{5AC3984B-ABCF-4140-93BA-B3A82AE3818F}" type="pres">
      <dgm:prSet presAssocID="{9E96BA9B-9A17-BF48-81B1-6D4D9DEFF2CC}" presName="gear2" presStyleLbl="node1" presStyleIdx="1" presStyleCnt="3">
        <dgm:presLayoutVars>
          <dgm:chMax val="1"/>
          <dgm:bulletEnabled val="1"/>
        </dgm:presLayoutVars>
      </dgm:prSet>
      <dgm:spPr/>
      <dgm:t>
        <a:bodyPr/>
        <a:lstStyle/>
        <a:p>
          <a:endParaRPr lang="en-US"/>
        </a:p>
      </dgm:t>
    </dgm:pt>
    <dgm:pt modelId="{7767A64F-6AA7-CF4C-A6C7-3DBA11220FCE}" type="pres">
      <dgm:prSet presAssocID="{9E96BA9B-9A17-BF48-81B1-6D4D9DEFF2CC}" presName="gear2srcNode" presStyleLbl="node1" presStyleIdx="1" presStyleCnt="3"/>
      <dgm:spPr/>
      <dgm:t>
        <a:bodyPr/>
        <a:lstStyle/>
        <a:p>
          <a:endParaRPr lang="en-US"/>
        </a:p>
      </dgm:t>
    </dgm:pt>
    <dgm:pt modelId="{C8C61AFD-68B8-524B-B603-EB7CFE483288}" type="pres">
      <dgm:prSet presAssocID="{9E96BA9B-9A17-BF48-81B1-6D4D9DEFF2CC}" presName="gear2dstNode" presStyleLbl="node1" presStyleIdx="1" presStyleCnt="3"/>
      <dgm:spPr/>
      <dgm:t>
        <a:bodyPr/>
        <a:lstStyle/>
        <a:p>
          <a:endParaRPr lang="en-US"/>
        </a:p>
      </dgm:t>
    </dgm:pt>
    <dgm:pt modelId="{ADF24E7D-BBE8-7640-A69F-AAD808DADAFA}" type="pres">
      <dgm:prSet presAssocID="{31636528-D142-CF40-A37D-8BFF1BFDE36F}" presName="gear3" presStyleLbl="node1" presStyleIdx="2" presStyleCnt="3"/>
      <dgm:spPr/>
      <dgm:t>
        <a:bodyPr/>
        <a:lstStyle/>
        <a:p>
          <a:endParaRPr lang="en-US"/>
        </a:p>
      </dgm:t>
    </dgm:pt>
    <dgm:pt modelId="{8A3239C3-F4C5-824C-A9D6-9F0FC1C76A3E}" type="pres">
      <dgm:prSet presAssocID="{31636528-D142-CF40-A37D-8BFF1BFDE36F}" presName="gear3tx" presStyleLbl="node1" presStyleIdx="2" presStyleCnt="3">
        <dgm:presLayoutVars>
          <dgm:chMax val="1"/>
          <dgm:bulletEnabled val="1"/>
        </dgm:presLayoutVars>
      </dgm:prSet>
      <dgm:spPr/>
      <dgm:t>
        <a:bodyPr/>
        <a:lstStyle/>
        <a:p>
          <a:endParaRPr lang="en-US"/>
        </a:p>
      </dgm:t>
    </dgm:pt>
    <dgm:pt modelId="{BCBE2248-1D44-A143-9C63-F6ED3098CC82}" type="pres">
      <dgm:prSet presAssocID="{31636528-D142-CF40-A37D-8BFF1BFDE36F}" presName="gear3srcNode" presStyleLbl="node1" presStyleIdx="2" presStyleCnt="3"/>
      <dgm:spPr/>
      <dgm:t>
        <a:bodyPr/>
        <a:lstStyle/>
        <a:p>
          <a:endParaRPr lang="en-US"/>
        </a:p>
      </dgm:t>
    </dgm:pt>
    <dgm:pt modelId="{CA7E42D4-357B-B740-9787-863E1CAEB098}" type="pres">
      <dgm:prSet presAssocID="{31636528-D142-CF40-A37D-8BFF1BFDE36F}" presName="gear3dstNode" presStyleLbl="node1" presStyleIdx="2" presStyleCnt="3"/>
      <dgm:spPr/>
      <dgm:t>
        <a:bodyPr/>
        <a:lstStyle/>
        <a:p>
          <a:endParaRPr lang="en-US"/>
        </a:p>
      </dgm:t>
    </dgm:pt>
    <dgm:pt modelId="{65F6123B-C659-7D46-A673-6422717731CB}" type="pres">
      <dgm:prSet presAssocID="{8598DB15-95D5-A449-BB4B-C65A4AFD02D9}" presName="connector1" presStyleLbl="sibTrans2D1" presStyleIdx="0" presStyleCnt="3"/>
      <dgm:spPr/>
      <dgm:t>
        <a:bodyPr/>
        <a:lstStyle/>
        <a:p>
          <a:endParaRPr lang="en-US"/>
        </a:p>
      </dgm:t>
    </dgm:pt>
    <dgm:pt modelId="{93295984-9270-5A4A-83EB-3E3A3FFC4B09}" type="pres">
      <dgm:prSet presAssocID="{E7FEF0B9-9CE8-8F4C-B576-F434425BEAFD}" presName="connector2" presStyleLbl="sibTrans2D1" presStyleIdx="1" presStyleCnt="3"/>
      <dgm:spPr/>
      <dgm:t>
        <a:bodyPr/>
        <a:lstStyle/>
        <a:p>
          <a:endParaRPr lang="en-US"/>
        </a:p>
      </dgm:t>
    </dgm:pt>
    <dgm:pt modelId="{4AE513EB-B02F-F545-AB87-29B599F28507}" type="pres">
      <dgm:prSet presAssocID="{3FF6893D-5959-7D45-A44E-FAE701662C71}" presName="connector3" presStyleLbl="sibTrans2D1" presStyleIdx="2" presStyleCnt="3"/>
      <dgm:spPr/>
      <dgm:t>
        <a:bodyPr/>
        <a:lstStyle/>
        <a:p>
          <a:endParaRPr lang="en-US"/>
        </a:p>
      </dgm:t>
    </dgm:pt>
  </dgm:ptLst>
  <dgm:cxnLst>
    <dgm:cxn modelId="{1737B0E6-3330-4564-B113-21017F329B6A}" type="presOf" srcId="{E7FEF0B9-9CE8-8F4C-B576-F434425BEAFD}" destId="{93295984-9270-5A4A-83EB-3E3A3FFC4B09}" srcOrd="0" destOrd="0" presId="urn:microsoft.com/office/officeart/2005/8/layout/gear1"/>
    <dgm:cxn modelId="{00C7E053-1361-4BB0-8F61-E46397EF5E0C}" type="presOf" srcId="{0466E9A4-3E32-2A48-85BA-897BBCE5B5AF}" destId="{1F060B73-43D3-0146-B697-257F628B15BF}" srcOrd="0" destOrd="0" presId="urn:microsoft.com/office/officeart/2005/8/layout/gear1"/>
    <dgm:cxn modelId="{944C98A2-9211-4EFA-B892-85807035C8B1}" type="presOf" srcId="{8598DB15-95D5-A449-BB4B-C65A4AFD02D9}" destId="{65F6123B-C659-7D46-A673-6422717731CB}" srcOrd="0" destOrd="0" presId="urn:microsoft.com/office/officeart/2005/8/layout/gear1"/>
    <dgm:cxn modelId="{E26D2D8F-0A1E-4FF9-8748-07BA344F6CCB}" type="presOf" srcId="{31636528-D142-CF40-A37D-8BFF1BFDE36F}" destId="{ADF24E7D-BBE8-7640-A69F-AAD808DADAFA}" srcOrd="0" destOrd="0" presId="urn:microsoft.com/office/officeart/2005/8/layout/gear1"/>
    <dgm:cxn modelId="{3365AFC9-53F4-440F-A742-2A6A66293402}" type="presOf" srcId="{9E96BA9B-9A17-BF48-81B1-6D4D9DEFF2CC}" destId="{5AC3984B-ABCF-4140-93BA-B3A82AE3818F}" srcOrd="0" destOrd="0" presId="urn:microsoft.com/office/officeart/2005/8/layout/gear1"/>
    <dgm:cxn modelId="{A894AA4F-FBFA-4CF5-8D85-42B40B5B2559}" type="presOf" srcId="{8F4EB5FE-495F-3247-B6D6-820236362045}" destId="{C3E0B2EE-13D0-0A4F-8D30-D37729D70D92}" srcOrd="1" destOrd="0" presId="urn:microsoft.com/office/officeart/2005/8/layout/gear1"/>
    <dgm:cxn modelId="{AF23F8B8-8C46-4AE2-A563-ECA67C561FA0}" type="presOf" srcId="{9E96BA9B-9A17-BF48-81B1-6D4D9DEFF2CC}" destId="{7767A64F-6AA7-CF4C-A6C7-3DBA11220FCE}" srcOrd="1" destOrd="0" presId="urn:microsoft.com/office/officeart/2005/8/layout/gear1"/>
    <dgm:cxn modelId="{4FF00257-6C51-5245-969C-BA922C14A067}" srcId="{0466E9A4-3E32-2A48-85BA-897BBCE5B5AF}" destId="{9E96BA9B-9A17-BF48-81B1-6D4D9DEFF2CC}" srcOrd="1" destOrd="0" parTransId="{8870B91C-FF9A-C64B-904A-00EC5C7713F3}" sibTransId="{E7FEF0B9-9CE8-8F4C-B576-F434425BEAFD}"/>
    <dgm:cxn modelId="{CD06883F-CE2F-1E44-A12D-228573FF047F}" srcId="{0466E9A4-3E32-2A48-85BA-897BBCE5B5AF}" destId="{8F4EB5FE-495F-3247-B6D6-820236362045}" srcOrd="0" destOrd="0" parTransId="{B0A33E11-2994-884F-AB1E-E859E7B90A00}" sibTransId="{8598DB15-95D5-A449-BB4B-C65A4AFD02D9}"/>
    <dgm:cxn modelId="{8A201082-2F2B-4D4F-B317-052B941B0590}" type="presOf" srcId="{8F4EB5FE-495F-3247-B6D6-820236362045}" destId="{0D1696BF-1DC0-394F-997B-FAC2D5D985E7}" srcOrd="0" destOrd="0" presId="urn:microsoft.com/office/officeart/2005/8/layout/gear1"/>
    <dgm:cxn modelId="{1124069F-724D-BA4B-89C1-CAF4AA39AF9B}" srcId="{0466E9A4-3E32-2A48-85BA-897BBCE5B5AF}" destId="{31636528-D142-CF40-A37D-8BFF1BFDE36F}" srcOrd="2" destOrd="0" parTransId="{1385351E-03DB-2E41-BEA6-CF5259C2B0ED}" sibTransId="{3FF6893D-5959-7D45-A44E-FAE701662C71}"/>
    <dgm:cxn modelId="{E577BE55-D376-4339-8BE8-5809F57871B2}" type="presOf" srcId="{8F4EB5FE-495F-3247-B6D6-820236362045}" destId="{D8C7AF6C-5905-9C4F-A29D-5844A4E834D8}" srcOrd="2" destOrd="0" presId="urn:microsoft.com/office/officeart/2005/8/layout/gear1"/>
    <dgm:cxn modelId="{786E9824-C7EB-478B-9EAC-2BC3EADA07DC}" type="presOf" srcId="{3FF6893D-5959-7D45-A44E-FAE701662C71}" destId="{4AE513EB-B02F-F545-AB87-29B599F28507}" srcOrd="0" destOrd="0" presId="urn:microsoft.com/office/officeart/2005/8/layout/gear1"/>
    <dgm:cxn modelId="{C1C95CE1-7433-40D6-AF3C-21F601E474A2}" type="presOf" srcId="{9E96BA9B-9A17-BF48-81B1-6D4D9DEFF2CC}" destId="{C8C61AFD-68B8-524B-B603-EB7CFE483288}" srcOrd="2" destOrd="0" presId="urn:microsoft.com/office/officeart/2005/8/layout/gear1"/>
    <dgm:cxn modelId="{F8F7D72F-E05A-4E40-9E00-0434C9738BF7}" type="presOf" srcId="{31636528-D142-CF40-A37D-8BFF1BFDE36F}" destId="{BCBE2248-1D44-A143-9C63-F6ED3098CC82}" srcOrd="2" destOrd="0" presId="urn:microsoft.com/office/officeart/2005/8/layout/gear1"/>
    <dgm:cxn modelId="{38627E5A-6034-40D5-B01C-6DDF170B4EB2}" type="presOf" srcId="{31636528-D142-CF40-A37D-8BFF1BFDE36F}" destId="{CA7E42D4-357B-B740-9787-863E1CAEB098}" srcOrd="3" destOrd="0" presId="urn:microsoft.com/office/officeart/2005/8/layout/gear1"/>
    <dgm:cxn modelId="{86AA77C7-49EC-4D98-9A74-4FEF41B62BC7}" type="presOf" srcId="{31636528-D142-CF40-A37D-8BFF1BFDE36F}" destId="{8A3239C3-F4C5-824C-A9D6-9F0FC1C76A3E}" srcOrd="1" destOrd="0" presId="urn:microsoft.com/office/officeart/2005/8/layout/gear1"/>
    <dgm:cxn modelId="{2CEF6967-C1A8-45B6-A5EA-BB33846D3410}" type="presParOf" srcId="{1F060B73-43D3-0146-B697-257F628B15BF}" destId="{0D1696BF-1DC0-394F-997B-FAC2D5D985E7}" srcOrd="0" destOrd="0" presId="urn:microsoft.com/office/officeart/2005/8/layout/gear1"/>
    <dgm:cxn modelId="{50802D62-7F31-4D5D-94E3-2E8C7931E4E6}" type="presParOf" srcId="{1F060B73-43D3-0146-B697-257F628B15BF}" destId="{C3E0B2EE-13D0-0A4F-8D30-D37729D70D92}" srcOrd="1" destOrd="0" presId="urn:microsoft.com/office/officeart/2005/8/layout/gear1"/>
    <dgm:cxn modelId="{662FDEE8-BE87-4A46-9C74-CBF8C56195AA}" type="presParOf" srcId="{1F060B73-43D3-0146-B697-257F628B15BF}" destId="{D8C7AF6C-5905-9C4F-A29D-5844A4E834D8}" srcOrd="2" destOrd="0" presId="urn:microsoft.com/office/officeart/2005/8/layout/gear1"/>
    <dgm:cxn modelId="{2B99A846-2132-4AFC-A066-159D67DB4093}" type="presParOf" srcId="{1F060B73-43D3-0146-B697-257F628B15BF}" destId="{5AC3984B-ABCF-4140-93BA-B3A82AE3818F}" srcOrd="3" destOrd="0" presId="urn:microsoft.com/office/officeart/2005/8/layout/gear1"/>
    <dgm:cxn modelId="{770EEB07-031A-4FC8-9945-707E909F3089}" type="presParOf" srcId="{1F060B73-43D3-0146-B697-257F628B15BF}" destId="{7767A64F-6AA7-CF4C-A6C7-3DBA11220FCE}" srcOrd="4" destOrd="0" presId="urn:microsoft.com/office/officeart/2005/8/layout/gear1"/>
    <dgm:cxn modelId="{6351DC2B-6B5A-49C3-865F-C481994A77CB}" type="presParOf" srcId="{1F060B73-43D3-0146-B697-257F628B15BF}" destId="{C8C61AFD-68B8-524B-B603-EB7CFE483288}" srcOrd="5" destOrd="0" presId="urn:microsoft.com/office/officeart/2005/8/layout/gear1"/>
    <dgm:cxn modelId="{40FA6792-E126-4365-BB54-EF0941942E2A}" type="presParOf" srcId="{1F060B73-43D3-0146-B697-257F628B15BF}" destId="{ADF24E7D-BBE8-7640-A69F-AAD808DADAFA}" srcOrd="6" destOrd="0" presId="urn:microsoft.com/office/officeart/2005/8/layout/gear1"/>
    <dgm:cxn modelId="{4E3FE1A9-ECBF-4E5D-956A-44ECF0354126}" type="presParOf" srcId="{1F060B73-43D3-0146-B697-257F628B15BF}" destId="{8A3239C3-F4C5-824C-A9D6-9F0FC1C76A3E}" srcOrd="7" destOrd="0" presId="urn:microsoft.com/office/officeart/2005/8/layout/gear1"/>
    <dgm:cxn modelId="{85C207C6-A20E-465E-9976-226B0CFCE16A}" type="presParOf" srcId="{1F060B73-43D3-0146-B697-257F628B15BF}" destId="{BCBE2248-1D44-A143-9C63-F6ED3098CC82}" srcOrd="8" destOrd="0" presId="urn:microsoft.com/office/officeart/2005/8/layout/gear1"/>
    <dgm:cxn modelId="{3411F83C-F3DC-4A60-86CC-CADB2F445C84}" type="presParOf" srcId="{1F060B73-43D3-0146-B697-257F628B15BF}" destId="{CA7E42D4-357B-B740-9787-863E1CAEB098}" srcOrd="9" destOrd="0" presId="urn:microsoft.com/office/officeart/2005/8/layout/gear1"/>
    <dgm:cxn modelId="{46CAA3A4-DAEC-4A6F-9F57-339851DEFFFC}" type="presParOf" srcId="{1F060B73-43D3-0146-B697-257F628B15BF}" destId="{65F6123B-C659-7D46-A673-6422717731CB}" srcOrd="10" destOrd="0" presId="urn:microsoft.com/office/officeart/2005/8/layout/gear1"/>
    <dgm:cxn modelId="{967479F8-AA72-4B59-B221-2E60C5C9E809}" type="presParOf" srcId="{1F060B73-43D3-0146-B697-257F628B15BF}" destId="{93295984-9270-5A4A-83EB-3E3A3FFC4B09}" srcOrd="11" destOrd="0" presId="urn:microsoft.com/office/officeart/2005/8/layout/gear1"/>
    <dgm:cxn modelId="{D2359174-7B44-4EF7-98A1-165727941E9E}" type="presParOf" srcId="{1F060B73-43D3-0146-B697-257F628B15BF}" destId="{4AE513EB-B02F-F545-AB87-29B599F28507}"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6992106-3638-446F-9A35-BF9F92D7896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B396ED7-83BB-4DF2-A488-2EBECF915890}">
      <dgm:prSet phldrT="[Text]"/>
      <dgm:spPr>
        <a:solidFill>
          <a:schemeClr val="accent1"/>
        </a:solidFill>
      </dgm:spPr>
      <dgm:t>
        <a:bodyPr/>
        <a:lstStyle/>
        <a:p>
          <a:r>
            <a:rPr lang="en-US" altLang="en-US" dirty="0" smtClean="0"/>
            <a:t>Balance structure/research AND professional judgment</a:t>
          </a:r>
          <a:endParaRPr lang="en-US" dirty="0"/>
        </a:p>
      </dgm:t>
    </dgm:pt>
    <dgm:pt modelId="{7197BBB6-8DB5-4C55-A63F-92DAE98EFA66}" type="parTrans" cxnId="{476A3FCD-4753-4419-B076-2D9DA7DBFBDF}">
      <dgm:prSet/>
      <dgm:spPr/>
      <dgm:t>
        <a:bodyPr/>
        <a:lstStyle/>
        <a:p>
          <a:endParaRPr lang="en-US"/>
        </a:p>
      </dgm:t>
    </dgm:pt>
    <dgm:pt modelId="{FD0C7F43-4E54-4008-BEED-019E34F2B2B9}" type="sibTrans" cxnId="{476A3FCD-4753-4419-B076-2D9DA7DBFBDF}">
      <dgm:prSet/>
      <dgm:spPr/>
      <dgm:t>
        <a:bodyPr/>
        <a:lstStyle/>
        <a:p>
          <a:endParaRPr lang="en-US"/>
        </a:p>
      </dgm:t>
    </dgm:pt>
    <dgm:pt modelId="{298E8C9C-54B3-4B4D-A56C-2859E415B2F7}">
      <dgm:prSet/>
      <dgm:spPr>
        <a:solidFill>
          <a:schemeClr val="accent2"/>
        </a:solidFill>
      </dgm:spPr>
      <dgm:t>
        <a:bodyPr/>
        <a:lstStyle/>
        <a:p>
          <a:r>
            <a:rPr lang="en-US" altLang="en-US" smtClean="0"/>
            <a:t>Account for rare circumstances, unique situations</a:t>
          </a:r>
          <a:endParaRPr lang="en-US" altLang="en-US" dirty="0" smtClean="0"/>
        </a:p>
      </dgm:t>
    </dgm:pt>
    <dgm:pt modelId="{F531F20A-553D-416D-B97E-042CD117B798}" type="parTrans" cxnId="{B4B0DC94-021A-4AC8-B249-156C892EFECE}">
      <dgm:prSet/>
      <dgm:spPr/>
      <dgm:t>
        <a:bodyPr/>
        <a:lstStyle/>
        <a:p>
          <a:endParaRPr lang="en-US"/>
        </a:p>
      </dgm:t>
    </dgm:pt>
    <dgm:pt modelId="{F8F82396-BD80-4221-A4AE-31E4C9899A0B}" type="sibTrans" cxnId="{B4B0DC94-021A-4AC8-B249-156C892EFECE}">
      <dgm:prSet/>
      <dgm:spPr/>
      <dgm:t>
        <a:bodyPr/>
        <a:lstStyle/>
        <a:p>
          <a:endParaRPr lang="en-US"/>
        </a:p>
      </dgm:t>
    </dgm:pt>
    <dgm:pt modelId="{1B15E45D-6E34-45E6-9F2B-B592D36013E1}">
      <dgm:prSet/>
      <dgm:spPr>
        <a:solidFill>
          <a:schemeClr val="accent3"/>
        </a:solidFill>
      </dgm:spPr>
      <dgm:t>
        <a:bodyPr/>
        <a:lstStyle/>
        <a:p>
          <a:r>
            <a:rPr lang="en-US" altLang="en-US" dirty="0" smtClean="0"/>
            <a:t>Decision is NEVER forced</a:t>
          </a:r>
        </a:p>
      </dgm:t>
    </dgm:pt>
    <dgm:pt modelId="{37D51AD5-5B5F-4368-AA53-B1A212C2143B}" type="parTrans" cxnId="{E4C69482-0836-4265-AEF8-8863E8679559}">
      <dgm:prSet/>
      <dgm:spPr/>
      <dgm:t>
        <a:bodyPr/>
        <a:lstStyle/>
        <a:p>
          <a:endParaRPr lang="en-US"/>
        </a:p>
      </dgm:t>
    </dgm:pt>
    <dgm:pt modelId="{E2FC98CB-7AD5-4D56-833D-907AD7781D2E}" type="sibTrans" cxnId="{E4C69482-0836-4265-AEF8-8863E8679559}">
      <dgm:prSet/>
      <dgm:spPr/>
      <dgm:t>
        <a:bodyPr/>
        <a:lstStyle/>
        <a:p>
          <a:endParaRPr lang="en-US"/>
        </a:p>
      </dgm:t>
    </dgm:pt>
    <dgm:pt modelId="{1FDC3B95-2A8D-4C49-8255-EBEFA83707ED}" type="pres">
      <dgm:prSet presAssocID="{F6992106-3638-446F-9A35-BF9F92D78967}" presName="diagram" presStyleCnt="0">
        <dgm:presLayoutVars>
          <dgm:dir/>
          <dgm:resizeHandles val="exact"/>
        </dgm:presLayoutVars>
      </dgm:prSet>
      <dgm:spPr/>
      <dgm:t>
        <a:bodyPr/>
        <a:lstStyle/>
        <a:p>
          <a:endParaRPr lang="en-US"/>
        </a:p>
      </dgm:t>
    </dgm:pt>
    <dgm:pt modelId="{2F099523-3E97-4758-956C-97495380027F}" type="pres">
      <dgm:prSet presAssocID="{4B396ED7-83BB-4DF2-A488-2EBECF915890}" presName="node" presStyleLbl="node1" presStyleIdx="0" presStyleCnt="3">
        <dgm:presLayoutVars>
          <dgm:bulletEnabled val="1"/>
        </dgm:presLayoutVars>
      </dgm:prSet>
      <dgm:spPr/>
      <dgm:t>
        <a:bodyPr/>
        <a:lstStyle/>
        <a:p>
          <a:endParaRPr lang="en-US"/>
        </a:p>
      </dgm:t>
    </dgm:pt>
    <dgm:pt modelId="{951CFD83-648B-4835-80E0-03B7D19EDF62}" type="pres">
      <dgm:prSet presAssocID="{FD0C7F43-4E54-4008-BEED-019E34F2B2B9}" presName="sibTrans" presStyleCnt="0"/>
      <dgm:spPr/>
    </dgm:pt>
    <dgm:pt modelId="{F41CC7B1-B4A6-4328-98CD-E4EC8AFA8488}" type="pres">
      <dgm:prSet presAssocID="{298E8C9C-54B3-4B4D-A56C-2859E415B2F7}" presName="node" presStyleLbl="node1" presStyleIdx="1" presStyleCnt="3">
        <dgm:presLayoutVars>
          <dgm:bulletEnabled val="1"/>
        </dgm:presLayoutVars>
      </dgm:prSet>
      <dgm:spPr/>
      <dgm:t>
        <a:bodyPr/>
        <a:lstStyle/>
        <a:p>
          <a:endParaRPr lang="en-US"/>
        </a:p>
      </dgm:t>
    </dgm:pt>
    <dgm:pt modelId="{675BBC84-BA56-41C5-AFA8-F3B72688B284}" type="pres">
      <dgm:prSet presAssocID="{F8F82396-BD80-4221-A4AE-31E4C9899A0B}" presName="sibTrans" presStyleCnt="0"/>
      <dgm:spPr/>
    </dgm:pt>
    <dgm:pt modelId="{1BA91F7A-4833-4FE4-AF44-FE78AEA25146}" type="pres">
      <dgm:prSet presAssocID="{1B15E45D-6E34-45E6-9F2B-B592D36013E1}" presName="node" presStyleLbl="node1" presStyleIdx="2" presStyleCnt="3">
        <dgm:presLayoutVars>
          <dgm:bulletEnabled val="1"/>
        </dgm:presLayoutVars>
      </dgm:prSet>
      <dgm:spPr/>
      <dgm:t>
        <a:bodyPr/>
        <a:lstStyle/>
        <a:p>
          <a:endParaRPr lang="en-US"/>
        </a:p>
      </dgm:t>
    </dgm:pt>
  </dgm:ptLst>
  <dgm:cxnLst>
    <dgm:cxn modelId="{B4B0DC94-021A-4AC8-B249-156C892EFECE}" srcId="{F6992106-3638-446F-9A35-BF9F92D78967}" destId="{298E8C9C-54B3-4B4D-A56C-2859E415B2F7}" srcOrd="1" destOrd="0" parTransId="{F531F20A-553D-416D-B97E-042CD117B798}" sibTransId="{F8F82396-BD80-4221-A4AE-31E4C9899A0B}"/>
    <dgm:cxn modelId="{FEDB5F2D-BEA6-4760-99FF-8F17675712E1}" type="presOf" srcId="{298E8C9C-54B3-4B4D-A56C-2859E415B2F7}" destId="{F41CC7B1-B4A6-4328-98CD-E4EC8AFA8488}" srcOrd="0" destOrd="0" presId="urn:microsoft.com/office/officeart/2005/8/layout/default"/>
    <dgm:cxn modelId="{E23A5597-B4FC-4D24-BBCC-E8500F0E28D5}" type="presOf" srcId="{4B396ED7-83BB-4DF2-A488-2EBECF915890}" destId="{2F099523-3E97-4758-956C-97495380027F}" srcOrd="0" destOrd="0" presId="urn:microsoft.com/office/officeart/2005/8/layout/default"/>
    <dgm:cxn modelId="{476A3FCD-4753-4419-B076-2D9DA7DBFBDF}" srcId="{F6992106-3638-446F-9A35-BF9F92D78967}" destId="{4B396ED7-83BB-4DF2-A488-2EBECF915890}" srcOrd="0" destOrd="0" parTransId="{7197BBB6-8DB5-4C55-A63F-92DAE98EFA66}" sibTransId="{FD0C7F43-4E54-4008-BEED-019E34F2B2B9}"/>
    <dgm:cxn modelId="{67561748-840C-49E9-B225-CE6DAAA251A8}" type="presOf" srcId="{1B15E45D-6E34-45E6-9F2B-B592D36013E1}" destId="{1BA91F7A-4833-4FE4-AF44-FE78AEA25146}" srcOrd="0" destOrd="0" presId="urn:microsoft.com/office/officeart/2005/8/layout/default"/>
    <dgm:cxn modelId="{1294B79B-45AE-41ED-B2BF-DEA4CB246EE0}" type="presOf" srcId="{F6992106-3638-446F-9A35-BF9F92D78967}" destId="{1FDC3B95-2A8D-4C49-8255-EBEFA83707ED}" srcOrd="0" destOrd="0" presId="urn:microsoft.com/office/officeart/2005/8/layout/default"/>
    <dgm:cxn modelId="{E4C69482-0836-4265-AEF8-8863E8679559}" srcId="{F6992106-3638-446F-9A35-BF9F92D78967}" destId="{1B15E45D-6E34-45E6-9F2B-B592D36013E1}" srcOrd="2" destOrd="0" parTransId="{37D51AD5-5B5F-4368-AA53-B1A212C2143B}" sibTransId="{E2FC98CB-7AD5-4D56-833D-907AD7781D2E}"/>
    <dgm:cxn modelId="{CEFCD09B-1014-452E-9FE6-73E911DA4174}" type="presParOf" srcId="{1FDC3B95-2A8D-4C49-8255-EBEFA83707ED}" destId="{2F099523-3E97-4758-956C-97495380027F}" srcOrd="0" destOrd="0" presId="urn:microsoft.com/office/officeart/2005/8/layout/default"/>
    <dgm:cxn modelId="{2DFA1054-B319-40CD-B7AE-BB6D5E015701}" type="presParOf" srcId="{1FDC3B95-2A8D-4C49-8255-EBEFA83707ED}" destId="{951CFD83-648B-4835-80E0-03B7D19EDF62}" srcOrd="1" destOrd="0" presId="urn:microsoft.com/office/officeart/2005/8/layout/default"/>
    <dgm:cxn modelId="{73EC65FD-770D-499A-8C62-A954ECC0E465}" type="presParOf" srcId="{1FDC3B95-2A8D-4C49-8255-EBEFA83707ED}" destId="{F41CC7B1-B4A6-4328-98CD-E4EC8AFA8488}" srcOrd="2" destOrd="0" presId="urn:microsoft.com/office/officeart/2005/8/layout/default"/>
    <dgm:cxn modelId="{91E1D05C-FD49-4263-A88C-6334B7B90F48}" type="presParOf" srcId="{1FDC3B95-2A8D-4C49-8255-EBEFA83707ED}" destId="{675BBC84-BA56-41C5-AFA8-F3B72688B284}" srcOrd="3" destOrd="0" presId="urn:microsoft.com/office/officeart/2005/8/layout/default"/>
    <dgm:cxn modelId="{E1F17D8B-6501-4E5E-92B5-1290C3A9CA9C}" type="presParOf" srcId="{1FDC3B95-2A8D-4C49-8255-EBEFA83707ED}" destId="{1BA91F7A-4833-4FE4-AF44-FE78AEA25146}"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AED6A8D-63BC-4E78-BD0D-369E232B842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65B0A5-CF10-4256-B3F6-1EF7E48C42C9}">
      <dgm:prSet phldrT="[Text]"/>
      <dgm:spPr>
        <a:solidFill>
          <a:schemeClr val="accent1"/>
        </a:solidFill>
      </dgm:spPr>
      <dgm:t>
        <a:bodyPr/>
        <a:lstStyle/>
        <a:p>
          <a:r>
            <a:rPr lang="en-US" dirty="0" smtClean="0"/>
            <a:t>Does not provide family-based facts, but merely draws conclusion (e.g., risk is lower than scored).</a:t>
          </a:r>
          <a:endParaRPr lang="en-US" dirty="0"/>
        </a:p>
      </dgm:t>
    </dgm:pt>
    <dgm:pt modelId="{16062250-B562-4A9A-90EC-A7D1A7FD0EDA}" type="parTrans" cxnId="{8799B722-FDDA-48F6-BA56-D8F8D227982F}">
      <dgm:prSet/>
      <dgm:spPr/>
      <dgm:t>
        <a:bodyPr/>
        <a:lstStyle/>
        <a:p>
          <a:endParaRPr lang="en-US"/>
        </a:p>
      </dgm:t>
    </dgm:pt>
    <dgm:pt modelId="{65DEF9C2-4677-4425-8FA6-D3D29D2B3A76}" type="sibTrans" cxnId="{8799B722-FDDA-48F6-BA56-D8F8D227982F}">
      <dgm:prSet/>
      <dgm:spPr/>
      <dgm:t>
        <a:bodyPr/>
        <a:lstStyle/>
        <a:p>
          <a:endParaRPr lang="en-US"/>
        </a:p>
      </dgm:t>
    </dgm:pt>
    <dgm:pt modelId="{883B1F09-BBE9-4241-A0E5-86989A187809}">
      <dgm:prSet/>
      <dgm:spPr>
        <a:solidFill>
          <a:schemeClr val="accent2"/>
        </a:solidFill>
      </dgm:spPr>
      <dgm:t>
        <a:bodyPr/>
        <a:lstStyle/>
        <a:p>
          <a:r>
            <a:rPr lang="en-US" dirty="0" smtClean="0"/>
            <a:t>Information should have led to scoring an item differently, eliminating need for override.</a:t>
          </a:r>
        </a:p>
      </dgm:t>
    </dgm:pt>
    <dgm:pt modelId="{3F0A46A3-464C-4215-837D-8440EC394F94}" type="parTrans" cxnId="{9F70A9CD-2058-4EF3-9CA4-2786F424ED20}">
      <dgm:prSet/>
      <dgm:spPr/>
      <dgm:t>
        <a:bodyPr/>
        <a:lstStyle/>
        <a:p>
          <a:endParaRPr lang="en-US"/>
        </a:p>
      </dgm:t>
    </dgm:pt>
    <dgm:pt modelId="{52194D3F-0D20-4C84-B311-CA6FAAC53911}" type="sibTrans" cxnId="{9F70A9CD-2058-4EF3-9CA4-2786F424ED20}">
      <dgm:prSet/>
      <dgm:spPr/>
      <dgm:t>
        <a:bodyPr/>
        <a:lstStyle/>
        <a:p>
          <a:endParaRPr lang="en-US"/>
        </a:p>
      </dgm:t>
    </dgm:pt>
    <dgm:pt modelId="{B1EDA856-BCC4-4830-9562-33BF3799F646}">
      <dgm:prSet/>
      <dgm:spPr>
        <a:solidFill>
          <a:schemeClr val="tx2"/>
        </a:solidFill>
      </dgm:spPr>
      <dgm:t>
        <a:bodyPr/>
        <a:lstStyle/>
        <a:p>
          <a:r>
            <a:rPr lang="en-US" dirty="0" smtClean="0"/>
            <a:t>Information is irrelevant </a:t>
          </a:r>
          <a:r>
            <a:rPr lang="en-US" smtClean="0"/>
            <a:t>to the decision </a:t>
          </a:r>
          <a:r>
            <a:rPr lang="en-US" dirty="0" smtClean="0"/>
            <a:t>at hand.</a:t>
          </a:r>
        </a:p>
      </dgm:t>
    </dgm:pt>
    <dgm:pt modelId="{76AC3854-A3C2-4AB9-A4C9-44B683194E16}" type="parTrans" cxnId="{71F7948A-DC98-4274-B825-1F3B7F7A0767}">
      <dgm:prSet/>
      <dgm:spPr/>
      <dgm:t>
        <a:bodyPr/>
        <a:lstStyle/>
        <a:p>
          <a:endParaRPr lang="en-US"/>
        </a:p>
      </dgm:t>
    </dgm:pt>
    <dgm:pt modelId="{792244AB-5F07-4F55-8E1D-34AB0B55D51D}" type="sibTrans" cxnId="{71F7948A-DC98-4274-B825-1F3B7F7A0767}">
      <dgm:prSet/>
      <dgm:spPr/>
      <dgm:t>
        <a:bodyPr/>
        <a:lstStyle/>
        <a:p>
          <a:endParaRPr lang="en-US"/>
        </a:p>
      </dgm:t>
    </dgm:pt>
    <dgm:pt modelId="{28C2A893-4CF4-4520-8861-7F54E28594A4}">
      <dgm:prSet/>
      <dgm:spPr>
        <a:solidFill>
          <a:schemeClr val="accent4"/>
        </a:solidFill>
      </dgm:spPr>
      <dgm:t>
        <a:bodyPr/>
        <a:lstStyle/>
        <a:p>
          <a:r>
            <a:rPr lang="en-US" dirty="0" smtClean="0"/>
            <a:t>Information does </a:t>
          </a:r>
          <a:r>
            <a:rPr lang="en-US" smtClean="0"/>
            <a:t>not lay out a sufficient argument </a:t>
          </a:r>
          <a:r>
            <a:rPr lang="en-US" dirty="0" smtClean="0"/>
            <a:t>for making a different decision.</a:t>
          </a:r>
        </a:p>
      </dgm:t>
    </dgm:pt>
    <dgm:pt modelId="{72D92FB4-EFC8-4CB0-A649-FB29EB879A07}" type="parTrans" cxnId="{3F3A4AE3-EB89-4D4E-B9C3-90D9340A0FA0}">
      <dgm:prSet/>
      <dgm:spPr/>
      <dgm:t>
        <a:bodyPr/>
        <a:lstStyle/>
        <a:p>
          <a:endParaRPr lang="en-US"/>
        </a:p>
      </dgm:t>
    </dgm:pt>
    <dgm:pt modelId="{54168502-E14B-44D7-AB33-671B27BD9AFC}" type="sibTrans" cxnId="{3F3A4AE3-EB89-4D4E-B9C3-90D9340A0FA0}">
      <dgm:prSet/>
      <dgm:spPr/>
      <dgm:t>
        <a:bodyPr/>
        <a:lstStyle/>
        <a:p>
          <a:endParaRPr lang="en-US"/>
        </a:p>
      </dgm:t>
    </dgm:pt>
    <dgm:pt modelId="{066D1C64-A3D9-4215-93C3-B695CFCFE20E}" type="pres">
      <dgm:prSet presAssocID="{DAED6A8D-63BC-4E78-BD0D-369E232B8422}" presName="diagram" presStyleCnt="0">
        <dgm:presLayoutVars>
          <dgm:dir/>
          <dgm:resizeHandles val="exact"/>
        </dgm:presLayoutVars>
      </dgm:prSet>
      <dgm:spPr/>
      <dgm:t>
        <a:bodyPr/>
        <a:lstStyle/>
        <a:p>
          <a:endParaRPr lang="en-US"/>
        </a:p>
      </dgm:t>
    </dgm:pt>
    <dgm:pt modelId="{7685A9DB-7468-4B44-AAB2-8A8F57D2ED4C}" type="pres">
      <dgm:prSet presAssocID="{3965B0A5-CF10-4256-B3F6-1EF7E48C42C9}" presName="node" presStyleLbl="node1" presStyleIdx="0" presStyleCnt="4">
        <dgm:presLayoutVars>
          <dgm:bulletEnabled val="1"/>
        </dgm:presLayoutVars>
      </dgm:prSet>
      <dgm:spPr/>
      <dgm:t>
        <a:bodyPr/>
        <a:lstStyle/>
        <a:p>
          <a:endParaRPr lang="en-US"/>
        </a:p>
      </dgm:t>
    </dgm:pt>
    <dgm:pt modelId="{86E369A2-F07F-48A9-B73A-B929FEDCA572}" type="pres">
      <dgm:prSet presAssocID="{65DEF9C2-4677-4425-8FA6-D3D29D2B3A76}" presName="sibTrans" presStyleCnt="0"/>
      <dgm:spPr/>
    </dgm:pt>
    <dgm:pt modelId="{AD48AE5F-9858-43E3-B2BB-025D3E4464A8}" type="pres">
      <dgm:prSet presAssocID="{883B1F09-BBE9-4241-A0E5-86989A187809}" presName="node" presStyleLbl="node1" presStyleIdx="1" presStyleCnt="4">
        <dgm:presLayoutVars>
          <dgm:bulletEnabled val="1"/>
        </dgm:presLayoutVars>
      </dgm:prSet>
      <dgm:spPr/>
      <dgm:t>
        <a:bodyPr/>
        <a:lstStyle/>
        <a:p>
          <a:endParaRPr lang="en-US"/>
        </a:p>
      </dgm:t>
    </dgm:pt>
    <dgm:pt modelId="{487ABD37-79D1-4B9B-A2C8-4582B5ACDAA5}" type="pres">
      <dgm:prSet presAssocID="{52194D3F-0D20-4C84-B311-CA6FAAC53911}" presName="sibTrans" presStyleCnt="0"/>
      <dgm:spPr/>
    </dgm:pt>
    <dgm:pt modelId="{902001A1-B1F4-4F9E-8BCA-E094FDD3E6A9}" type="pres">
      <dgm:prSet presAssocID="{B1EDA856-BCC4-4830-9562-33BF3799F646}" presName="node" presStyleLbl="node1" presStyleIdx="2" presStyleCnt="4">
        <dgm:presLayoutVars>
          <dgm:bulletEnabled val="1"/>
        </dgm:presLayoutVars>
      </dgm:prSet>
      <dgm:spPr/>
      <dgm:t>
        <a:bodyPr/>
        <a:lstStyle/>
        <a:p>
          <a:endParaRPr lang="en-US"/>
        </a:p>
      </dgm:t>
    </dgm:pt>
    <dgm:pt modelId="{96227818-8BEC-4895-BF5A-81F2D179C1A4}" type="pres">
      <dgm:prSet presAssocID="{792244AB-5F07-4F55-8E1D-34AB0B55D51D}" presName="sibTrans" presStyleCnt="0"/>
      <dgm:spPr/>
    </dgm:pt>
    <dgm:pt modelId="{66F05B4C-9E15-409C-9F6C-7431695F65BF}" type="pres">
      <dgm:prSet presAssocID="{28C2A893-4CF4-4520-8861-7F54E28594A4}" presName="node" presStyleLbl="node1" presStyleIdx="3" presStyleCnt="4">
        <dgm:presLayoutVars>
          <dgm:bulletEnabled val="1"/>
        </dgm:presLayoutVars>
      </dgm:prSet>
      <dgm:spPr/>
      <dgm:t>
        <a:bodyPr/>
        <a:lstStyle/>
        <a:p>
          <a:endParaRPr lang="en-US"/>
        </a:p>
      </dgm:t>
    </dgm:pt>
  </dgm:ptLst>
  <dgm:cxnLst>
    <dgm:cxn modelId="{71F7948A-DC98-4274-B825-1F3B7F7A0767}" srcId="{DAED6A8D-63BC-4E78-BD0D-369E232B8422}" destId="{B1EDA856-BCC4-4830-9562-33BF3799F646}" srcOrd="2" destOrd="0" parTransId="{76AC3854-A3C2-4AB9-A4C9-44B683194E16}" sibTransId="{792244AB-5F07-4F55-8E1D-34AB0B55D51D}"/>
    <dgm:cxn modelId="{9F70A9CD-2058-4EF3-9CA4-2786F424ED20}" srcId="{DAED6A8D-63BC-4E78-BD0D-369E232B8422}" destId="{883B1F09-BBE9-4241-A0E5-86989A187809}" srcOrd="1" destOrd="0" parTransId="{3F0A46A3-464C-4215-837D-8440EC394F94}" sibTransId="{52194D3F-0D20-4C84-B311-CA6FAAC53911}"/>
    <dgm:cxn modelId="{E1CCF996-4D9F-4C4D-8B75-17C3175644C4}" type="presOf" srcId="{883B1F09-BBE9-4241-A0E5-86989A187809}" destId="{AD48AE5F-9858-43E3-B2BB-025D3E4464A8}" srcOrd="0" destOrd="0" presId="urn:microsoft.com/office/officeart/2005/8/layout/default"/>
    <dgm:cxn modelId="{1D512C77-318D-4573-AACC-240941508826}" type="presOf" srcId="{3965B0A5-CF10-4256-B3F6-1EF7E48C42C9}" destId="{7685A9DB-7468-4B44-AAB2-8A8F57D2ED4C}" srcOrd="0" destOrd="0" presId="urn:microsoft.com/office/officeart/2005/8/layout/default"/>
    <dgm:cxn modelId="{D169A5CF-B18A-474C-8560-ECC778F6633C}" type="presOf" srcId="{B1EDA856-BCC4-4830-9562-33BF3799F646}" destId="{902001A1-B1F4-4F9E-8BCA-E094FDD3E6A9}" srcOrd="0" destOrd="0" presId="urn:microsoft.com/office/officeart/2005/8/layout/default"/>
    <dgm:cxn modelId="{3F3FBFDF-71B8-4D5C-9FBF-B9F2170C7DBC}" type="presOf" srcId="{28C2A893-4CF4-4520-8861-7F54E28594A4}" destId="{66F05B4C-9E15-409C-9F6C-7431695F65BF}" srcOrd="0" destOrd="0" presId="urn:microsoft.com/office/officeart/2005/8/layout/default"/>
    <dgm:cxn modelId="{3F3A4AE3-EB89-4D4E-B9C3-90D9340A0FA0}" srcId="{DAED6A8D-63BC-4E78-BD0D-369E232B8422}" destId="{28C2A893-4CF4-4520-8861-7F54E28594A4}" srcOrd="3" destOrd="0" parTransId="{72D92FB4-EFC8-4CB0-A649-FB29EB879A07}" sibTransId="{54168502-E14B-44D7-AB33-671B27BD9AFC}"/>
    <dgm:cxn modelId="{33EE4935-C0E8-451D-8311-C9A58CAF6354}" type="presOf" srcId="{DAED6A8D-63BC-4E78-BD0D-369E232B8422}" destId="{066D1C64-A3D9-4215-93C3-B695CFCFE20E}" srcOrd="0" destOrd="0" presId="urn:microsoft.com/office/officeart/2005/8/layout/default"/>
    <dgm:cxn modelId="{8799B722-FDDA-48F6-BA56-D8F8D227982F}" srcId="{DAED6A8D-63BC-4E78-BD0D-369E232B8422}" destId="{3965B0A5-CF10-4256-B3F6-1EF7E48C42C9}" srcOrd="0" destOrd="0" parTransId="{16062250-B562-4A9A-90EC-A7D1A7FD0EDA}" sibTransId="{65DEF9C2-4677-4425-8FA6-D3D29D2B3A76}"/>
    <dgm:cxn modelId="{1EF20AF0-00BB-4291-884C-0F8D32FBCA9F}" type="presParOf" srcId="{066D1C64-A3D9-4215-93C3-B695CFCFE20E}" destId="{7685A9DB-7468-4B44-AAB2-8A8F57D2ED4C}" srcOrd="0" destOrd="0" presId="urn:microsoft.com/office/officeart/2005/8/layout/default"/>
    <dgm:cxn modelId="{BA32DBC4-FF4D-43D3-8D8D-31C7D56DDDB3}" type="presParOf" srcId="{066D1C64-A3D9-4215-93C3-B695CFCFE20E}" destId="{86E369A2-F07F-48A9-B73A-B929FEDCA572}" srcOrd="1" destOrd="0" presId="urn:microsoft.com/office/officeart/2005/8/layout/default"/>
    <dgm:cxn modelId="{F89B59D0-1784-44BD-867B-30A872080B0B}" type="presParOf" srcId="{066D1C64-A3D9-4215-93C3-B695CFCFE20E}" destId="{AD48AE5F-9858-43E3-B2BB-025D3E4464A8}" srcOrd="2" destOrd="0" presId="urn:microsoft.com/office/officeart/2005/8/layout/default"/>
    <dgm:cxn modelId="{F56C690D-A225-4139-BB6C-8406FF21C988}" type="presParOf" srcId="{066D1C64-A3D9-4215-93C3-B695CFCFE20E}" destId="{487ABD37-79D1-4B9B-A2C8-4582B5ACDAA5}" srcOrd="3" destOrd="0" presId="urn:microsoft.com/office/officeart/2005/8/layout/default"/>
    <dgm:cxn modelId="{E12770BB-776B-4E6B-A9A7-CC3DACEC035B}" type="presParOf" srcId="{066D1C64-A3D9-4215-93C3-B695CFCFE20E}" destId="{902001A1-B1F4-4F9E-8BCA-E094FDD3E6A9}" srcOrd="4" destOrd="0" presId="urn:microsoft.com/office/officeart/2005/8/layout/default"/>
    <dgm:cxn modelId="{66DFD8A0-2629-4CE6-855A-7BEABF128FF6}" type="presParOf" srcId="{066D1C64-A3D9-4215-93C3-B695CFCFE20E}" destId="{96227818-8BEC-4895-BF5A-81F2D179C1A4}" srcOrd="5" destOrd="0" presId="urn:microsoft.com/office/officeart/2005/8/layout/default"/>
    <dgm:cxn modelId="{A4DD0B3A-72F3-406F-94DB-AA2E2E8B651A}" type="presParOf" srcId="{066D1C64-A3D9-4215-93C3-B695CFCFE20E}" destId="{66F05B4C-9E15-409C-9F6C-7431695F65BF}"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C144EED-C553-490A-9472-CE4F2721EA2D}"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n-US"/>
        </a:p>
      </dgm:t>
    </dgm:pt>
    <dgm:pt modelId="{18F5555A-F65E-4FE9-9DF5-4139FF3905B9}">
      <dgm:prSet phldrT="[Text]"/>
      <dgm:spPr>
        <a:solidFill>
          <a:schemeClr val="accent5"/>
        </a:solidFill>
      </dgm:spPr>
      <dgm:t>
        <a:bodyPr/>
        <a:lstStyle/>
        <a:p>
          <a:r>
            <a:rPr lang="en-US" smtClean="0">
              <a:solidFill>
                <a:schemeClr val="tx1"/>
              </a:solidFill>
            </a:rPr>
            <a:t>It is based </a:t>
          </a:r>
          <a:r>
            <a:rPr lang="en-US" dirty="0" smtClean="0">
              <a:solidFill>
                <a:schemeClr val="tx1"/>
              </a:solidFill>
            </a:rPr>
            <a:t>on information that: </a:t>
          </a:r>
          <a:endParaRPr lang="en-US" dirty="0">
            <a:solidFill>
              <a:schemeClr val="tx1"/>
            </a:solidFill>
          </a:endParaRPr>
        </a:p>
      </dgm:t>
    </dgm:pt>
    <dgm:pt modelId="{E5A9EF1F-4FD2-4DB2-9296-6A025AE6244C}" type="parTrans" cxnId="{B6CB4F19-4972-42C4-92CE-C661FAF26CF9}">
      <dgm:prSet/>
      <dgm:spPr/>
      <dgm:t>
        <a:bodyPr/>
        <a:lstStyle/>
        <a:p>
          <a:endParaRPr lang="en-US"/>
        </a:p>
      </dgm:t>
    </dgm:pt>
    <dgm:pt modelId="{8CA4566A-2737-4BC6-88C2-27A06B781AB7}" type="sibTrans" cxnId="{B6CB4F19-4972-42C4-92CE-C661FAF26CF9}">
      <dgm:prSet/>
      <dgm:spPr/>
      <dgm:t>
        <a:bodyPr/>
        <a:lstStyle/>
        <a:p>
          <a:endParaRPr lang="en-US"/>
        </a:p>
      </dgm:t>
    </dgm:pt>
    <dgm:pt modelId="{7D1C988A-01C5-44A9-870A-A2E38411F5EF}">
      <dgm:prSet/>
      <dgm:spPr>
        <a:solidFill>
          <a:schemeClr val="accent1"/>
        </a:solidFill>
      </dgm:spPr>
      <dgm:t>
        <a:bodyPr/>
        <a:lstStyle/>
        <a:p>
          <a:r>
            <a:rPr lang="en-US" smtClean="0"/>
            <a:t>Does not fit an existing item</a:t>
          </a:r>
          <a:endParaRPr lang="en-US" dirty="0" smtClean="0"/>
        </a:p>
      </dgm:t>
    </dgm:pt>
    <dgm:pt modelId="{0D74124B-CF4E-451F-A440-5D7FE82377F4}" type="parTrans" cxnId="{7E227CAD-47E3-4EAC-88C1-7C2A3A3EE48A}">
      <dgm:prSet/>
      <dgm:spPr/>
      <dgm:t>
        <a:bodyPr/>
        <a:lstStyle/>
        <a:p>
          <a:endParaRPr lang="en-US"/>
        </a:p>
      </dgm:t>
    </dgm:pt>
    <dgm:pt modelId="{4D81A05C-CDF4-4D23-85CD-250F389739D7}" type="sibTrans" cxnId="{7E227CAD-47E3-4EAC-88C1-7C2A3A3EE48A}">
      <dgm:prSet/>
      <dgm:spPr/>
      <dgm:t>
        <a:bodyPr/>
        <a:lstStyle/>
        <a:p>
          <a:endParaRPr lang="en-US"/>
        </a:p>
      </dgm:t>
    </dgm:pt>
    <dgm:pt modelId="{B71EC486-FC47-449D-A0FD-CC326B5FD7DD}">
      <dgm:prSet/>
      <dgm:spPr/>
      <dgm:t>
        <a:bodyPr/>
        <a:lstStyle/>
        <a:p>
          <a:r>
            <a:rPr lang="en-US" smtClean="0"/>
            <a:t>Is comparable to existing items</a:t>
          </a:r>
          <a:endParaRPr lang="en-US" dirty="0" smtClean="0"/>
        </a:p>
      </dgm:t>
    </dgm:pt>
    <dgm:pt modelId="{4C6B5F36-3C48-41F1-BB36-A2C73FF89EDD}" type="parTrans" cxnId="{82BA134B-9C13-449E-911E-0E92DD041188}">
      <dgm:prSet/>
      <dgm:spPr/>
      <dgm:t>
        <a:bodyPr/>
        <a:lstStyle/>
        <a:p>
          <a:endParaRPr lang="en-US"/>
        </a:p>
      </dgm:t>
    </dgm:pt>
    <dgm:pt modelId="{27CC22B8-AA4B-4E86-BD0E-F78A74372D0D}" type="sibTrans" cxnId="{82BA134B-9C13-449E-911E-0E92DD041188}">
      <dgm:prSet/>
      <dgm:spPr/>
      <dgm:t>
        <a:bodyPr/>
        <a:lstStyle/>
        <a:p>
          <a:endParaRPr lang="en-US"/>
        </a:p>
      </dgm:t>
    </dgm:pt>
    <dgm:pt modelId="{FD0D851D-B1F8-4EC6-B692-A99FC7F840D2}">
      <dgm:prSet/>
      <dgm:spPr>
        <a:solidFill>
          <a:schemeClr val="accent3"/>
        </a:solidFill>
      </dgm:spPr>
      <dgm:t>
        <a:bodyPr/>
        <a:lstStyle/>
        <a:p>
          <a:r>
            <a:rPr lang="en-US" dirty="0" smtClean="0"/>
            <a:t>Contributes </a:t>
          </a:r>
          <a:r>
            <a:rPr lang="en-US" smtClean="0"/>
            <a:t>to the decision </a:t>
          </a:r>
          <a:r>
            <a:rPr lang="en-US" dirty="0" smtClean="0"/>
            <a:t>at hand</a:t>
          </a:r>
        </a:p>
      </dgm:t>
    </dgm:pt>
    <dgm:pt modelId="{6CD5D4B8-4CFA-4DB0-B164-F5EC758F0B1D}" type="parTrans" cxnId="{F6A697BD-34DB-41A0-ABC4-3078469597EB}">
      <dgm:prSet/>
      <dgm:spPr/>
      <dgm:t>
        <a:bodyPr/>
        <a:lstStyle/>
        <a:p>
          <a:endParaRPr lang="en-US"/>
        </a:p>
      </dgm:t>
    </dgm:pt>
    <dgm:pt modelId="{72A746E3-D714-4B24-BD38-505EDF25B282}" type="sibTrans" cxnId="{F6A697BD-34DB-41A0-ABC4-3078469597EB}">
      <dgm:prSet/>
      <dgm:spPr/>
      <dgm:t>
        <a:bodyPr/>
        <a:lstStyle/>
        <a:p>
          <a:endParaRPr lang="en-US"/>
        </a:p>
      </dgm:t>
    </dgm:pt>
    <dgm:pt modelId="{6A9A7290-B21C-4356-A7B1-E46C99D58CFD}" type="pres">
      <dgm:prSet presAssocID="{2C144EED-C553-490A-9472-CE4F2721EA2D}" presName="Name0" presStyleCnt="0">
        <dgm:presLayoutVars>
          <dgm:chPref val="1"/>
          <dgm:dir/>
          <dgm:animOne val="branch"/>
          <dgm:animLvl val="lvl"/>
          <dgm:resizeHandles/>
        </dgm:presLayoutVars>
      </dgm:prSet>
      <dgm:spPr/>
      <dgm:t>
        <a:bodyPr/>
        <a:lstStyle/>
        <a:p>
          <a:endParaRPr lang="en-US"/>
        </a:p>
      </dgm:t>
    </dgm:pt>
    <dgm:pt modelId="{7DCD190A-C067-4EE5-ABE6-C11CD991C38A}" type="pres">
      <dgm:prSet presAssocID="{18F5555A-F65E-4FE9-9DF5-4139FF3905B9}" presName="vertOne" presStyleCnt="0"/>
      <dgm:spPr/>
    </dgm:pt>
    <dgm:pt modelId="{A49704C1-E35B-4CD4-B416-7B65BDFC0A5B}" type="pres">
      <dgm:prSet presAssocID="{18F5555A-F65E-4FE9-9DF5-4139FF3905B9}" presName="txOne" presStyleLbl="node0" presStyleIdx="0" presStyleCnt="1" custScaleY="24020" custLinFactNeighborX="-90" custLinFactNeighborY="12848">
        <dgm:presLayoutVars>
          <dgm:chPref val="3"/>
        </dgm:presLayoutVars>
      </dgm:prSet>
      <dgm:spPr/>
      <dgm:t>
        <a:bodyPr/>
        <a:lstStyle/>
        <a:p>
          <a:endParaRPr lang="en-US"/>
        </a:p>
      </dgm:t>
    </dgm:pt>
    <dgm:pt modelId="{BD796591-76FB-4C12-A73B-454745B44802}" type="pres">
      <dgm:prSet presAssocID="{18F5555A-F65E-4FE9-9DF5-4139FF3905B9}" presName="parTransOne" presStyleCnt="0"/>
      <dgm:spPr/>
    </dgm:pt>
    <dgm:pt modelId="{0DFBEF1F-54B0-482C-9B03-AB38631D5BF0}" type="pres">
      <dgm:prSet presAssocID="{18F5555A-F65E-4FE9-9DF5-4139FF3905B9}" presName="horzOne" presStyleCnt="0"/>
      <dgm:spPr/>
    </dgm:pt>
    <dgm:pt modelId="{01559036-E316-4A15-BBEA-1BA84B679C77}" type="pres">
      <dgm:prSet presAssocID="{7D1C988A-01C5-44A9-870A-A2E38411F5EF}" presName="vertTwo" presStyleCnt="0"/>
      <dgm:spPr/>
    </dgm:pt>
    <dgm:pt modelId="{C2E8AADF-E2C4-420D-86C7-E381FF98114D}" type="pres">
      <dgm:prSet presAssocID="{7D1C988A-01C5-44A9-870A-A2E38411F5EF}" presName="txTwo" presStyleLbl="node2" presStyleIdx="0" presStyleCnt="3">
        <dgm:presLayoutVars>
          <dgm:chPref val="3"/>
        </dgm:presLayoutVars>
      </dgm:prSet>
      <dgm:spPr/>
      <dgm:t>
        <a:bodyPr/>
        <a:lstStyle/>
        <a:p>
          <a:endParaRPr lang="en-US"/>
        </a:p>
      </dgm:t>
    </dgm:pt>
    <dgm:pt modelId="{3F867A15-1719-46CE-BEDA-71099347CC23}" type="pres">
      <dgm:prSet presAssocID="{7D1C988A-01C5-44A9-870A-A2E38411F5EF}" presName="horzTwo" presStyleCnt="0"/>
      <dgm:spPr/>
    </dgm:pt>
    <dgm:pt modelId="{5BBAEB57-B2EF-41CE-9E3A-E9594DF561E7}" type="pres">
      <dgm:prSet presAssocID="{4D81A05C-CDF4-4D23-85CD-250F389739D7}" presName="sibSpaceTwo" presStyleCnt="0"/>
      <dgm:spPr/>
    </dgm:pt>
    <dgm:pt modelId="{0AADFAE6-24D8-4788-AB39-3D706DFAA098}" type="pres">
      <dgm:prSet presAssocID="{B71EC486-FC47-449D-A0FD-CC326B5FD7DD}" presName="vertTwo" presStyleCnt="0"/>
      <dgm:spPr/>
    </dgm:pt>
    <dgm:pt modelId="{FDFD67BC-868B-4E40-BDCB-67B87E8552DA}" type="pres">
      <dgm:prSet presAssocID="{B71EC486-FC47-449D-A0FD-CC326B5FD7DD}" presName="txTwo" presStyleLbl="node2" presStyleIdx="1" presStyleCnt="3">
        <dgm:presLayoutVars>
          <dgm:chPref val="3"/>
        </dgm:presLayoutVars>
      </dgm:prSet>
      <dgm:spPr/>
      <dgm:t>
        <a:bodyPr/>
        <a:lstStyle/>
        <a:p>
          <a:endParaRPr lang="en-US"/>
        </a:p>
      </dgm:t>
    </dgm:pt>
    <dgm:pt modelId="{8E89041A-9797-42D3-AB59-37AE8F8F7029}" type="pres">
      <dgm:prSet presAssocID="{B71EC486-FC47-449D-A0FD-CC326B5FD7DD}" presName="horzTwo" presStyleCnt="0"/>
      <dgm:spPr/>
    </dgm:pt>
    <dgm:pt modelId="{4022EB8F-FFF7-4137-A9D7-668FC0F57A45}" type="pres">
      <dgm:prSet presAssocID="{27CC22B8-AA4B-4E86-BD0E-F78A74372D0D}" presName="sibSpaceTwo" presStyleCnt="0"/>
      <dgm:spPr/>
    </dgm:pt>
    <dgm:pt modelId="{4938B77E-4CB4-43CB-AD9D-E7D79478762E}" type="pres">
      <dgm:prSet presAssocID="{FD0D851D-B1F8-4EC6-B692-A99FC7F840D2}" presName="vertTwo" presStyleCnt="0"/>
      <dgm:spPr/>
    </dgm:pt>
    <dgm:pt modelId="{024CDBB4-CA85-4583-8C9A-E0DA6273064C}" type="pres">
      <dgm:prSet presAssocID="{FD0D851D-B1F8-4EC6-B692-A99FC7F840D2}" presName="txTwo" presStyleLbl="node2" presStyleIdx="2" presStyleCnt="3">
        <dgm:presLayoutVars>
          <dgm:chPref val="3"/>
        </dgm:presLayoutVars>
      </dgm:prSet>
      <dgm:spPr/>
      <dgm:t>
        <a:bodyPr/>
        <a:lstStyle/>
        <a:p>
          <a:endParaRPr lang="en-US"/>
        </a:p>
      </dgm:t>
    </dgm:pt>
    <dgm:pt modelId="{9E7BC4F8-95F5-44A5-83FC-43E2FD6B1F7E}" type="pres">
      <dgm:prSet presAssocID="{FD0D851D-B1F8-4EC6-B692-A99FC7F840D2}" presName="horzTwo" presStyleCnt="0"/>
      <dgm:spPr/>
    </dgm:pt>
  </dgm:ptLst>
  <dgm:cxnLst>
    <dgm:cxn modelId="{7E227CAD-47E3-4EAC-88C1-7C2A3A3EE48A}" srcId="{18F5555A-F65E-4FE9-9DF5-4139FF3905B9}" destId="{7D1C988A-01C5-44A9-870A-A2E38411F5EF}" srcOrd="0" destOrd="0" parTransId="{0D74124B-CF4E-451F-A440-5D7FE82377F4}" sibTransId="{4D81A05C-CDF4-4D23-85CD-250F389739D7}"/>
    <dgm:cxn modelId="{C8FFF63D-0DFB-4BDE-8797-5060BB942C82}" type="presOf" srcId="{FD0D851D-B1F8-4EC6-B692-A99FC7F840D2}" destId="{024CDBB4-CA85-4583-8C9A-E0DA6273064C}" srcOrd="0" destOrd="0" presId="urn:microsoft.com/office/officeart/2005/8/layout/hierarchy4"/>
    <dgm:cxn modelId="{E72CCD3D-6901-4614-9DBC-49C0E2155E91}" type="presOf" srcId="{18F5555A-F65E-4FE9-9DF5-4139FF3905B9}" destId="{A49704C1-E35B-4CD4-B416-7B65BDFC0A5B}" srcOrd="0" destOrd="0" presId="urn:microsoft.com/office/officeart/2005/8/layout/hierarchy4"/>
    <dgm:cxn modelId="{918BC917-A2EA-4032-AA17-EB4AF7D733E9}" type="presOf" srcId="{2C144EED-C553-490A-9472-CE4F2721EA2D}" destId="{6A9A7290-B21C-4356-A7B1-E46C99D58CFD}" srcOrd="0" destOrd="0" presId="urn:microsoft.com/office/officeart/2005/8/layout/hierarchy4"/>
    <dgm:cxn modelId="{82BA134B-9C13-449E-911E-0E92DD041188}" srcId="{18F5555A-F65E-4FE9-9DF5-4139FF3905B9}" destId="{B71EC486-FC47-449D-A0FD-CC326B5FD7DD}" srcOrd="1" destOrd="0" parTransId="{4C6B5F36-3C48-41F1-BB36-A2C73FF89EDD}" sibTransId="{27CC22B8-AA4B-4E86-BD0E-F78A74372D0D}"/>
    <dgm:cxn modelId="{0E7125BA-69EB-45E4-A4B0-401653726B51}" type="presOf" srcId="{7D1C988A-01C5-44A9-870A-A2E38411F5EF}" destId="{C2E8AADF-E2C4-420D-86C7-E381FF98114D}" srcOrd="0" destOrd="0" presId="urn:microsoft.com/office/officeart/2005/8/layout/hierarchy4"/>
    <dgm:cxn modelId="{4B13F138-FBA8-4F84-A3E0-090C8F49663D}" type="presOf" srcId="{B71EC486-FC47-449D-A0FD-CC326B5FD7DD}" destId="{FDFD67BC-868B-4E40-BDCB-67B87E8552DA}" srcOrd="0" destOrd="0" presId="urn:microsoft.com/office/officeart/2005/8/layout/hierarchy4"/>
    <dgm:cxn modelId="{B6CB4F19-4972-42C4-92CE-C661FAF26CF9}" srcId="{2C144EED-C553-490A-9472-CE4F2721EA2D}" destId="{18F5555A-F65E-4FE9-9DF5-4139FF3905B9}" srcOrd="0" destOrd="0" parTransId="{E5A9EF1F-4FD2-4DB2-9296-6A025AE6244C}" sibTransId="{8CA4566A-2737-4BC6-88C2-27A06B781AB7}"/>
    <dgm:cxn modelId="{F6A697BD-34DB-41A0-ABC4-3078469597EB}" srcId="{18F5555A-F65E-4FE9-9DF5-4139FF3905B9}" destId="{FD0D851D-B1F8-4EC6-B692-A99FC7F840D2}" srcOrd="2" destOrd="0" parTransId="{6CD5D4B8-4CFA-4DB0-B164-F5EC758F0B1D}" sibTransId="{72A746E3-D714-4B24-BD38-505EDF25B282}"/>
    <dgm:cxn modelId="{9E473506-FFA7-47D0-9447-36CA40408911}" type="presParOf" srcId="{6A9A7290-B21C-4356-A7B1-E46C99D58CFD}" destId="{7DCD190A-C067-4EE5-ABE6-C11CD991C38A}" srcOrd="0" destOrd="0" presId="urn:microsoft.com/office/officeart/2005/8/layout/hierarchy4"/>
    <dgm:cxn modelId="{9E942FAF-18FB-4663-B098-925F30599FD0}" type="presParOf" srcId="{7DCD190A-C067-4EE5-ABE6-C11CD991C38A}" destId="{A49704C1-E35B-4CD4-B416-7B65BDFC0A5B}" srcOrd="0" destOrd="0" presId="urn:microsoft.com/office/officeart/2005/8/layout/hierarchy4"/>
    <dgm:cxn modelId="{4388B5AA-5890-4AE6-85DC-CC5012D5C8B3}" type="presParOf" srcId="{7DCD190A-C067-4EE5-ABE6-C11CD991C38A}" destId="{BD796591-76FB-4C12-A73B-454745B44802}" srcOrd="1" destOrd="0" presId="urn:microsoft.com/office/officeart/2005/8/layout/hierarchy4"/>
    <dgm:cxn modelId="{5507DD9C-0A34-43C0-8D5A-363A7C9B54D5}" type="presParOf" srcId="{7DCD190A-C067-4EE5-ABE6-C11CD991C38A}" destId="{0DFBEF1F-54B0-482C-9B03-AB38631D5BF0}" srcOrd="2" destOrd="0" presId="urn:microsoft.com/office/officeart/2005/8/layout/hierarchy4"/>
    <dgm:cxn modelId="{08EDB99C-B268-4D0F-B7C0-B32309409E0E}" type="presParOf" srcId="{0DFBEF1F-54B0-482C-9B03-AB38631D5BF0}" destId="{01559036-E316-4A15-BBEA-1BA84B679C77}" srcOrd="0" destOrd="0" presId="urn:microsoft.com/office/officeart/2005/8/layout/hierarchy4"/>
    <dgm:cxn modelId="{78E28D0A-158F-4BAC-8027-91B54B99E307}" type="presParOf" srcId="{01559036-E316-4A15-BBEA-1BA84B679C77}" destId="{C2E8AADF-E2C4-420D-86C7-E381FF98114D}" srcOrd="0" destOrd="0" presId="urn:microsoft.com/office/officeart/2005/8/layout/hierarchy4"/>
    <dgm:cxn modelId="{8D0A7039-BFEF-45BD-92A1-61F75DEC0BC9}" type="presParOf" srcId="{01559036-E316-4A15-BBEA-1BA84B679C77}" destId="{3F867A15-1719-46CE-BEDA-71099347CC23}" srcOrd="1" destOrd="0" presId="urn:microsoft.com/office/officeart/2005/8/layout/hierarchy4"/>
    <dgm:cxn modelId="{0C7384AD-B523-4EAA-AD75-D496134EEF5B}" type="presParOf" srcId="{0DFBEF1F-54B0-482C-9B03-AB38631D5BF0}" destId="{5BBAEB57-B2EF-41CE-9E3A-E9594DF561E7}" srcOrd="1" destOrd="0" presId="urn:microsoft.com/office/officeart/2005/8/layout/hierarchy4"/>
    <dgm:cxn modelId="{7011EE22-71D0-4168-A6EB-4C0E71CEB69A}" type="presParOf" srcId="{0DFBEF1F-54B0-482C-9B03-AB38631D5BF0}" destId="{0AADFAE6-24D8-4788-AB39-3D706DFAA098}" srcOrd="2" destOrd="0" presId="urn:microsoft.com/office/officeart/2005/8/layout/hierarchy4"/>
    <dgm:cxn modelId="{53C53438-6ABE-4FFB-879F-D92CD3EC35DA}" type="presParOf" srcId="{0AADFAE6-24D8-4788-AB39-3D706DFAA098}" destId="{FDFD67BC-868B-4E40-BDCB-67B87E8552DA}" srcOrd="0" destOrd="0" presId="urn:microsoft.com/office/officeart/2005/8/layout/hierarchy4"/>
    <dgm:cxn modelId="{5DEFE9CB-47C3-44A6-A085-700B8188E424}" type="presParOf" srcId="{0AADFAE6-24D8-4788-AB39-3D706DFAA098}" destId="{8E89041A-9797-42D3-AB59-37AE8F8F7029}" srcOrd="1" destOrd="0" presId="urn:microsoft.com/office/officeart/2005/8/layout/hierarchy4"/>
    <dgm:cxn modelId="{06733310-49D8-4FD9-BFB4-AC3912E2515C}" type="presParOf" srcId="{0DFBEF1F-54B0-482C-9B03-AB38631D5BF0}" destId="{4022EB8F-FFF7-4137-A9D7-668FC0F57A45}" srcOrd="3" destOrd="0" presId="urn:microsoft.com/office/officeart/2005/8/layout/hierarchy4"/>
    <dgm:cxn modelId="{2B153AD6-89D2-469A-866B-32C7C47F4A7B}" type="presParOf" srcId="{0DFBEF1F-54B0-482C-9B03-AB38631D5BF0}" destId="{4938B77E-4CB4-43CB-AD9D-E7D79478762E}" srcOrd="4" destOrd="0" presId="urn:microsoft.com/office/officeart/2005/8/layout/hierarchy4"/>
    <dgm:cxn modelId="{A284A9D4-3547-4073-8C09-2DEE5ACCA16E}" type="presParOf" srcId="{4938B77E-4CB4-43CB-AD9D-E7D79478762E}" destId="{024CDBB4-CA85-4583-8C9A-E0DA6273064C}" srcOrd="0" destOrd="0" presId="urn:microsoft.com/office/officeart/2005/8/layout/hierarchy4"/>
    <dgm:cxn modelId="{4A0DD4A5-62C3-4FC4-93E9-9101A9117485}" type="presParOf" srcId="{4938B77E-4CB4-43CB-AD9D-E7D79478762E}" destId="{9E7BC4F8-95F5-44A5-83FC-43E2FD6B1F7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53B78D6-A200-4C4B-ACC3-CE3DB638CCD5}" type="doc">
      <dgm:prSet loTypeId="urn:microsoft.com/office/officeart/2005/8/layout/bProcess3" loCatId="process" qsTypeId="urn:microsoft.com/office/officeart/2005/8/quickstyle/simple1" qsCatId="simple" csTypeId="urn:microsoft.com/office/officeart/2005/8/colors/colorful2" csCatId="colorful" phldr="1"/>
      <dgm:spPr/>
      <dgm:t>
        <a:bodyPr/>
        <a:lstStyle/>
        <a:p>
          <a:endParaRPr lang="en-US"/>
        </a:p>
      </dgm:t>
    </dgm:pt>
    <dgm:pt modelId="{C45E965F-9660-47C9-9F04-6164866AC02A}">
      <dgm:prSet phldrT="[Text]"/>
      <dgm:spPr>
        <a:solidFill>
          <a:schemeClr val="accent1"/>
        </a:solidFill>
      </dgm:spPr>
      <dgm:t>
        <a:bodyPr/>
        <a:lstStyle/>
        <a:p>
          <a:r>
            <a:rPr lang="en-US" smtClean="0"/>
            <a:t>Work individually.</a:t>
          </a:r>
          <a:endParaRPr lang="en-US"/>
        </a:p>
      </dgm:t>
    </dgm:pt>
    <dgm:pt modelId="{8203B340-693F-4AB2-B8C5-5F2FA4DD2DEE}" type="parTrans" cxnId="{33DF651F-9EF0-4D48-B5F1-94D1942AB1C9}">
      <dgm:prSet/>
      <dgm:spPr/>
      <dgm:t>
        <a:bodyPr/>
        <a:lstStyle/>
        <a:p>
          <a:endParaRPr lang="en-US"/>
        </a:p>
      </dgm:t>
    </dgm:pt>
    <dgm:pt modelId="{7F3ACDA6-A25F-4540-BC4C-8D1298754C35}" type="sibTrans" cxnId="{33DF651F-9EF0-4D48-B5F1-94D1942AB1C9}">
      <dgm:prSet/>
      <dgm:spPr>
        <a:ln>
          <a:solidFill>
            <a:schemeClr val="accent1"/>
          </a:solidFill>
        </a:ln>
      </dgm:spPr>
      <dgm:t>
        <a:bodyPr/>
        <a:lstStyle/>
        <a:p>
          <a:endParaRPr lang="en-US"/>
        </a:p>
      </dgm:t>
    </dgm:pt>
    <dgm:pt modelId="{50EE25B5-3EE2-4473-9E4B-5B349C47F4C7}">
      <dgm:prSet/>
      <dgm:spPr>
        <a:solidFill>
          <a:schemeClr val="accent2"/>
        </a:solidFill>
      </dgm:spPr>
      <dgm:t>
        <a:bodyPr/>
        <a:lstStyle/>
        <a:p>
          <a:r>
            <a:rPr lang="en-US" dirty="0" smtClean="0"/>
            <a:t>Go </a:t>
          </a:r>
          <a:r>
            <a:rPr lang="en-US" smtClean="0"/>
            <a:t>to workbook section(s</a:t>
          </a:r>
          <a:r>
            <a:rPr lang="en-US" dirty="0" smtClean="0"/>
            <a:t>) representing work you supervise.</a:t>
          </a:r>
        </a:p>
      </dgm:t>
    </dgm:pt>
    <dgm:pt modelId="{8C16D1B2-0089-40E4-BE89-C09AF5C00C7E}" type="parTrans" cxnId="{FE604976-6F75-40A4-B04E-CF037364422C}">
      <dgm:prSet/>
      <dgm:spPr/>
      <dgm:t>
        <a:bodyPr/>
        <a:lstStyle/>
        <a:p>
          <a:endParaRPr lang="en-US"/>
        </a:p>
      </dgm:t>
    </dgm:pt>
    <dgm:pt modelId="{BE015E0F-678D-4BED-A2B2-CB05208E5E70}" type="sibTrans" cxnId="{FE604976-6F75-40A4-B04E-CF037364422C}">
      <dgm:prSet/>
      <dgm:spPr>
        <a:ln>
          <a:solidFill>
            <a:schemeClr val="accent2"/>
          </a:solidFill>
        </a:ln>
      </dgm:spPr>
      <dgm:t>
        <a:bodyPr/>
        <a:lstStyle/>
        <a:p>
          <a:endParaRPr lang="en-US"/>
        </a:p>
      </dgm:t>
    </dgm:pt>
    <dgm:pt modelId="{A1B7CBD6-5C51-4819-8799-7D20D9918B58}">
      <dgm:prSet/>
      <dgm:spPr>
        <a:solidFill>
          <a:schemeClr val="accent2"/>
        </a:solidFill>
      </dgm:spPr>
      <dgm:t>
        <a:bodyPr/>
        <a:lstStyle/>
        <a:p>
          <a:pPr marL="228600" indent="-228600"/>
          <a:r>
            <a:rPr lang="en-US" dirty="0" smtClean="0"/>
            <a:t>Hotline:  p</a:t>
          </a:r>
          <a:r>
            <a:rPr lang="en-US" smtClean="0"/>
            <a:t>. 29–30</a:t>
          </a:r>
          <a:endParaRPr lang="en-US" dirty="0" smtClean="0"/>
        </a:p>
      </dgm:t>
    </dgm:pt>
    <dgm:pt modelId="{08F481D2-A73F-48A4-B9D4-2AD2AE644039}" type="parTrans" cxnId="{80FC4EE0-0669-479C-AA85-7363CA6D41FE}">
      <dgm:prSet/>
      <dgm:spPr/>
      <dgm:t>
        <a:bodyPr/>
        <a:lstStyle/>
        <a:p>
          <a:endParaRPr lang="en-US"/>
        </a:p>
      </dgm:t>
    </dgm:pt>
    <dgm:pt modelId="{257FF54A-3BD2-4260-B06E-478BF40052F4}" type="sibTrans" cxnId="{80FC4EE0-0669-479C-AA85-7363CA6D41FE}">
      <dgm:prSet/>
      <dgm:spPr/>
      <dgm:t>
        <a:bodyPr/>
        <a:lstStyle/>
        <a:p>
          <a:endParaRPr lang="en-US"/>
        </a:p>
      </dgm:t>
    </dgm:pt>
    <dgm:pt modelId="{61D6AFFA-9081-4BFD-8E9C-FF9027A81156}">
      <dgm:prSet/>
      <dgm:spPr>
        <a:solidFill>
          <a:schemeClr val="accent2"/>
        </a:solidFill>
      </dgm:spPr>
      <dgm:t>
        <a:bodyPr/>
        <a:lstStyle/>
        <a:p>
          <a:pPr marL="228600" indent="-228600"/>
          <a:r>
            <a:rPr lang="en-US" smtClean="0"/>
            <a:t>ER:  p. 31–32</a:t>
          </a:r>
          <a:endParaRPr lang="en-US" dirty="0" smtClean="0"/>
        </a:p>
      </dgm:t>
    </dgm:pt>
    <dgm:pt modelId="{9F0809BF-2343-4E47-BE09-752A7CCB058C}" type="parTrans" cxnId="{8CFDA501-0BEB-4CEB-9D05-21D0B0F76FEF}">
      <dgm:prSet/>
      <dgm:spPr/>
      <dgm:t>
        <a:bodyPr/>
        <a:lstStyle/>
        <a:p>
          <a:endParaRPr lang="en-US"/>
        </a:p>
      </dgm:t>
    </dgm:pt>
    <dgm:pt modelId="{FFF9004B-4235-4CFD-BF22-B985915C404C}" type="sibTrans" cxnId="{8CFDA501-0BEB-4CEB-9D05-21D0B0F76FEF}">
      <dgm:prSet/>
      <dgm:spPr/>
      <dgm:t>
        <a:bodyPr/>
        <a:lstStyle/>
        <a:p>
          <a:endParaRPr lang="en-US"/>
        </a:p>
      </dgm:t>
    </dgm:pt>
    <dgm:pt modelId="{61D5644B-6A93-47CA-8A1B-00F370BBF277}">
      <dgm:prSet/>
      <dgm:spPr>
        <a:solidFill>
          <a:schemeClr val="accent2"/>
        </a:solidFill>
      </dgm:spPr>
      <dgm:t>
        <a:bodyPr/>
        <a:lstStyle/>
        <a:p>
          <a:pPr marL="228600" indent="-228600"/>
          <a:r>
            <a:rPr lang="en-US" dirty="0" smtClean="0"/>
            <a:t>FM:  p</a:t>
          </a:r>
          <a:r>
            <a:rPr lang="en-US" smtClean="0"/>
            <a:t>. 33–34</a:t>
          </a:r>
          <a:endParaRPr lang="en-US" dirty="0" smtClean="0"/>
        </a:p>
      </dgm:t>
    </dgm:pt>
    <dgm:pt modelId="{12E8B851-62F2-4FF0-98ED-BD1FBB9CCF69}" type="parTrans" cxnId="{5B073FD0-9FEC-42D0-A97F-5FA7D4E0CE8D}">
      <dgm:prSet/>
      <dgm:spPr/>
      <dgm:t>
        <a:bodyPr/>
        <a:lstStyle/>
        <a:p>
          <a:endParaRPr lang="en-US"/>
        </a:p>
      </dgm:t>
    </dgm:pt>
    <dgm:pt modelId="{A1EC48CF-C044-4A2E-B83D-F44681E6552F}" type="sibTrans" cxnId="{5B073FD0-9FEC-42D0-A97F-5FA7D4E0CE8D}">
      <dgm:prSet/>
      <dgm:spPr/>
      <dgm:t>
        <a:bodyPr/>
        <a:lstStyle/>
        <a:p>
          <a:endParaRPr lang="en-US"/>
        </a:p>
      </dgm:t>
    </dgm:pt>
    <dgm:pt modelId="{318BCE9E-84ED-4366-B8D3-736A9A34BDD0}">
      <dgm:prSet/>
      <dgm:spPr>
        <a:solidFill>
          <a:schemeClr val="accent2"/>
        </a:solidFill>
      </dgm:spPr>
      <dgm:t>
        <a:bodyPr/>
        <a:lstStyle/>
        <a:p>
          <a:pPr marL="228600" indent="-228600"/>
          <a:r>
            <a:rPr lang="en-US" dirty="0" smtClean="0"/>
            <a:t>FR:  p</a:t>
          </a:r>
          <a:r>
            <a:rPr lang="en-US" smtClean="0"/>
            <a:t>. 35–36</a:t>
          </a:r>
          <a:endParaRPr lang="en-US" dirty="0" smtClean="0"/>
        </a:p>
      </dgm:t>
    </dgm:pt>
    <dgm:pt modelId="{E547F41A-F46A-452B-A416-CEE31604FEC7}" type="parTrans" cxnId="{256BFEBA-80E7-4287-98EB-B7A7ABECC747}">
      <dgm:prSet/>
      <dgm:spPr/>
      <dgm:t>
        <a:bodyPr/>
        <a:lstStyle/>
        <a:p>
          <a:endParaRPr lang="en-US"/>
        </a:p>
      </dgm:t>
    </dgm:pt>
    <dgm:pt modelId="{1480F50D-3472-4709-98ED-EF608D6E4F39}" type="sibTrans" cxnId="{256BFEBA-80E7-4287-98EB-B7A7ABECC747}">
      <dgm:prSet/>
      <dgm:spPr/>
      <dgm:t>
        <a:bodyPr/>
        <a:lstStyle/>
        <a:p>
          <a:endParaRPr lang="en-US"/>
        </a:p>
      </dgm:t>
    </dgm:pt>
    <dgm:pt modelId="{B7DDB14E-904D-4CB8-A86B-378AFB42CE35}">
      <dgm:prSet/>
      <dgm:spPr>
        <a:solidFill>
          <a:schemeClr val="tx2"/>
        </a:solidFill>
      </dgm:spPr>
      <dgm:t>
        <a:bodyPr/>
        <a:lstStyle/>
        <a:p>
          <a:r>
            <a:rPr lang="en-US" dirty="0" smtClean="0"/>
            <a:t>For each item, read the facts that were provided to support the override.</a:t>
          </a:r>
        </a:p>
      </dgm:t>
    </dgm:pt>
    <dgm:pt modelId="{302D4C1D-37D7-408F-96AA-7CCC02C7C0E6}" type="parTrans" cxnId="{45FEF210-1091-48DB-BD7A-B55EA2CDFAE5}">
      <dgm:prSet/>
      <dgm:spPr/>
      <dgm:t>
        <a:bodyPr/>
        <a:lstStyle/>
        <a:p>
          <a:endParaRPr lang="en-US"/>
        </a:p>
      </dgm:t>
    </dgm:pt>
    <dgm:pt modelId="{EE1FA13E-CBE2-48AC-9CFC-C5D78F7DFA1C}" type="sibTrans" cxnId="{45FEF210-1091-48DB-BD7A-B55EA2CDFAE5}">
      <dgm:prSet/>
      <dgm:spPr>
        <a:ln>
          <a:solidFill>
            <a:schemeClr val="accent3"/>
          </a:solidFill>
        </a:ln>
      </dgm:spPr>
      <dgm:t>
        <a:bodyPr/>
        <a:lstStyle/>
        <a:p>
          <a:endParaRPr lang="en-US"/>
        </a:p>
      </dgm:t>
    </dgm:pt>
    <dgm:pt modelId="{3FD1C79B-3610-4D1D-BCD5-DEEF6F4B369D}">
      <dgm:prSet/>
      <dgm:spPr>
        <a:solidFill>
          <a:schemeClr val="tx2"/>
        </a:solidFill>
      </dgm:spPr>
      <dgm:t>
        <a:bodyPr/>
        <a:lstStyle/>
        <a:p>
          <a:pPr marL="228600" indent="-228600"/>
          <a:r>
            <a:rPr lang="en-US" dirty="0" smtClean="0"/>
            <a:t>Determine whether you would approve or not approve.</a:t>
          </a:r>
        </a:p>
      </dgm:t>
    </dgm:pt>
    <dgm:pt modelId="{3F6A9C74-9416-4E8A-9AFD-850F32C3A638}" type="parTrans" cxnId="{F353E645-659D-4037-8C7A-5C2DD2EE65F9}">
      <dgm:prSet/>
      <dgm:spPr/>
      <dgm:t>
        <a:bodyPr/>
        <a:lstStyle/>
        <a:p>
          <a:endParaRPr lang="en-US"/>
        </a:p>
      </dgm:t>
    </dgm:pt>
    <dgm:pt modelId="{BBED93C1-FF88-47CF-9C0E-9A0C7103725A}" type="sibTrans" cxnId="{F353E645-659D-4037-8C7A-5C2DD2EE65F9}">
      <dgm:prSet/>
      <dgm:spPr/>
      <dgm:t>
        <a:bodyPr/>
        <a:lstStyle/>
        <a:p>
          <a:endParaRPr lang="en-US"/>
        </a:p>
      </dgm:t>
    </dgm:pt>
    <dgm:pt modelId="{3C764836-54A6-4D03-8F71-D95D9E98C820}">
      <dgm:prSet/>
      <dgm:spPr>
        <a:solidFill>
          <a:schemeClr val="tx2"/>
        </a:solidFill>
      </dgm:spPr>
      <dgm:t>
        <a:bodyPr/>
        <a:lstStyle/>
        <a:p>
          <a:pPr marL="228600" indent="-228600"/>
          <a:r>
            <a:rPr lang="en-US" dirty="0" smtClean="0"/>
            <a:t>If not approving</a:t>
          </a:r>
          <a:r>
            <a:rPr lang="en-US" smtClean="0"/>
            <a:t>, explain why.</a:t>
          </a:r>
          <a:endParaRPr lang="en-US" dirty="0" smtClean="0"/>
        </a:p>
      </dgm:t>
    </dgm:pt>
    <dgm:pt modelId="{85E5C8E2-04FC-4D3B-BFBC-6968D8CA06D6}" type="parTrans" cxnId="{11B291A5-3FF9-4FF0-AAF4-BA69162751A2}">
      <dgm:prSet/>
      <dgm:spPr/>
      <dgm:t>
        <a:bodyPr/>
        <a:lstStyle/>
        <a:p>
          <a:endParaRPr lang="en-US"/>
        </a:p>
      </dgm:t>
    </dgm:pt>
    <dgm:pt modelId="{BF29C35A-D5F2-4321-8F2B-46539639C989}" type="sibTrans" cxnId="{11B291A5-3FF9-4FF0-AAF4-BA69162751A2}">
      <dgm:prSet/>
      <dgm:spPr/>
      <dgm:t>
        <a:bodyPr/>
        <a:lstStyle/>
        <a:p>
          <a:endParaRPr lang="en-US"/>
        </a:p>
      </dgm:t>
    </dgm:pt>
    <dgm:pt modelId="{93D9B78E-7DF7-4123-AD1E-CA66DB7CB4FB}">
      <dgm:prSet/>
      <dgm:spPr>
        <a:solidFill>
          <a:schemeClr val="accent4"/>
        </a:solidFill>
      </dgm:spPr>
      <dgm:t>
        <a:bodyPr/>
        <a:lstStyle/>
        <a:p>
          <a:pPr algn="ctr"/>
          <a:r>
            <a:rPr lang="en-US" dirty="0" smtClean="0"/>
            <a:t>BONUS:  Pick one override you did not approve and rewrite </a:t>
          </a:r>
          <a:r>
            <a:rPr lang="en-US" smtClean="0"/>
            <a:t>fictional information so that it now supports the override</a:t>
          </a:r>
          <a:r>
            <a:rPr lang="en-US" dirty="0" smtClean="0"/>
            <a:t>.</a:t>
          </a:r>
        </a:p>
      </dgm:t>
    </dgm:pt>
    <dgm:pt modelId="{0729AE5A-C34B-4E85-97D8-996CF02574FF}" type="parTrans" cxnId="{F465DC63-998E-4302-BF8B-8AB2C0EFE4F7}">
      <dgm:prSet/>
      <dgm:spPr/>
      <dgm:t>
        <a:bodyPr/>
        <a:lstStyle/>
        <a:p>
          <a:endParaRPr lang="en-US"/>
        </a:p>
      </dgm:t>
    </dgm:pt>
    <dgm:pt modelId="{7836FD97-25D5-4CE7-B76C-E4930CBE35C8}" type="sibTrans" cxnId="{F465DC63-998E-4302-BF8B-8AB2C0EFE4F7}">
      <dgm:prSet/>
      <dgm:spPr/>
      <dgm:t>
        <a:bodyPr/>
        <a:lstStyle/>
        <a:p>
          <a:endParaRPr lang="en-US"/>
        </a:p>
      </dgm:t>
    </dgm:pt>
    <dgm:pt modelId="{02F95814-9317-406F-AB72-203B4511D152}" type="pres">
      <dgm:prSet presAssocID="{353B78D6-A200-4C4B-ACC3-CE3DB638CCD5}" presName="Name0" presStyleCnt="0">
        <dgm:presLayoutVars>
          <dgm:dir/>
          <dgm:resizeHandles val="exact"/>
        </dgm:presLayoutVars>
      </dgm:prSet>
      <dgm:spPr/>
      <dgm:t>
        <a:bodyPr/>
        <a:lstStyle/>
        <a:p>
          <a:endParaRPr lang="en-US"/>
        </a:p>
      </dgm:t>
    </dgm:pt>
    <dgm:pt modelId="{21B4C86A-9FD7-4753-9EED-6156EB75F463}" type="pres">
      <dgm:prSet presAssocID="{C45E965F-9660-47C9-9F04-6164866AC02A}" presName="node" presStyleLbl="node1" presStyleIdx="0" presStyleCnt="4">
        <dgm:presLayoutVars>
          <dgm:bulletEnabled val="1"/>
        </dgm:presLayoutVars>
      </dgm:prSet>
      <dgm:spPr/>
      <dgm:t>
        <a:bodyPr/>
        <a:lstStyle/>
        <a:p>
          <a:endParaRPr lang="en-US"/>
        </a:p>
      </dgm:t>
    </dgm:pt>
    <dgm:pt modelId="{A2F061AC-DF8C-467E-AF46-3E45D2EED4D7}" type="pres">
      <dgm:prSet presAssocID="{7F3ACDA6-A25F-4540-BC4C-8D1298754C35}" presName="sibTrans" presStyleLbl="sibTrans1D1" presStyleIdx="0" presStyleCnt="3"/>
      <dgm:spPr/>
      <dgm:t>
        <a:bodyPr/>
        <a:lstStyle/>
        <a:p>
          <a:endParaRPr lang="en-US"/>
        </a:p>
      </dgm:t>
    </dgm:pt>
    <dgm:pt modelId="{2D9185AF-9F8B-4FC1-BB78-343398992C94}" type="pres">
      <dgm:prSet presAssocID="{7F3ACDA6-A25F-4540-BC4C-8D1298754C35}" presName="connectorText" presStyleLbl="sibTrans1D1" presStyleIdx="0" presStyleCnt="3"/>
      <dgm:spPr/>
      <dgm:t>
        <a:bodyPr/>
        <a:lstStyle/>
        <a:p>
          <a:endParaRPr lang="en-US"/>
        </a:p>
      </dgm:t>
    </dgm:pt>
    <dgm:pt modelId="{686D6DB2-77E2-4A16-900E-664637ECE3C0}" type="pres">
      <dgm:prSet presAssocID="{50EE25B5-3EE2-4473-9E4B-5B349C47F4C7}" presName="node" presStyleLbl="node1" presStyleIdx="1" presStyleCnt="4">
        <dgm:presLayoutVars>
          <dgm:bulletEnabled val="1"/>
        </dgm:presLayoutVars>
      </dgm:prSet>
      <dgm:spPr/>
      <dgm:t>
        <a:bodyPr/>
        <a:lstStyle/>
        <a:p>
          <a:endParaRPr lang="en-US"/>
        </a:p>
      </dgm:t>
    </dgm:pt>
    <dgm:pt modelId="{02132EEE-783C-4D4C-8899-CDA30B574A8B}" type="pres">
      <dgm:prSet presAssocID="{BE015E0F-678D-4BED-A2B2-CB05208E5E70}" presName="sibTrans" presStyleLbl="sibTrans1D1" presStyleIdx="1" presStyleCnt="3"/>
      <dgm:spPr/>
      <dgm:t>
        <a:bodyPr/>
        <a:lstStyle/>
        <a:p>
          <a:endParaRPr lang="en-US"/>
        </a:p>
      </dgm:t>
    </dgm:pt>
    <dgm:pt modelId="{4A9243DF-95DC-4E0D-8EE6-D5156DD668E3}" type="pres">
      <dgm:prSet presAssocID="{BE015E0F-678D-4BED-A2B2-CB05208E5E70}" presName="connectorText" presStyleLbl="sibTrans1D1" presStyleIdx="1" presStyleCnt="3"/>
      <dgm:spPr/>
      <dgm:t>
        <a:bodyPr/>
        <a:lstStyle/>
        <a:p>
          <a:endParaRPr lang="en-US"/>
        </a:p>
      </dgm:t>
    </dgm:pt>
    <dgm:pt modelId="{FA9DB5C4-4C53-4EF0-9804-A26412CFD9C9}" type="pres">
      <dgm:prSet presAssocID="{B7DDB14E-904D-4CB8-A86B-378AFB42CE35}" presName="node" presStyleLbl="node1" presStyleIdx="2" presStyleCnt="4">
        <dgm:presLayoutVars>
          <dgm:bulletEnabled val="1"/>
        </dgm:presLayoutVars>
      </dgm:prSet>
      <dgm:spPr/>
      <dgm:t>
        <a:bodyPr/>
        <a:lstStyle/>
        <a:p>
          <a:endParaRPr lang="en-US"/>
        </a:p>
      </dgm:t>
    </dgm:pt>
    <dgm:pt modelId="{3B602839-EE5B-4F0C-9C58-CC7E1C5A4F43}" type="pres">
      <dgm:prSet presAssocID="{EE1FA13E-CBE2-48AC-9CFC-C5D78F7DFA1C}" presName="sibTrans" presStyleLbl="sibTrans1D1" presStyleIdx="2" presStyleCnt="3"/>
      <dgm:spPr/>
      <dgm:t>
        <a:bodyPr/>
        <a:lstStyle/>
        <a:p>
          <a:endParaRPr lang="en-US"/>
        </a:p>
      </dgm:t>
    </dgm:pt>
    <dgm:pt modelId="{FB192216-C07A-4F3C-8507-CC4317D3EFBF}" type="pres">
      <dgm:prSet presAssocID="{EE1FA13E-CBE2-48AC-9CFC-C5D78F7DFA1C}" presName="connectorText" presStyleLbl="sibTrans1D1" presStyleIdx="2" presStyleCnt="3"/>
      <dgm:spPr/>
      <dgm:t>
        <a:bodyPr/>
        <a:lstStyle/>
        <a:p>
          <a:endParaRPr lang="en-US"/>
        </a:p>
      </dgm:t>
    </dgm:pt>
    <dgm:pt modelId="{F9D18244-1A15-4A5B-A1AB-8BE325EBB30E}" type="pres">
      <dgm:prSet presAssocID="{93D9B78E-7DF7-4123-AD1E-CA66DB7CB4FB}" presName="node" presStyleLbl="node1" presStyleIdx="3" presStyleCnt="4">
        <dgm:presLayoutVars>
          <dgm:bulletEnabled val="1"/>
        </dgm:presLayoutVars>
      </dgm:prSet>
      <dgm:spPr/>
      <dgm:t>
        <a:bodyPr/>
        <a:lstStyle/>
        <a:p>
          <a:endParaRPr lang="en-US"/>
        </a:p>
      </dgm:t>
    </dgm:pt>
  </dgm:ptLst>
  <dgm:cxnLst>
    <dgm:cxn modelId="{FE604976-6F75-40A4-B04E-CF037364422C}" srcId="{353B78D6-A200-4C4B-ACC3-CE3DB638CCD5}" destId="{50EE25B5-3EE2-4473-9E4B-5B349C47F4C7}" srcOrd="1" destOrd="0" parTransId="{8C16D1B2-0089-40E4-BE89-C09AF5C00C7E}" sibTransId="{BE015E0F-678D-4BED-A2B2-CB05208E5E70}"/>
    <dgm:cxn modelId="{B4D86C15-BA07-410A-BA41-A3DC467B92CD}" type="presOf" srcId="{EE1FA13E-CBE2-48AC-9CFC-C5D78F7DFA1C}" destId="{3B602839-EE5B-4F0C-9C58-CC7E1C5A4F43}" srcOrd="0" destOrd="0" presId="urn:microsoft.com/office/officeart/2005/8/layout/bProcess3"/>
    <dgm:cxn modelId="{F465DC63-998E-4302-BF8B-8AB2C0EFE4F7}" srcId="{353B78D6-A200-4C4B-ACC3-CE3DB638CCD5}" destId="{93D9B78E-7DF7-4123-AD1E-CA66DB7CB4FB}" srcOrd="3" destOrd="0" parTransId="{0729AE5A-C34B-4E85-97D8-996CF02574FF}" sibTransId="{7836FD97-25D5-4CE7-B76C-E4930CBE35C8}"/>
    <dgm:cxn modelId="{41CB62D5-F6F0-4605-AAB8-9B3D6F43EA88}" type="presOf" srcId="{93D9B78E-7DF7-4123-AD1E-CA66DB7CB4FB}" destId="{F9D18244-1A15-4A5B-A1AB-8BE325EBB30E}" srcOrd="0" destOrd="0" presId="urn:microsoft.com/office/officeart/2005/8/layout/bProcess3"/>
    <dgm:cxn modelId="{C22C69B0-AAB0-40E1-B5E1-A8F50ADA7D98}" type="presOf" srcId="{BE015E0F-678D-4BED-A2B2-CB05208E5E70}" destId="{02132EEE-783C-4D4C-8899-CDA30B574A8B}" srcOrd="0" destOrd="0" presId="urn:microsoft.com/office/officeart/2005/8/layout/bProcess3"/>
    <dgm:cxn modelId="{80FC4EE0-0669-479C-AA85-7363CA6D41FE}" srcId="{50EE25B5-3EE2-4473-9E4B-5B349C47F4C7}" destId="{A1B7CBD6-5C51-4819-8799-7D20D9918B58}" srcOrd="0" destOrd="0" parTransId="{08F481D2-A73F-48A4-B9D4-2AD2AE644039}" sibTransId="{257FF54A-3BD2-4260-B06E-478BF40052F4}"/>
    <dgm:cxn modelId="{FF4A71AF-492D-4F2F-9B5C-B8483B116DFF}" type="presOf" srcId="{EE1FA13E-CBE2-48AC-9CFC-C5D78F7DFA1C}" destId="{FB192216-C07A-4F3C-8507-CC4317D3EFBF}" srcOrd="1" destOrd="0" presId="urn:microsoft.com/office/officeart/2005/8/layout/bProcess3"/>
    <dgm:cxn modelId="{6714CB00-1CD4-4BF3-BF81-FF2778C6874E}" type="presOf" srcId="{C45E965F-9660-47C9-9F04-6164866AC02A}" destId="{21B4C86A-9FD7-4753-9EED-6156EB75F463}" srcOrd="0" destOrd="0" presId="urn:microsoft.com/office/officeart/2005/8/layout/bProcess3"/>
    <dgm:cxn modelId="{33DF651F-9EF0-4D48-B5F1-94D1942AB1C9}" srcId="{353B78D6-A200-4C4B-ACC3-CE3DB638CCD5}" destId="{C45E965F-9660-47C9-9F04-6164866AC02A}" srcOrd="0" destOrd="0" parTransId="{8203B340-693F-4AB2-B8C5-5F2FA4DD2DEE}" sibTransId="{7F3ACDA6-A25F-4540-BC4C-8D1298754C35}"/>
    <dgm:cxn modelId="{AA909E51-A36B-410B-9E1E-DE25D1C5DDB2}" type="presOf" srcId="{BE015E0F-678D-4BED-A2B2-CB05208E5E70}" destId="{4A9243DF-95DC-4E0D-8EE6-D5156DD668E3}" srcOrd="1" destOrd="0" presId="urn:microsoft.com/office/officeart/2005/8/layout/bProcess3"/>
    <dgm:cxn modelId="{038F06D3-64D7-4941-84FF-98C8F8D16C2B}" type="presOf" srcId="{3C764836-54A6-4D03-8F71-D95D9E98C820}" destId="{FA9DB5C4-4C53-4EF0-9804-A26412CFD9C9}" srcOrd="0" destOrd="2" presId="urn:microsoft.com/office/officeart/2005/8/layout/bProcess3"/>
    <dgm:cxn modelId="{4F593893-268D-4042-8AB0-6FECECD1457A}" type="presOf" srcId="{7F3ACDA6-A25F-4540-BC4C-8D1298754C35}" destId="{2D9185AF-9F8B-4FC1-BB78-343398992C94}" srcOrd="1" destOrd="0" presId="urn:microsoft.com/office/officeart/2005/8/layout/bProcess3"/>
    <dgm:cxn modelId="{F353E645-659D-4037-8C7A-5C2DD2EE65F9}" srcId="{B7DDB14E-904D-4CB8-A86B-378AFB42CE35}" destId="{3FD1C79B-3610-4D1D-BCD5-DEEF6F4B369D}" srcOrd="0" destOrd="0" parTransId="{3F6A9C74-9416-4E8A-9AFD-850F32C3A638}" sibTransId="{BBED93C1-FF88-47CF-9C0E-9A0C7103725A}"/>
    <dgm:cxn modelId="{11B291A5-3FF9-4FF0-AAF4-BA69162751A2}" srcId="{B7DDB14E-904D-4CB8-A86B-378AFB42CE35}" destId="{3C764836-54A6-4D03-8F71-D95D9E98C820}" srcOrd="1" destOrd="0" parTransId="{85E5C8E2-04FC-4D3B-BFBC-6968D8CA06D6}" sibTransId="{BF29C35A-D5F2-4321-8F2B-46539639C989}"/>
    <dgm:cxn modelId="{CEB40461-7264-4A0A-8378-47F802259A39}" type="presOf" srcId="{7F3ACDA6-A25F-4540-BC4C-8D1298754C35}" destId="{A2F061AC-DF8C-467E-AF46-3E45D2EED4D7}" srcOrd="0" destOrd="0" presId="urn:microsoft.com/office/officeart/2005/8/layout/bProcess3"/>
    <dgm:cxn modelId="{7CFFD7A6-ECCF-4438-916F-6B1646227C20}" type="presOf" srcId="{61D5644B-6A93-47CA-8A1B-00F370BBF277}" destId="{686D6DB2-77E2-4A16-900E-664637ECE3C0}" srcOrd="0" destOrd="3" presId="urn:microsoft.com/office/officeart/2005/8/layout/bProcess3"/>
    <dgm:cxn modelId="{8735E087-C7E1-4A76-B8C1-52D1FB243989}" type="presOf" srcId="{318BCE9E-84ED-4366-B8D3-736A9A34BDD0}" destId="{686D6DB2-77E2-4A16-900E-664637ECE3C0}" srcOrd="0" destOrd="4" presId="urn:microsoft.com/office/officeart/2005/8/layout/bProcess3"/>
    <dgm:cxn modelId="{30203BE2-0390-4C2C-8871-8F4B9323D6BC}" type="presOf" srcId="{50EE25B5-3EE2-4473-9E4B-5B349C47F4C7}" destId="{686D6DB2-77E2-4A16-900E-664637ECE3C0}" srcOrd="0" destOrd="0" presId="urn:microsoft.com/office/officeart/2005/8/layout/bProcess3"/>
    <dgm:cxn modelId="{EF87DB1D-EC92-4943-98F0-B248C31FF449}" type="presOf" srcId="{B7DDB14E-904D-4CB8-A86B-378AFB42CE35}" destId="{FA9DB5C4-4C53-4EF0-9804-A26412CFD9C9}" srcOrd="0" destOrd="0" presId="urn:microsoft.com/office/officeart/2005/8/layout/bProcess3"/>
    <dgm:cxn modelId="{256BFEBA-80E7-4287-98EB-B7A7ABECC747}" srcId="{50EE25B5-3EE2-4473-9E4B-5B349C47F4C7}" destId="{318BCE9E-84ED-4366-B8D3-736A9A34BDD0}" srcOrd="3" destOrd="0" parTransId="{E547F41A-F46A-452B-A416-CEE31604FEC7}" sibTransId="{1480F50D-3472-4709-98ED-EF608D6E4F39}"/>
    <dgm:cxn modelId="{4A9B48E4-A0C5-4DD9-9C0A-089864B0C964}" type="presOf" srcId="{A1B7CBD6-5C51-4819-8799-7D20D9918B58}" destId="{686D6DB2-77E2-4A16-900E-664637ECE3C0}" srcOrd="0" destOrd="1" presId="urn:microsoft.com/office/officeart/2005/8/layout/bProcess3"/>
    <dgm:cxn modelId="{5B073FD0-9FEC-42D0-A97F-5FA7D4E0CE8D}" srcId="{50EE25B5-3EE2-4473-9E4B-5B349C47F4C7}" destId="{61D5644B-6A93-47CA-8A1B-00F370BBF277}" srcOrd="2" destOrd="0" parTransId="{12E8B851-62F2-4FF0-98ED-BD1FBB9CCF69}" sibTransId="{A1EC48CF-C044-4A2E-B83D-F44681E6552F}"/>
    <dgm:cxn modelId="{446564F5-61BD-4D9D-8199-0CD5D86E2FC2}" type="presOf" srcId="{3FD1C79B-3610-4D1D-BCD5-DEEF6F4B369D}" destId="{FA9DB5C4-4C53-4EF0-9804-A26412CFD9C9}" srcOrd="0" destOrd="1" presId="urn:microsoft.com/office/officeart/2005/8/layout/bProcess3"/>
    <dgm:cxn modelId="{94FBF816-2F9F-483C-974C-D642EF571F3B}" type="presOf" srcId="{353B78D6-A200-4C4B-ACC3-CE3DB638CCD5}" destId="{02F95814-9317-406F-AB72-203B4511D152}" srcOrd="0" destOrd="0" presId="urn:microsoft.com/office/officeart/2005/8/layout/bProcess3"/>
    <dgm:cxn modelId="{F909CDFB-0518-429C-8D6A-6E53CAC812E3}" type="presOf" srcId="{61D6AFFA-9081-4BFD-8E9C-FF9027A81156}" destId="{686D6DB2-77E2-4A16-900E-664637ECE3C0}" srcOrd="0" destOrd="2" presId="urn:microsoft.com/office/officeart/2005/8/layout/bProcess3"/>
    <dgm:cxn modelId="{8CFDA501-0BEB-4CEB-9D05-21D0B0F76FEF}" srcId="{50EE25B5-3EE2-4473-9E4B-5B349C47F4C7}" destId="{61D6AFFA-9081-4BFD-8E9C-FF9027A81156}" srcOrd="1" destOrd="0" parTransId="{9F0809BF-2343-4E47-BE09-752A7CCB058C}" sibTransId="{FFF9004B-4235-4CFD-BF22-B985915C404C}"/>
    <dgm:cxn modelId="{45FEF210-1091-48DB-BD7A-B55EA2CDFAE5}" srcId="{353B78D6-A200-4C4B-ACC3-CE3DB638CCD5}" destId="{B7DDB14E-904D-4CB8-A86B-378AFB42CE35}" srcOrd="2" destOrd="0" parTransId="{302D4C1D-37D7-408F-96AA-7CCC02C7C0E6}" sibTransId="{EE1FA13E-CBE2-48AC-9CFC-C5D78F7DFA1C}"/>
    <dgm:cxn modelId="{D286EBF5-5681-4964-8A08-F0E1151F8413}" type="presParOf" srcId="{02F95814-9317-406F-AB72-203B4511D152}" destId="{21B4C86A-9FD7-4753-9EED-6156EB75F463}" srcOrd="0" destOrd="0" presId="urn:microsoft.com/office/officeart/2005/8/layout/bProcess3"/>
    <dgm:cxn modelId="{5681BB62-15F7-4402-B2B9-821CA47D6B4C}" type="presParOf" srcId="{02F95814-9317-406F-AB72-203B4511D152}" destId="{A2F061AC-DF8C-467E-AF46-3E45D2EED4D7}" srcOrd="1" destOrd="0" presId="urn:microsoft.com/office/officeart/2005/8/layout/bProcess3"/>
    <dgm:cxn modelId="{7BF864C0-D790-4643-BAFE-2CB541BE9D3D}" type="presParOf" srcId="{A2F061AC-DF8C-467E-AF46-3E45D2EED4D7}" destId="{2D9185AF-9F8B-4FC1-BB78-343398992C94}" srcOrd="0" destOrd="0" presId="urn:microsoft.com/office/officeart/2005/8/layout/bProcess3"/>
    <dgm:cxn modelId="{3D4CF350-269A-428F-9A24-4B6703E7BFE7}" type="presParOf" srcId="{02F95814-9317-406F-AB72-203B4511D152}" destId="{686D6DB2-77E2-4A16-900E-664637ECE3C0}" srcOrd="2" destOrd="0" presId="urn:microsoft.com/office/officeart/2005/8/layout/bProcess3"/>
    <dgm:cxn modelId="{13A6AEFC-C8DB-4BAC-9932-A466EE30C231}" type="presParOf" srcId="{02F95814-9317-406F-AB72-203B4511D152}" destId="{02132EEE-783C-4D4C-8899-CDA30B574A8B}" srcOrd="3" destOrd="0" presId="urn:microsoft.com/office/officeart/2005/8/layout/bProcess3"/>
    <dgm:cxn modelId="{2756DCC4-C52C-4F8B-B1E9-6C1EAA35748A}" type="presParOf" srcId="{02132EEE-783C-4D4C-8899-CDA30B574A8B}" destId="{4A9243DF-95DC-4E0D-8EE6-D5156DD668E3}" srcOrd="0" destOrd="0" presId="urn:microsoft.com/office/officeart/2005/8/layout/bProcess3"/>
    <dgm:cxn modelId="{816CC234-B1CA-454F-A91A-04615187C4AA}" type="presParOf" srcId="{02F95814-9317-406F-AB72-203B4511D152}" destId="{FA9DB5C4-4C53-4EF0-9804-A26412CFD9C9}" srcOrd="4" destOrd="0" presId="urn:microsoft.com/office/officeart/2005/8/layout/bProcess3"/>
    <dgm:cxn modelId="{8AC99FD3-4131-4A64-A8E1-B8C78F97C16E}" type="presParOf" srcId="{02F95814-9317-406F-AB72-203B4511D152}" destId="{3B602839-EE5B-4F0C-9C58-CC7E1C5A4F43}" srcOrd="5" destOrd="0" presId="urn:microsoft.com/office/officeart/2005/8/layout/bProcess3"/>
    <dgm:cxn modelId="{34F48444-2C6B-4722-9FE2-390D04E5F1E8}" type="presParOf" srcId="{3B602839-EE5B-4F0C-9C58-CC7E1C5A4F43}" destId="{FB192216-C07A-4F3C-8507-CC4317D3EFBF}" srcOrd="0" destOrd="0" presId="urn:microsoft.com/office/officeart/2005/8/layout/bProcess3"/>
    <dgm:cxn modelId="{0F9265A5-AFEB-4A9E-82EF-C2553499244B}" type="presParOf" srcId="{02F95814-9317-406F-AB72-203B4511D152}" destId="{F9D18244-1A15-4A5B-A1AB-8BE325EBB30E}"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818494-DC0F-4512-AB85-99A5DDEE6F85}" type="doc">
      <dgm:prSet loTypeId="urn:microsoft.com/office/officeart/2005/8/layout/hProcess4" loCatId="process" qsTypeId="urn:microsoft.com/office/officeart/2005/8/quickstyle/simple4" qsCatId="simple" csTypeId="urn:microsoft.com/office/officeart/2005/8/colors/colorful3" csCatId="colorful" phldr="1"/>
      <dgm:spPr/>
      <dgm:t>
        <a:bodyPr/>
        <a:lstStyle/>
        <a:p>
          <a:endParaRPr lang="en-US"/>
        </a:p>
      </dgm:t>
    </dgm:pt>
    <dgm:pt modelId="{B2BFD642-74A0-4D5E-B093-E298F6675A6D}">
      <dgm:prSet phldrT="[Text]"/>
      <dgm:spPr>
        <a:solidFill>
          <a:schemeClr val="accent1"/>
        </a:solidFill>
        <a:effectLst/>
      </dgm:spPr>
      <dgm:t>
        <a:bodyPr/>
        <a:lstStyle/>
        <a:p>
          <a:r>
            <a:rPr lang="en-US" dirty="0" smtClean="0"/>
            <a:t>Screening Criteria</a:t>
          </a:r>
          <a:endParaRPr lang="en-US" dirty="0"/>
        </a:p>
      </dgm:t>
    </dgm:pt>
    <dgm:pt modelId="{6C3FFA3E-C31B-414B-9381-130E4C9757E5}" type="parTrans" cxnId="{3925FC94-EC03-4B5E-8C92-1E6AC7C1D95A}">
      <dgm:prSet/>
      <dgm:spPr/>
      <dgm:t>
        <a:bodyPr/>
        <a:lstStyle/>
        <a:p>
          <a:endParaRPr lang="en-US"/>
        </a:p>
      </dgm:t>
    </dgm:pt>
    <dgm:pt modelId="{52817E0F-08C1-4DEE-B108-84BAD7109F68}" type="sibTrans" cxnId="{3925FC94-EC03-4B5E-8C92-1E6AC7C1D95A}">
      <dgm:prSet/>
      <dgm:spPr>
        <a:solidFill>
          <a:schemeClr val="accent5"/>
        </a:solidFill>
        <a:effectLst/>
      </dgm:spPr>
      <dgm:t>
        <a:bodyPr/>
        <a:lstStyle/>
        <a:p>
          <a:endParaRPr lang="en-US" dirty="0"/>
        </a:p>
      </dgm:t>
    </dgm:pt>
    <dgm:pt modelId="{50994B60-220C-4067-A53C-07B24610FEB4}">
      <dgm:prSet phldrT="[Text]"/>
      <dgm:spPr>
        <a:ln w="28575">
          <a:solidFill>
            <a:schemeClr val="accent1"/>
          </a:solidFill>
        </a:ln>
      </dgm:spPr>
      <dgm:t>
        <a:bodyPr/>
        <a:lstStyle/>
        <a:p>
          <a:pPr marL="231775" indent="-231775"/>
          <a:endParaRPr lang="en-US" dirty="0"/>
        </a:p>
      </dgm:t>
    </dgm:pt>
    <dgm:pt modelId="{31675BD8-0994-4CEC-AA27-8780008707FC}" type="parTrans" cxnId="{C1A746F2-CAC4-47A0-9B9E-CBB62C881116}">
      <dgm:prSet/>
      <dgm:spPr/>
      <dgm:t>
        <a:bodyPr/>
        <a:lstStyle/>
        <a:p>
          <a:endParaRPr lang="en-US"/>
        </a:p>
      </dgm:t>
    </dgm:pt>
    <dgm:pt modelId="{B7428E60-1CAA-40B7-8D13-B906726B79BC}" type="sibTrans" cxnId="{C1A746F2-CAC4-47A0-9B9E-CBB62C881116}">
      <dgm:prSet/>
      <dgm:spPr/>
      <dgm:t>
        <a:bodyPr/>
        <a:lstStyle/>
        <a:p>
          <a:endParaRPr lang="en-US"/>
        </a:p>
      </dgm:t>
    </dgm:pt>
    <dgm:pt modelId="{612E0068-A462-43AE-9E52-8DFF60C14B07}">
      <dgm:prSet phldrT="[Text]"/>
      <dgm:spPr>
        <a:solidFill>
          <a:schemeClr val="accent2"/>
        </a:solidFill>
        <a:effectLst/>
      </dgm:spPr>
      <dgm:t>
        <a:bodyPr/>
        <a:lstStyle/>
        <a:p>
          <a:pPr>
            <a:lnSpc>
              <a:spcPct val="100000"/>
            </a:lnSpc>
            <a:spcAft>
              <a:spcPts val="0"/>
            </a:spcAft>
          </a:pPr>
          <a:r>
            <a:rPr lang="en-US" dirty="0" smtClean="0"/>
            <a:t>Response Priority</a:t>
          </a:r>
          <a:endParaRPr lang="en-US" dirty="0"/>
        </a:p>
      </dgm:t>
    </dgm:pt>
    <dgm:pt modelId="{F9646701-22BF-40D2-9AE1-076789E35F52}" type="parTrans" cxnId="{B2B27E8A-0B06-4480-8B01-F2C4CC2B0C59}">
      <dgm:prSet/>
      <dgm:spPr/>
      <dgm:t>
        <a:bodyPr/>
        <a:lstStyle/>
        <a:p>
          <a:endParaRPr lang="en-US"/>
        </a:p>
      </dgm:t>
    </dgm:pt>
    <dgm:pt modelId="{032E9423-C708-4A9A-B45F-15926407DEA7}" type="sibTrans" cxnId="{B2B27E8A-0B06-4480-8B01-F2C4CC2B0C59}">
      <dgm:prSet/>
      <dgm:spPr/>
      <dgm:t>
        <a:bodyPr/>
        <a:lstStyle/>
        <a:p>
          <a:endParaRPr lang="en-US" dirty="0"/>
        </a:p>
      </dgm:t>
    </dgm:pt>
    <dgm:pt modelId="{45411992-0E36-43A1-8040-C6B5089316E4}">
      <dgm:prSet phldrT="[Text]"/>
      <dgm:spPr>
        <a:ln w="28575">
          <a:solidFill>
            <a:schemeClr val="accent2"/>
          </a:solidFill>
        </a:ln>
      </dgm:spPr>
      <dgm:t>
        <a:bodyPr/>
        <a:lstStyle/>
        <a:p>
          <a:pPr marL="0" indent="0">
            <a:lnSpc>
              <a:spcPct val="100000"/>
            </a:lnSpc>
            <a:spcAft>
              <a:spcPts val="0"/>
            </a:spcAft>
          </a:pPr>
          <a:endParaRPr lang="en-US" dirty="0"/>
        </a:p>
      </dgm:t>
    </dgm:pt>
    <dgm:pt modelId="{AA2D7301-BACC-4AE0-BAD8-393F18C1300B}" type="parTrans" cxnId="{E3DCC151-901B-4EC3-8E52-2DBA962B00EB}">
      <dgm:prSet/>
      <dgm:spPr/>
      <dgm:t>
        <a:bodyPr/>
        <a:lstStyle/>
        <a:p>
          <a:endParaRPr lang="en-US"/>
        </a:p>
      </dgm:t>
    </dgm:pt>
    <dgm:pt modelId="{1E1FFE00-8FB1-4DE5-A754-86A0A1936AD0}" type="sibTrans" cxnId="{E3DCC151-901B-4EC3-8E52-2DBA962B00EB}">
      <dgm:prSet/>
      <dgm:spPr/>
      <dgm:t>
        <a:bodyPr/>
        <a:lstStyle/>
        <a:p>
          <a:endParaRPr lang="en-US"/>
        </a:p>
      </dgm:t>
    </dgm:pt>
    <dgm:pt modelId="{0919F94B-A99E-43C2-B0A8-96ECD22E48F1}" type="pres">
      <dgm:prSet presAssocID="{55818494-DC0F-4512-AB85-99A5DDEE6F85}" presName="Name0" presStyleCnt="0">
        <dgm:presLayoutVars>
          <dgm:dir/>
          <dgm:animLvl val="lvl"/>
          <dgm:resizeHandles val="exact"/>
        </dgm:presLayoutVars>
      </dgm:prSet>
      <dgm:spPr/>
      <dgm:t>
        <a:bodyPr/>
        <a:lstStyle/>
        <a:p>
          <a:endParaRPr lang="en-US"/>
        </a:p>
      </dgm:t>
    </dgm:pt>
    <dgm:pt modelId="{46098DC5-C13A-4AFF-B276-89F2F6BBC0CA}" type="pres">
      <dgm:prSet presAssocID="{55818494-DC0F-4512-AB85-99A5DDEE6F85}" presName="tSp" presStyleCnt="0"/>
      <dgm:spPr/>
      <dgm:t>
        <a:bodyPr/>
        <a:lstStyle/>
        <a:p>
          <a:endParaRPr lang="en-US"/>
        </a:p>
      </dgm:t>
    </dgm:pt>
    <dgm:pt modelId="{3A56F36C-1581-4981-8454-22129DFB4043}" type="pres">
      <dgm:prSet presAssocID="{55818494-DC0F-4512-AB85-99A5DDEE6F85}" presName="bSp" presStyleCnt="0"/>
      <dgm:spPr/>
      <dgm:t>
        <a:bodyPr/>
        <a:lstStyle/>
        <a:p>
          <a:endParaRPr lang="en-US"/>
        </a:p>
      </dgm:t>
    </dgm:pt>
    <dgm:pt modelId="{8D3832AA-1C29-47DB-B54C-0293558605A3}" type="pres">
      <dgm:prSet presAssocID="{55818494-DC0F-4512-AB85-99A5DDEE6F85}" presName="process" presStyleCnt="0"/>
      <dgm:spPr/>
      <dgm:t>
        <a:bodyPr/>
        <a:lstStyle/>
        <a:p>
          <a:endParaRPr lang="en-US"/>
        </a:p>
      </dgm:t>
    </dgm:pt>
    <dgm:pt modelId="{E01D11F5-5576-41DE-987E-36CDDE59153F}" type="pres">
      <dgm:prSet presAssocID="{B2BFD642-74A0-4D5E-B093-E298F6675A6D}" presName="composite1" presStyleCnt="0"/>
      <dgm:spPr/>
      <dgm:t>
        <a:bodyPr/>
        <a:lstStyle/>
        <a:p>
          <a:endParaRPr lang="en-US"/>
        </a:p>
      </dgm:t>
    </dgm:pt>
    <dgm:pt modelId="{3D1A212E-0D0B-487D-B5CC-732EE8C79DC8}" type="pres">
      <dgm:prSet presAssocID="{B2BFD642-74A0-4D5E-B093-E298F6675A6D}" presName="dummyNode1" presStyleLbl="node1" presStyleIdx="0" presStyleCnt="2"/>
      <dgm:spPr/>
      <dgm:t>
        <a:bodyPr/>
        <a:lstStyle/>
        <a:p>
          <a:endParaRPr lang="en-US"/>
        </a:p>
      </dgm:t>
    </dgm:pt>
    <dgm:pt modelId="{9BAE7113-7F2A-4C2A-936F-558DC7B651A5}" type="pres">
      <dgm:prSet presAssocID="{B2BFD642-74A0-4D5E-B093-E298F6675A6D}" presName="childNode1" presStyleLbl="bgAcc1" presStyleIdx="0" presStyleCnt="2">
        <dgm:presLayoutVars>
          <dgm:bulletEnabled val="1"/>
        </dgm:presLayoutVars>
      </dgm:prSet>
      <dgm:spPr/>
      <dgm:t>
        <a:bodyPr/>
        <a:lstStyle/>
        <a:p>
          <a:endParaRPr lang="en-US"/>
        </a:p>
      </dgm:t>
    </dgm:pt>
    <dgm:pt modelId="{E7B28A9D-4D4A-4543-A355-4964161E70A2}" type="pres">
      <dgm:prSet presAssocID="{B2BFD642-74A0-4D5E-B093-E298F6675A6D}" presName="childNode1tx" presStyleLbl="bgAcc1" presStyleIdx="0" presStyleCnt="2">
        <dgm:presLayoutVars>
          <dgm:bulletEnabled val="1"/>
        </dgm:presLayoutVars>
      </dgm:prSet>
      <dgm:spPr/>
      <dgm:t>
        <a:bodyPr/>
        <a:lstStyle/>
        <a:p>
          <a:endParaRPr lang="en-US"/>
        </a:p>
      </dgm:t>
    </dgm:pt>
    <dgm:pt modelId="{04DD944A-C392-42A8-B132-F10D8C48E1CC}" type="pres">
      <dgm:prSet presAssocID="{B2BFD642-74A0-4D5E-B093-E298F6675A6D}" presName="parentNode1" presStyleLbl="node1" presStyleIdx="0" presStyleCnt="2">
        <dgm:presLayoutVars>
          <dgm:chMax val="1"/>
          <dgm:bulletEnabled val="1"/>
        </dgm:presLayoutVars>
      </dgm:prSet>
      <dgm:spPr/>
      <dgm:t>
        <a:bodyPr/>
        <a:lstStyle/>
        <a:p>
          <a:endParaRPr lang="en-US"/>
        </a:p>
      </dgm:t>
    </dgm:pt>
    <dgm:pt modelId="{ECB8D991-9C02-430F-B0FE-3C35AE6E4588}" type="pres">
      <dgm:prSet presAssocID="{B2BFD642-74A0-4D5E-B093-E298F6675A6D}" presName="connSite1" presStyleCnt="0"/>
      <dgm:spPr/>
      <dgm:t>
        <a:bodyPr/>
        <a:lstStyle/>
        <a:p>
          <a:endParaRPr lang="en-US"/>
        </a:p>
      </dgm:t>
    </dgm:pt>
    <dgm:pt modelId="{88EF8A20-0647-46A3-B275-75D7039A752E}" type="pres">
      <dgm:prSet presAssocID="{52817E0F-08C1-4DEE-B108-84BAD7109F68}" presName="Name9" presStyleLbl="sibTrans2D1" presStyleIdx="0" presStyleCnt="1" custLinFactNeighborX="5436" custLinFactNeighborY="2376"/>
      <dgm:spPr/>
      <dgm:t>
        <a:bodyPr/>
        <a:lstStyle/>
        <a:p>
          <a:endParaRPr lang="en-US"/>
        </a:p>
      </dgm:t>
    </dgm:pt>
    <dgm:pt modelId="{242D961F-0222-4038-8C5F-B54313AEB4CC}" type="pres">
      <dgm:prSet presAssocID="{612E0068-A462-43AE-9E52-8DFF60C14B07}" presName="composite2" presStyleCnt="0"/>
      <dgm:spPr/>
      <dgm:t>
        <a:bodyPr/>
        <a:lstStyle/>
        <a:p>
          <a:endParaRPr lang="en-US"/>
        </a:p>
      </dgm:t>
    </dgm:pt>
    <dgm:pt modelId="{65047D30-34A9-404F-93B1-E217C4D30CFA}" type="pres">
      <dgm:prSet presAssocID="{612E0068-A462-43AE-9E52-8DFF60C14B07}" presName="dummyNode2" presStyleLbl="node1" presStyleIdx="0" presStyleCnt="2"/>
      <dgm:spPr/>
      <dgm:t>
        <a:bodyPr/>
        <a:lstStyle/>
        <a:p>
          <a:endParaRPr lang="en-US"/>
        </a:p>
      </dgm:t>
    </dgm:pt>
    <dgm:pt modelId="{A15ACD6F-5985-4677-9BEB-63E67A01B007}" type="pres">
      <dgm:prSet presAssocID="{612E0068-A462-43AE-9E52-8DFF60C14B07}" presName="childNode2" presStyleLbl="bgAcc1" presStyleIdx="1" presStyleCnt="2">
        <dgm:presLayoutVars>
          <dgm:bulletEnabled val="1"/>
        </dgm:presLayoutVars>
      </dgm:prSet>
      <dgm:spPr/>
      <dgm:t>
        <a:bodyPr/>
        <a:lstStyle/>
        <a:p>
          <a:endParaRPr lang="en-US"/>
        </a:p>
      </dgm:t>
    </dgm:pt>
    <dgm:pt modelId="{D9CA951F-1F50-4AA6-8545-50557337DA1C}" type="pres">
      <dgm:prSet presAssocID="{612E0068-A462-43AE-9E52-8DFF60C14B07}" presName="childNode2tx" presStyleLbl="bgAcc1" presStyleIdx="1" presStyleCnt="2">
        <dgm:presLayoutVars>
          <dgm:bulletEnabled val="1"/>
        </dgm:presLayoutVars>
      </dgm:prSet>
      <dgm:spPr/>
      <dgm:t>
        <a:bodyPr/>
        <a:lstStyle/>
        <a:p>
          <a:endParaRPr lang="en-US"/>
        </a:p>
      </dgm:t>
    </dgm:pt>
    <dgm:pt modelId="{E37382E1-3A43-4D49-BF8E-FCDBF228339D}" type="pres">
      <dgm:prSet presAssocID="{612E0068-A462-43AE-9E52-8DFF60C14B07}" presName="parentNode2" presStyleLbl="node1" presStyleIdx="1" presStyleCnt="2">
        <dgm:presLayoutVars>
          <dgm:chMax val="0"/>
          <dgm:bulletEnabled val="1"/>
        </dgm:presLayoutVars>
      </dgm:prSet>
      <dgm:spPr/>
      <dgm:t>
        <a:bodyPr/>
        <a:lstStyle/>
        <a:p>
          <a:endParaRPr lang="en-US"/>
        </a:p>
      </dgm:t>
    </dgm:pt>
    <dgm:pt modelId="{6652A0CC-4882-45AF-A8E7-C33ABC9A7E42}" type="pres">
      <dgm:prSet presAssocID="{612E0068-A462-43AE-9E52-8DFF60C14B07}" presName="connSite2" presStyleCnt="0"/>
      <dgm:spPr/>
      <dgm:t>
        <a:bodyPr/>
        <a:lstStyle/>
        <a:p>
          <a:endParaRPr lang="en-US"/>
        </a:p>
      </dgm:t>
    </dgm:pt>
  </dgm:ptLst>
  <dgm:cxnLst>
    <dgm:cxn modelId="{3158A54B-FAAE-47F3-8067-CAB07893C5CE}" type="presOf" srcId="{45411992-0E36-43A1-8040-C6B5089316E4}" destId="{A15ACD6F-5985-4677-9BEB-63E67A01B007}" srcOrd="0" destOrd="0" presId="urn:microsoft.com/office/officeart/2005/8/layout/hProcess4"/>
    <dgm:cxn modelId="{15B163FD-1655-4B27-A700-D0F5BAB6EF5C}" type="presOf" srcId="{50994B60-220C-4067-A53C-07B24610FEB4}" destId="{9BAE7113-7F2A-4C2A-936F-558DC7B651A5}" srcOrd="0" destOrd="0" presId="urn:microsoft.com/office/officeart/2005/8/layout/hProcess4"/>
    <dgm:cxn modelId="{9BE76D8F-265C-4461-9A65-B92772151BCD}" type="presOf" srcId="{55818494-DC0F-4512-AB85-99A5DDEE6F85}" destId="{0919F94B-A99E-43C2-B0A8-96ECD22E48F1}" srcOrd="0" destOrd="0" presId="urn:microsoft.com/office/officeart/2005/8/layout/hProcess4"/>
    <dgm:cxn modelId="{8CD8071B-B731-4C89-8352-5149477C0940}" type="presOf" srcId="{52817E0F-08C1-4DEE-B108-84BAD7109F68}" destId="{88EF8A20-0647-46A3-B275-75D7039A752E}" srcOrd="0" destOrd="0" presId="urn:microsoft.com/office/officeart/2005/8/layout/hProcess4"/>
    <dgm:cxn modelId="{3925FC94-EC03-4B5E-8C92-1E6AC7C1D95A}" srcId="{55818494-DC0F-4512-AB85-99A5DDEE6F85}" destId="{B2BFD642-74A0-4D5E-B093-E298F6675A6D}" srcOrd="0" destOrd="0" parTransId="{6C3FFA3E-C31B-414B-9381-130E4C9757E5}" sibTransId="{52817E0F-08C1-4DEE-B108-84BAD7109F68}"/>
    <dgm:cxn modelId="{8D7A2DA9-2D35-446D-9C58-1AA86909FED5}" type="presOf" srcId="{45411992-0E36-43A1-8040-C6B5089316E4}" destId="{D9CA951F-1F50-4AA6-8545-50557337DA1C}" srcOrd="1" destOrd="0" presId="urn:microsoft.com/office/officeart/2005/8/layout/hProcess4"/>
    <dgm:cxn modelId="{E3DCC151-901B-4EC3-8E52-2DBA962B00EB}" srcId="{612E0068-A462-43AE-9E52-8DFF60C14B07}" destId="{45411992-0E36-43A1-8040-C6B5089316E4}" srcOrd="0" destOrd="0" parTransId="{AA2D7301-BACC-4AE0-BAD8-393F18C1300B}" sibTransId="{1E1FFE00-8FB1-4DE5-A754-86A0A1936AD0}"/>
    <dgm:cxn modelId="{DD5FC025-3296-4F15-BCC8-6F692ACEA817}" type="presOf" srcId="{50994B60-220C-4067-A53C-07B24610FEB4}" destId="{E7B28A9D-4D4A-4543-A355-4964161E70A2}" srcOrd="1" destOrd="0" presId="urn:microsoft.com/office/officeart/2005/8/layout/hProcess4"/>
    <dgm:cxn modelId="{CDEB9DC4-2ADD-477E-A922-AB337EB200E7}" type="presOf" srcId="{B2BFD642-74A0-4D5E-B093-E298F6675A6D}" destId="{04DD944A-C392-42A8-B132-F10D8C48E1CC}" srcOrd="0" destOrd="0" presId="urn:microsoft.com/office/officeart/2005/8/layout/hProcess4"/>
    <dgm:cxn modelId="{C1A746F2-CAC4-47A0-9B9E-CBB62C881116}" srcId="{B2BFD642-74A0-4D5E-B093-E298F6675A6D}" destId="{50994B60-220C-4067-A53C-07B24610FEB4}" srcOrd="0" destOrd="0" parTransId="{31675BD8-0994-4CEC-AA27-8780008707FC}" sibTransId="{B7428E60-1CAA-40B7-8D13-B906726B79BC}"/>
    <dgm:cxn modelId="{5589C74E-4D8D-4B43-ACA3-C748C7D07DE1}" type="presOf" srcId="{612E0068-A462-43AE-9E52-8DFF60C14B07}" destId="{E37382E1-3A43-4D49-BF8E-FCDBF228339D}" srcOrd="0" destOrd="0" presId="urn:microsoft.com/office/officeart/2005/8/layout/hProcess4"/>
    <dgm:cxn modelId="{B2B27E8A-0B06-4480-8B01-F2C4CC2B0C59}" srcId="{55818494-DC0F-4512-AB85-99A5DDEE6F85}" destId="{612E0068-A462-43AE-9E52-8DFF60C14B07}" srcOrd="1" destOrd="0" parTransId="{F9646701-22BF-40D2-9AE1-076789E35F52}" sibTransId="{032E9423-C708-4A9A-B45F-15926407DEA7}"/>
    <dgm:cxn modelId="{63101AC7-1E19-4563-ABC0-47BF8D6D889F}" type="presParOf" srcId="{0919F94B-A99E-43C2-B0A8-96ECD22E48F1}" destId="{46098DC5-C13A-4AFF-B276-89F2F6BBC0CA}" srcOrd="0" destOrd="0" presId="urn:microsoft.com/office/officeart/2005/8/layout/hProcess4"/>
    <dgm:cxn modelId="{3F787AEC-4E5E-48CD-B400-0CEA25FBEEB0}" type="presParOf" srcId="{0919F94B-A99E-43C2-B0A8-96ECD22E48F1}" destId="{3A56F36C-1581-4981-8454-22129DFB4043}" srcOrd="1" destOrd="0" presId="urn:microsoft.com/office/officeart/2005/8/layout/hProcess4"/>
    <dgm:cxn modelId="{985A66A5-41DC-4099-81E4-533C97A4721B}" type="presParOf" srcId="{0919F94B-A99E-43C2-B0A8-96ECD22E48F1}" destId="{8D3832AA-1C29-47DB-B54C-0293558605A3}" srcOrd="2" destOrd="0" presId="urn:microsoft.com/office/officeart/2005/8/layout/hProcess4"/>
    <dgm:cxn modelId="{118FC123-F9F9-4ACE-93F4-35712E5A309D}" type="presParOf" srcId="{8D3832AA-1C29-47DB-B54C-0293558605A3}" destId="{E01D11F5-5576-41DE-987E-36CDDE59153F}" srcOrd="0" destOrd="0" presId="urn:microsoft.com/office/officeart/2005/8/layout/hProcess4"/>
    <dgm:cxn modelId="{B0B3FF3A-E4D2-464C-84BF-52C23E80CCF5}" type="presParOf" srcId="{E01D11F5-5576-41DE-987E-36CDDE59153F}" destId="{3D1A212E-0D0B-487D-B5CC-732EE8C79DC8}" srcOrd="0" destOrd="0" presId="urn:microsoft.com/office/officeart/2005/8/layout/hProcess4"/>
    <dgm:cxn modelId="{D95DCAFB-A9CC-4FE8-B33D-4EC73F38C5B3}" type="presParOf" srcId="{E01D11F5-5576-41DE-987E-36CDDE59153F}" destId="{9BAE7113-7F2A-4C2A-936F-558DC7B651A5}" srcOrd="1" destOrd="0" presId="urn:microsoft.com/office/officeart/2005/8/layout/hProcess4"/>
    <dgm:cxn modelId="{96B371B9-FEC8-4E0A-A139-A2CACCC5CFAB}" type="presParOf" srcId="{E01D11F5-5576-41DE-987E-36CDDE59153F}" destId="{E7B28A9D-4D4A-4543-A355-4964161E70A2}" srcOrd="2" destOrd="0" presId="urn:microsoft.com/office/officeart/2005/8/layout/hProcess4"/>
    <dgm:cxn modelId="{1EB134BF-5E81-4F1F-8E34-1F265D880489}" type="presParOf" srcId="{E01D11F5-5576-41DE-987E-36CDDE59153F}" destId="{04DD944A-C392-42A8-B132-F10D8C48E1CC}" srcOrd="3" destOrd="0" presId="urn:microsoft.com/office/officeart/2005/8/layout/hProcess4"/>
    <dgm:cxn modelId="{A5E4AE30-4C75-4CC3-A6E1-6226699F4C3B}" type="presParOf" srcId="{E01D11F5-5576-41DE-987E-36CDDE59153F}" destId="{ECB8D991-9C02-430F-B0FE-3C35AE6E4588}" srcOrd="4" destOrd="0" presId="urn:microsoft.com/office/officeart/2005/8/layout/hProcess4"/>
    <dgm:cxn modelId="{2F69A98A-234B-4E59-8CB6-8C8D76FF9C17}" type="presParOf" srcId="{8D3832AA-1C29-47DB-B54C-0293558605A3}" destId="{88EF8A20-0647-46A3-B275-75D7039A752E}" srcOrd="1" destOrd="0" presId="urn:microsoft.com/office/officeart/2005/8/layout/hProcess4"/>
    <dgm:cxn modelId="{F7203DA7-B439-4DAC-B2F6-DC31A9FA55FA}" type="presParOf" srcId="{8D3832AA-1C29-47DB-B54C-0293558605A3}" destId="{242D961F-0222-4038-8C5F-B54313AEB4CC}" srcOrd="2" destOrd="0" presId="urn:microsoft.com/office/officeart/2005/8/layout/hProcess4"/>
    <dgm:cxn modelId="{BB7C1ED2-A5CF-48C1-9AD0-D7E3294EC7F0}" type="presParOf" srcId="{242D961F-0222-4038-8C5F-B54313AEB4CC}" destId="{65047D30-34A9-404F-93B1-E217C4D30CFA}" srcOrd="0" destOrd="0" presId="urn:microsoft.com/office/officeart/2005/8/layout/hProcess4"/>
    <dgm:cxn modelId="{655F979A-689E-484C-B312-381988484262}" type="presParOf" srcId="{242D961F-0222-4038-8C5F-B54313AEB4CC}" destId="{A15ACD6F-5985-4677-9BEB-63E67A01B007}" srcOrd="1" destOrd="0" presId="urn:microsoft.com/office/officeart/2005/8/layout/hProcess4"/>
    <dgm:cxn modelId="{F3304CF1-387D-4470-BD65-CC9DFD6C6B39}" type="presParOf" srcId="{242D961F-0222-4038-8C5F-B54313AEB4CC}" destId="{D9CA951F-1F50-4AA6-8545-50557337DA1C}" srcOrd="2" destOrd="0" presId="urn:microsoft.com/office/officeart/2005/8/layout/hProcess4"/>
    <dgm:cxn modelId="{283B708F-5032-404C-A7C8-A56C4F0250B6}" type="presParOf" srcId="{242D961F-0222-4038-8C5F-B54313AEB4CC}" destId="{E37382E1-3A43-4D49-BF8E-FCDBF228339D}" srcOrd="3" destOrd="0" presId="urn:microsoft.com/office/officeart/2005/8/layout/hProcess4"/>
    <dgm:cxn modelId="{7EFD1DE2-DC8A-434F-9423-2128FE75574D}" type="presParOf" srcId="{242D961F-0222-4038-8C5F-B54313AEB4CC}" destId="{6652A0CC-4882-45AF-A8E7-C33ABC9A7E42}"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DF773BD-075A-4B7A-A023-3938B69EA80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5B7BCDB2-FA94-40B3-A783-CC7F37E4CDF1}">
      <dgm:prSet phldrT="[Text]"/>
      <dgm:spPr>
        <a:solidFill>
          <a:schemeClr val="tx2"/>
        </a:solidFill>
      </dgm:spPr>
      <dgm:t>
        <a:bodyPr/>
        <a:lstStyle/>
        <a:p>
          <a:r>
            <a:rPr lang="en-US" smtClean="0"/>
            <a:t>Are open cases really “open,” or just “not closed”?</a:t>
          </a:r>
          <a:endParaRPr lang="en-US"/>
        </a:p>
      </dgm:t>
    </dgm:pt>
    <dgm:pt modelId="{32AB7C6D-FD63-498C-961D-9DA86C64F90F}" type="parTrans" cxnId="{85219A49-7C8E-4ADE-82D8-8B32809B8D01}">
      <dgm:prSet/>
      <dgm:spPr/>
      <dgm:t>
        <a:bodyPr/>
        <a:lstStyle/>
        <a:p>
          <a:endParaRPr lang="en-US"/>
        </a:p>
      </dgm:t>
    </dgm:pt>
    <dgm:pt modelId="{B8D3A9A4-AA13-4246-B04F-4E0302C97AA5}" type="sibTrans" cxnId="{85219A49-7C8E-4ADE-82D8-8B32809B8D01}">
      <dgm:prSet/>
      <dgm:spPr/>
      <dgm:t>
        <a:bodyPr/>
        <a:lstStyle/>
        <a:p>
          <a:endParaRPr lang="en-US"/>
        </a:p>
      </dgm:t>
    </dgm:pt>
    <dgm:pt modelId="{2180BCA2-C9DA-4C52-BBBA-85F169E2E647}">
      <dgm:prSet/>
      <dgm:spPr>
        <a:solidFill>
          <a:schemeClr val="accent4"/>
        </a:solidFill>
      </dgm:spPr>
      <dgm:t>
        <a:bodyPr/>
        <a:lstStyle/>
        <a:p>
          <a:r>
            <a:rPr lang="en-US" dirty="0" smtClean="0"/>
            <a:t>How many open cases are </a:t>
          </a:r>
          <a:r>
            <a:rPr lang="en-US" smtClean="0"/>
            <a:t>missing a risk </a:t>
          </a:r>
          <a:r>
            <a:rPr lang="en-US" dirty="0" smtClean="0"/>
            <a:t>level?</a:t>
          </a:r>
        </a:p>
      </dgm:t>
    </dgm:pt>
    <dgm:pt modelId="{ED0BF5C5-308B-4006-B6AD-044C73CAB12F}" type="parTrans" cxnId="{465A703F-0AE0-4FAF-8608-12219D1B59DF}">
      <dgm:prSet/>
      <dgm:spPr/>
      <dgm:t>
        <a:bodyPr/>
        <a:lstStyle/>
        <a:p>
          <a:endParaRPr lang="en-US"/>
        </a:p>
      </dgm:t>
    </dgm:pt>
    <dgm:pt modelId="{93406A46-7439-4E20-935D-8A45574D9B70}" type="sibTrans" cxnId="{465A703F-0AE0-4FAF-8608-12219D1B59DF}">
      <dgm:prSet/>
      <dgm:spPr/>
      <dgm:t>
        <a:bodyPr/>
        <a:lstStyle/>
        <a:p>
          <a:endParaRPr lang="en-US"/>
        </a:p>
      </dgm:t>
    </dgm:pt>
    <dgm:pt modelId="{51553D27-61B1-4D6A-A96A-DD109EDF834B}">
      <dgm:prSet/>
      <dgm:spPr>
        <a:solidFill>
          <a:schemeClr val="accent1"/>
        </a:solidFill>
      </dgm:spPr>
      <dgm:t>
        <a:bodyPr/>
        <a:lstStyle/>
        <a:p>
          <a:r>
            <a:rPr lang="en-US" smtClean="0"/>
            <a:t>Worker variables:</a:t>
          </a:r>
          <a:endParaRPr lang="en-US" dirty="0" smtClean="0"/>
        </a:p>
      </dgm:t>
    </dgm:pt>
    <dgm:pt modelId="{52A05342-D180-4FB9-8526-6A0877240921}" type="parTrans" cxnId="{A39317DC-8726-4FCA-887E-5304B4ED217E}">
      <dgm:prSet/>
      <dgm:spPr/>
      <dgm:t>
        <a:bodyPr/>
        <a:lstStyle/>
        <a:p>
          <a:endParaRPr lang="en-US"/>
        </a:p>
      </dgm:t>
    </dgm:pt>
    <dgm:pt modelId="{757E304B-9D8C-44D8-9F6E-8D69CB898459}" type="sibTrans" cxnId="{A39317DC-8726-4FCA-887E-5304B4ED217E}">
      <dgm:prSet/>
      <dgm:spPr/>
      <dgm:t>
        <a:bodyPr/>
        <a:lstStyle/>
        <a:p>
          <a:endParaRPr lang="en-US"/>
        </a:p>
      </dgm:t>
    </dgm:pt>
    <dgm:pt modelId="{C32E3D32-360D-4C53-93C9-9338ED6FFBAA}">
      <dgm:prSet/>
      <dgm:spPr>
        <a:solidFill>
          <a:schemeClr val="accent1"/>
        </a:solidFill>
      </dgm:spPr>
      <dgm:t>
        <a:bodyPr/>
        <a:lstStyle/>
        <a:p>
          <a:r>
            <a:rPr lang="en-US" dirty="0" smtClean="0"/>
            <a:t>Experience</a:t>
          </a:r>
        </a:p>
      </dgm:t>
    </dgm:pt>
    <dgm:pt modelId="{7E838D88-85A0-4A47-BC07-514E93EACEEF}" type="parTrans" cxnId="{7FAA36B9-96BA-4923-B022-98800EB954ED}">
      <dgm:prSet/>
      <dgm:spPr/>
      <dgm:t>
        <a:bodyPr/>
        <a:lstStyle/>
        <a:p>
          <a:endParaRPr lang="en-US"/>
        </a:p>
      </dgm:t>
    </dgm:pt>
    <dgm:pt modelId="{E5486DFB-75B0-4403-8C93-82B041C2EDDF}" type="sibTrans" cxnId="{7FAA36B9-96BA-4923-B022-98800EB954ED}">
      <dgm:prSet/>
      <dgm:spPr/>
      <dgm:t>
        <a:bodyPr/>
        <a:lstStyle/>
        <a:p>
          <a:endParaRPr lang="en-US"/>
        </a:p>
      </dgm:t>
    </dgm:pt>
    <dgm:pt modelId="{DC77D263-D6BB-42F2-A3B6-4EEACECD05CF}">
      <dgm:prSet/>
      <dgm:spPr>
        <a:solidFill>
          <a:schemeClr val="accent1"/>
        </a:solidFill>
      </dgm:spPr>
      <dgm:t>
        <a:bodyPr/>
        <a:lstStyle/>
        <a:p>
          <a:r>
            <a:rPr lang="en-US" smtClean="0"/>
            <a:t>Expertise/specialization</a:t>
          </a:r>
          <a:endParaRPr lang="en-US" dirty="0" smtClean="0"/>
        </a:p>
      </dgm:t>
    </dgm:pt>
    <dgm:pt modelId="{EFE96215-0596-4337-8E07-CD2CB3834B2A}" type="parTrans" cxnId="{2169E9EC-826D-4841-97FE-80EEE9EF946D}">
      <dgm:prSet/>
      <dgm:spPr/>
      <dgm:t>
        <a:bodyPr/>
        <a:lstStyle/>
        <a:p>
          <a:endParaRPr lang="en-US"/>
        </a:p>
      </dgm:t>
    </dgm:pt>
    <dgm:pt modelId="{C3A14857-EF56-48E6-A555-0376AA6BB3DE}" type="sibTrans" cxnId="{2169E9EC-826D-4841-97FE-80EEE9EF946D}">
      <dgm:prSet/>
      <dgm:spPr/>
      <dgm:t>
        <a:bodyPr/>
        <a:lstStyle/>
        <a:p>
          <a:endParaRPr lang="en-US"/>
        </a:p>
      </dgm:t>
    </dgm:pt>
    <dgm:pt modelId="{41C5E3F0-3C40-4022-9E82-B8C3986CFD12}">
      <dgm:prSet/>
      <dgm:spPr>
        <a:solidFill>
          <a:schemeClr val="accent1"/>
        </a:solidFill>
      </dgm:spPr>
      <dgm:t>
        <a:bodyPr/>
        <a:lstStyle/>
        <a:p>
          <a:r>
            <a:rPr lang="en-US" smtClean="0"/>
            <a:t>Stress management / time management</a:t>
          </a:r>
          <a:endParaRPr lang="en-US" dirty="0" smtClean="0"/>
        </a:p>
      </dgm:t>
    </dgm:pt>
    <dgm:pt modelId="{ACAE14A0-F77E-4B28-9965-1EA18686475B}" type="parTrans" cxnId="{01BF692B-A186-462D-B6FF-44B037458807}">
      <dgm:prSet/>
      <dgm:spPr/>
      <dgm:t>
        <a:bodyPr/>
        <a:lstStyle/>
        <a:p>
          <a:endParaRPr lang="en-US"/>
        </a:p>
      </dgm:t>
    </dgm:pt>
    <dgm:pt modelId="{520D5B79-2197-460D-8260-C78339C80313}" type="sibTrans" cxnId="{01BF692B-A186-462D-B6FF-44B037458807}">
      <dgm:prSet/>
      <dgm:spPr/>
      <dgm:t>
        <a:bodyPr/>
        <a:lstStyle/>
        <a:p>
          <a:endParaRPr lang="en-US"/>
        </a:p>
      </dgm:t>
    </dgm:pt>
    <dgm:pt modelId="{1AEE33BF-84C7-4EBD-9096-6CBABBBEBF16}">
      <dgm:prSet/>
      <dgm:spPr>
        <a:solidFill>
          <a:schemeClr val="accent2"/>
        </a:solidFill>
      </dgm:spPr>
      <dgm:t>
        <a:bodyPr/>
        <a:lstStyle/>
        <a:p>
          <a:r>
            <a:rPr lang="en-US" smtClean="0"/>
            <a:t>System variables:</a:t>
          </a:r>
          <a:endParaRPr lang="en-US" dirty="0" smtClean="0"/>
        </a:p>
      </dgm:t>
    </dgm:pt>
    <dgm:pt modelId="{D3DD7AF8-F2B9-4A17-8D17-4D9C6B963544}" type="parTrans" cxnId="{C7866F61-FC0B-4A83-95A5-084C083003BC}">
      <dgm:prSet/>
      <dgm:spPr/>
      <dgm:t>
        <a:bodyPr/>
        <a:lstStyle/>
        <a:p>
          <a:endParaRPr lang="en-US"/>
        </a:p>
      </dgm:t>
    </dgm:pt>
    <dgm:pt modelId="{D1E348F1-7877-43F8-B25B-48E70057DE75}" type="sibTrans" cxnId="{C7866F61-FC0B-4A83-95A5-084C083003BC}">
      <dgm:prSet/>
      <dgm:spPr/>
      <dgm:t>
        <a:bodyPr/>
        <a:lstStyle/>
        <a:p>
          <a:endParaRPr lang="en-US"/>
        </a:p>
      </dgm:t>
    </dgm:pt>
    <dgm:pt modelId="{B315C981-6868-4A6F-840E-7B1F650E881F}">
      <dgm:prSet/>
      <dgm:spPr>
        <a:solidFill>
          <a:schemeClr val="accent2"/>
        </a:solidFill>
      </dgm:spPr>
      <dgm:t>
        <a:bodyPr/>
        <a:lstStyle/>
        <a:p>
          <a:r>
            <a:rPr lang="en-US" smtClean="0"/>
            <a:t>Location</a:t>
          </a:r>
          <a:endParaRPr lang="en-US" dirty="0" smtClean="0"/>
        </a:p>
      </dgm:t>
    </dgm:pt>
    <dgm:pt modelId="{4FE47018-97A3-47B5-85D2-C70CD885A6A2}" type="parTrans" cxnId="{37775A01-7184-4459-80B9-1ED4E6DCD0F6}">
      <dgm:prSet/>
      <dgm:spPr/>
      <dgm:t>
        <a:bodyPr/>
        <a:lstStyle/>
        <a:p>
          <a:endParaRPr lang="en-US"/>
        </a:p>
      </dgm:t>
    </dgm:pt>
    <dgm:pt modelId="{ED208897-0FE5-4694-9156-3E8C676DDB86}" type="sibTrans" cxnId="{37775A01-7184-4459-80B9-1ED4E6DCD0F6}">
      <dgm:prSet/>
      <dgm:spPr/>
      <dgm:t>
        <a:bodyPr/>
        <a:lstStyle/>
        <a:p>
          <a:endParaRPr lang="en-US"/>
        </a:p>
      </dgm:t>
    </dgm:pt>
    <dgm:pt modelId="{A85016B8-8075-4338-A92F-AF561062727D}">
      <dgm:prSet/>
      <dgm:spPr>
        <a:solidFill>
          <a:schemeClr val="accent2"/>
        </a:solidFill>
      </dgm:spPr>
      <dgm:t>
        <a:bodyPr/>
        <a:lstStyle/>
        <a:p>
          <a:r>
            <a:rPr lang="en-US" smtClean="0"/>
            <a:t>Planned time off</a:t>
          </a:r>
          <a:endParaRPr lang="en-US" dirty="0" smtClean="0"/>
        </a:p>
      </dgm:t>
    </dgm:pt>
    <dgm:pt modelId="{ECB824C7-3571-4DF2-90C6-9BF69F877889}" type="parTrans" cxnId="{CD6080CF-068D-48F8-972B-8660072C0440}">
      <dgm:prSet/>
      <dgm:spPr/>
      <dgm:t>
        <a:bodyPr/>
        <a:lstStyle/>
        <a:p>
          <a:endParaRPr lang="en-US"/>
        </a:p>
      </dgm:t>
    </dgm:pt>
    <dgm:pt modelId="{C531CC9E-8067-458F-AD0E-B8DC02602D9E}" type="sibTrans" cxnId="{CD6080CF-068D-48F8-972B-8660072C0440}">
      <dgm:prSet/>
      <dgm:spPr/>
      <dgm:t>
        <a:bodyPr/>
        <a:lstStyle/>
        <a:p>
          <a:endParaRPr lang="en-US"/>
        </a:p>
      </dgm:t>
    </dgm:pt>
    <dgm:pt modelId="{96994391-1B87-4E05-940B-23CB5168D55C}">
      <dgm:prSet/>
      <dgm:spPr>
        <a:solidFill>
          <a:schemeClr val="accent1"/>
        </a:solidFill>
      </dgm:spPr>
      <dgm:t>
        <a:bodyPr/>
        <a:lstStyle/>
        <a:p>
          <a:r>
            <a:rPr lang="en-US" smtClean="0"/>
            <a:t>Beware of punishing good workers!</a:t>
          </a:r>
          <a:endParaRPr lang="en-US" dirty="0" smtClean="0"/>
        </a:p>
      </dgm:t>
    </dgm:pt>
    <dgm:pt modelId="{3D68C6B0-2CF7-4B8A-831F-20394D7E6EB5}" type="parTrans" cxnId="{A7B811FC-2071-4F49-BB80-4D0F4A122EFB}">
      <dgm:prSet/>
      <dgm:spPr/>
    </dgm:pt>
    <dgm:pt modelId="{4961B77A-F257-460B-AD37-255CFBB4F515}" type="sibTrans" cxnId="{A7B811FC-2071-4F49-BB80-4D0F4A122EFB}">
      <dgm:prSet/>
      <dgm:spPr/>
    </dgm:pt>
    <dgm:pt modelId="{990D4350-DD8B-45A5-82B1-6B9AECE9D782}" type="pres">
      <dgm:prSet presAssocID="{5DF773BD-075A-4B7A-A023-3938B69EA808}" presName="diagram" presStyleCnt="0">
        <dgm:presLayoutVars>
          <dgm:dir/>
          <dgm:resizeHandles val="exact"/>
        </dgm:presLayoutVars>
      </dgm:prSet>
      <dgm:spPr/>
      <dgm:t>
        <a:bodyPr/>
        <a:lstStyle/>
        <a:p>
          <a:endParaRPr lang="en-US"/>
        </a:p>
      </dgm:t>
    </dgm:pt>
    <dgm:pt modelId="{4AC7FD6A-3069-4A12-9CB1-04AE4798B348}" type="pres">
      <dgm:prSet presAssocID="{5B7BCDB2-FA94-40B3-A783-CC7F37E4CDF1}" presName="node" presStyleLbl="node1" presStyleIdx="0" presStyleCnt="4">
        <dgm:presLayoutVars>
          <dgm:bulletEnabled val="1"/>
        </dgm:presLayoutVars>
      </dgm:prSet>
      <dgm:spPr/>
      <dgm:t>
        <a:bodyPr/>
        <a:lstStyle/>
        <a:p>
          <a:endParaRPr lang="en-US"/>
        </a:p>
      </dgm:t>
    </dgm:pt>
    <dgm:pt modelId="{922B17F2-0A23-4F56-A153-A5D8290F77ED}" type="pres">
      <dgm:prSet presAssocID="{B8D3A9A4-AA13-4246-B04F-4E0302C97AA5}" presName="sibTrans" presStyleCnt="0"/>
      <dgm:spPr/>
    </dgm:pt>
    <dgm:pt modelId="{E345A379-9C62-4BB3-B8A0-0B340AC3FD7B}" type="pres">
      <dgm:prSet presAssocID="{2180BCA2-C9DA-4C52-BBBA-85F169E2E647}" presName="node" presStyleLbl="node1" presStyleIdx="1" presStyleCnt="4">
        <dgm:presLayoutVars>
          <dgm:bulletEnabled val="1"/>
        </dgm:presLayoutVars>
      </dgm:prSet>
      <dgm:spPr/>
      <dgm:t>
        <a:bodyPr/>
        <a:lstStyle/>
        <a:p>
          <a:endParaRPr lang="en-US"/>
        </a:p>
      </dgm:t>
    </dgm:pt>
    <dgm:pt modelId="{A8A9329E-D0DD-4602-A8CE-BD7651401587}" type="pres">
      <dgm:prSet presAssocID="{93406A46-7439-4E20-935D-8A45574D9B70}" presName="sibTrans" presStyleCnt="0"/>
      <dgm:spPr/>
    </dgm:pt>
    <dgm:pt modelId="{EE169225-27EF-4A23-ABD3-F9672565F9EC}" type="pres">
      <dgm:prSet presAssocID="{51553D27-61B1-4D6A-A96A-DD109EDF834B}" presName="node" presStyleLbl="node1" presStyleIdx="2" presStyleCnt="4">
        <dgm:presLayoutVars>
          <dgm:bulletEnabled val="1"/>
        </dgm:presLayoutVars>
      </dgm:prSet>
      <dgm:spPr/>
      <dgm:t>
        <a:bodyPr/>
        <a:lstStyle/>
        <a:p>
          <a:endParaRPr lang="en-US"/>
        </a:p>
      </dgm:t>
    </dgm:pt>
    <dgm:pt modelId="{AF3E9DD7-B669-46C4-A0AD-EE9A4C687FE0}" type="pres">
      <dgm:prSet presAssocID="{757E304B-9D8C-44D8-9F6E-8D69CB898459}" presName="sibTrans" presStyleCnt="0"/>
      <dgm:spPr/>
    </dgm:pt>
    <dgm:pt modelId="{61FF740D-9DCE-463C-818D-92B107E5FBB3}" type="pres">
      <dgm:prSet presAssocID="{1AEE33BF-84C7-4EBD-9096-6CBABBBEBF16}" presName="node" presStyleLbl="node1" presStyleIdx="3" presStyleCnt="4">
        <dgm:presLayoutVars>
          <dgm:bulletEnabled val="1"/>
        </dgm:presLayoutVars>
      </dgm:prSet>
      <dgm:spPr/>
      <dgm:t>
        <a:bodyPr/>
        <a:lstStyle/>
        <a:p>
          <a:endParaRPr lang="en-US"/>
        </a:p>
      </dgm:t>
    </dgm:pt>
  </dgm:ptLst>
  <dgm:cxnLst>
    <dgm:cxn modelId="{F95DC09C-ABF6-4A1D-9571-DD2D9F5A6192}" type="presOf" srcId="{A85016B8-8075-4338-A92F-AF561062727D}" destId="{61FF740D-9DCE-463C-818D-92B107E5FBB3}" srcOrd="0" destOrd="2" presId="urn:microsoft.com/office/officeart/2005/8/layout/default"/>
    <dgm:cxn modelId="{B81EAAE8-9B5F-41DB-AA15-CC2F83579371}" type="presOf" srcId="{5DF773BD-075A-4B7A-A023-3938B69EA808}" destId="{990D4350-DD8B-45A5-82B1-6B9AECE9D782}" srcOrd="0" destOrd="0" presId="urn:microsoft.com/office/officeart/2005/8/layout/default"/>
    <dgm:cxn modelId="{A7B811FC-2071-4F49-BB80-4D0F4A122EFB}" srcId="{51553D27-61B1-4D6A-A96A-DD109EDF834B}" destId="{96994391-1B87-4E05-940B-23CB5168D55C}" srcOrd="3" destOrd="0" parTransId="{3D68C6B0-2CF7-4B8A-831F-20394D7E6EB5}" sibTransId="{4961B77A-F257-460B-AD37-255CFBB4F515}"/>
    <dgm:cxn modelId="{19B164D7-7ACE-4904-A5A4-5C555DB82BA4}" type="presOf" srcId="{96994391-1B87-4E05-940B-23CB5168D55C}" destId="{EE169225-27EF-4A23-ABD3-F9672565F9EC}" srcOrd="0" destOrd="4" presId="urn:microsoft.com/office/officeart/2005/8/layout/default"/>
    <dgm:cxn modelId="{2169E9EC-826D-4841-97FE-80EEE9EF946D}" srcId="{51553D27-61B1-4D6A-A96A-DD109EDF834B}" destId="{DC77D263-D6BB-42F2-A3B6-4EEACECD05CF}" srcOrd="1" destOrd="0" parTransId="{EFE96215-0596-4337-8E07-CD2CB3834B2A}" sibTransId="{C3A14857-EF56-48E6-A555-0376AA6BB3DE}"/>
    <dgm:cxn modelId="{A39317DC-8726-4FCA-887E-5304B4ED217E}" srcId="{5DF773BD-075A-4B7A-A023-3938B69EA808}" destId="{51553D27-61B1-4D6A-A96A-DD109EDF834B}" srcOrd="2" destOrd="0" parTransId="{52A05342-D180-4FB9-8526-6A0877240921}" sibTransId="{757E304B-9D8C-44D8-9F6E-8D69CB898459}"/>
    <dgm:cxn modelId="{CBB15C56-AFF3-4AF1-A6E6-1203A7F9A54A}" type="presOf" srcId="{51553D27-61B1-4D6A-A96A-DD109EDF834B}" destId="{EE169225-27EF-4A23-ABD3-F9672565F9EC}" srcOrd="0" destOrd="0" presId="urn:microsoft.com/office/officeart/2005/8/layout/default"/>
    <dgm:cxn modelId="{E3CE22B0-3AEE-4F9B-8D02-B5087AA9DCDB}" type="presOf" srcId="{C32E3D32-360D-4C53-93C9-9338ED6FFBAA}" destId="{EE169225-27EF-4A23-ABD3-F9672565F9EC}" srcOrd="0" destOrd="1" presId="urn:microsoft.com/office/officeart/2005/8/layout/default"/>
    <dgm:cxn modelId="{C7866F61-FC0B-4A83-95A5-084C083003BC}" srcId="{5DF773BD-075A-4B7A-A023-3938B69EA808}" destId="{1AEE33BF-84C7-4EBD-9096-6CBABBBEBF16}" srcOrd="3" destOrd="0" parTransId="{D3DD7AF8-F2B9-4A17-8D17-4D9C6B963544}" sibTransId="{D1E348F1-7877-43F8-B25B-48E70057DE75}"/>
    <dgm:cxn modelId="{465A703F-0AE0-4FAF-8608-12219D1B59DF}" srcId="{5DF773BD-075A-4B7A-A023-3938B69EA808}" destId="{2180BCA2-C9DA-4C52-BBBA-85F169E2E647}" srcOrd="1" destOrd="0" parTransId="{ED0BF5C5-308B-4006-B6AD-044C73CAB12F}" sibTransId="{93406A46-7439-4E20-935D-8A45574D9B70}"/>
    <dgm:cxn modelId="{CD6080CF-068D-48F8-972B-8660072C0440}" srcId="{1AEE33BF-84C7-4EBD-9096-6CBABBBEBF16}" destId="{A85016B8-8075-4338-A92F-AF561062727D}" srcOrd="1" destOrd="0" parTransId="{ECB824C7-3571-4DF2-90C6-9BF69F877889}" sibTransId="{C531CC9E-8067-458F-AD0E-B8DC02602D9E}"/>
    <dgm:cxn modelId="{37775A01-7184-4459-80B9-1ED4E6DCD0F6}" srcId="{1AEE33BF-84C7-4EBD-9096-6CBABBBEBF16}" destId="{B315C981-6868-4A6F-840E-7B1F650E881F}" srcOrd="0" destOrd="0" parTransId="{4FE47018-97A3-47B5-85D2-C70CD885A6A2}" sibTransId="{ED208897-0FE5-4694-9156-3E8C676DDB86}"/>
    <dgm:cxn modelId="{D5956A92-D3FE-46F4-A730-D6FB2079BD10}" type="presOf" srcId="{B315C981-6868-4A6F-840E-7B1F650E881F}" destId="{61FF740D-9DCE-463C-818D-92B107E5FBB3}" srcOrd="0" destOrd="1" presId="urn:microsoft.com/office/officeart/2005/8/layout/default"/>
    <dgm:cxn modelId="{01BF692B-A186-462D-B6FF-44B037458807}" srcId="{51553D27-61B1-4D6A-A96A-DD109EDF834B}" destId="{41C5E3F0-3C40-4022-9E82-B8C3986CFD12}" srcOrd="2" destOrd="0" parTransId="{ACAE14A0-F77E-4B28-9965-1EA18686475B}" sibTransId="{520D5B79-2197-460D-8260-C78339C80313}"/>
    <dgm:cxn modelId="{D4AE1EE8-DEDA-471D-8D0B-FDCC4CF1CB82}" type="presOf" srcId="{1AEE33BF-84C7-4EBD-9096-6CBABBBEBF16}" destId="{61FF740D-9DCE-463C-818D-92B107E5FBB3}" srcOrd="0" destOrd="0" presId="urn:microsoft.com/office/officeart/2005/8/layout/default"/>
    <dgm:cxn modelId="{FB1C720A-5800-44FD-B9FF-9631223B8FE1}" type="presOf" srcId="{5B7BCDB2-FA94-40B3-A783-CC7F37E4CDF1}" destId="{4AC7FD6A-3069-4A12-9CB1-04AE4798B348}" srcOrd="0" destOrd="0" presId="urn:microsoft.com/office/officeart/2005/8/layout/default"/>
    <dgm:cxn modelId="{85219A49-7C8E-4ADE-82D8-8B32809B8D01}" srcId="{5DF773BD-075A-4B7A-A023-3938B69EA808}" destId="{5B7BCDB2-FA94-40B3-A783-CC7F37E4CDF1}" srcOrd="0" destOrd="0" parTransId="{32AB7C6D-FD63-498C-961D-9DA86C64F90F}" sibTransId="{B8D3A9A4-AA13-4246-B04F-4E0302C97AA5}"/>
    <dgm:cxn modelId="{6CE80BFE-ECD7-4731-88F8-D3D41066803F}" type="presOf" srcId="{41C5E3F0-3C40-4022-9E82-B8C3986CFD12}" destId="{EE169225-27EF-4A23-ABD3-F9672565F9EC}" srcOrd="0" destOrd="3" presId="urn:microsoft.com/office/officeart/2005/8/layout/default"/>
    <dgm:cxn modelId="{D216376C-5D0A-452C-A9F6-71B06CF90A41}" type="presOf" srcId="{DC77D263-D6BB-42F2-A3B6-4EEACECD05CF}" destId="{EE169225-27EF-4A23-ABD3-F9672565F9EC}" srcOrd="0" destOrd="2" presId="urn:microsoft.com/office/officeart/2005/8/layout/default"/>
    <dgm:cxn modelId="{2556D7D0-5577-4229-9DDE-B4B901147ADA}" type="presOf" srcId="{2180BCA2-C9DA-4C52-BBBA-85F169E2E647}" destId="{E345A379-9C62-4BB3-B8A0-0B340AC3FD7B}" srcOrd="0" destOrd="0" presId="urn:microsoft.com/office/officeart/2005/8/layout/default"/>
    <dgm:cxn modelId="{7FAA36B9-96BA-4923-B022-98800EB954ED}" srcId="{51553D27-61B1-4D6A-A96A-DD109EDF834B}" destId="{C32E3D32-360D-4C53-93C9-9338ED6FFBAA}" srcOrd="0" destOrd="0" parTransId="{7E838D88-85A0-4A47-BC07-514E93EACEEF}" sibTransId="{E5486DFB-75B0-4403-8C93-82B041C2EDDF}"/>
    <dgm:cxn modelId="{6F48F432-19EC-424A-851F-316FBE4AABA5}" type="presParOf" srcId="{990D4350-DD8B-45A5-82B1-6B9AECE9D782}" destId="{4AC7FD6A-3069-4A12-9CB1-04AE4798B348}" srcOrd="0" destOrd="0" presId="urn:microsoft.com/office/officeart/2005/8/layout/default"/>
    <dgm:cxn modelId="{DDEF4A62-F0F5-44DF-A0A2-3D8C1E9DF024}" type="presParOf" srcId="{990D4350-DD8B-45A5-82B1-6B9AECE9D782}" destId="{922B17F2-0A23-4F56-A153-A5D8290F77ED}" srcOrd="1" destOrd="0" presId="urn:microsoft.com/office/officeart/2005/8/layout/default"/>
    <dgm:cxn modelId="{2C080C93-F657-4DA7-BB10-9F220237A6FF}" type="presParOf" srcId="{990D4350-DD8B-45A5-82B1-6B9AECE9D782}" destId="{E345A379-9C62-4BB3-B8A0-0B340AC3FD7B}" srcOrd="2" destOrd="0" presId="urn:microsoft.com/office/officeart/2005/8/layout/default"/>
    <dgm:cxn modelId="{2438331B-6027-4B9A-8AEC-6E711AB259D7}" type="presParOf" srcId="{990D4350-DD8B-45A5-82B1-6B9AECE9D782}" destId="{A8A9329E-D0DD-4602-A8CE-BD7651401587}" srcOrd="3" destOrd="0" presId="urn:microsoft.com/office/officeart/2005/8/layout/default"/>
    <dgm:cxn modelId="{27C6379B-5584-4012-A719-05F386AB98C7}" type="presParOf" srcId="{990D4350-DD8B-45A5-82B1-6B9AECE9D782}" destId="{EE169225-27EF-4A23-ABD3-F9672565F9EC}" srcOrd="4" destOrd="0" presId="urn:microsoft.com/office/officeart/2005/8/layout/default"/>
    <dgm:cxn modelId="{43EFD82A-4726-42CF-BB97-CB36F05F9270}" type="presParOf" srcId="{990D4350-DD8B-45A5-82B1-6B9AECE9D782}" destId="{AF3E9DD7-B669-46C4-A0AD-EE9A4C687FE0}" srcOrd="5" destOrd="0" presId="urn:microsoft.com/office/officeart/2005/8/layout/default"/>
    <dgm:cxn modelId="{E97EA2D6-A490-4258-B09A-74C52970316F}" type="presParOf" srcId="{990D4350-DD8B-45A5-82B1-6B9AECE9D782}" destId="{61FF740D-9DCE-463C-818D-92B107E5FBB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F8D1E28-E680-48F7-893A-653F58CFF1B4}" type="doc">
      <dgm:prSet loTypeId="urn:diagrams.loki3.com/VaryingWidthList" loCatId="list" qsTypeId="urn:microsoft.com/office/officeart/2005/8/quickstyle/simple1" qsCatId="simple" csTypeId="urn:microsoft.com/office/officeart/2005/8/colors/colorful2" csCatId="colorful" phldr="1"/>
      <dgm:spPr/>
      <dgm:t>
        <a:bodyPr/>
        <a:lstStyle/>
        <a:p>
          <a:endParaRPr lang="en-US"/>
        </a:p>
      </dgm:t>
    </dgm:pt>
    <dgm:pt modelId="{E608B566-06A1-4D6C-9B54-89047E155ACB}">
      <dgm:prSet phldrT="[Text]"/>
      <dgm:spPr>
        <a:solidFill>
          <a:schemeClr val="accent1"/>
        </a:solidFill>
      </dgm:spPr>
      <dgm:t>
        <a:bodyPr/>
        <a:lstStyle/>
        <a:p>
          <a:r>
            <a:rPr lang="en-US" altLang="en-US" dirty="0" smtClean="0"/>
            <a:t>Worker 1 is up to date on all case plans, risk assessments, and FSNAs.</a:t>
          </a:r>
          <a:endParaRPr lang="en-US" dirty="0"/>
        </a:p>
      </dgm:t>
    </dgm:pt>
    <dgm:pt modelId="{CCB49D5D-0D03-49F7-8126-31447CD7F69F}" type="parTrans" cxnId="{5FE8B850-4768-4AF2-8F62-24B488CF1111}">
      <dgm:prSet/>
      <dgm:spPr/>
      <dgm:t>
        <a:bodyPr/>
        <a:lstStyle/>
        <a:p>
          <a:endParaRPr lang="en-US"/>
        </a:p>
      </dgm:t>
    </dgm:pt>
    <dgm:pt modelId="{4A7E0686-C7CC-4C2E-931A-530CA4A34521}" type="sibTrans" cxnId="{5FE8B850-4768-4AF2-8F62-24B488CF1111}">
      <dgm:prSet/>
      <dgm:spPr/>
      <dgm:t>
        <a:bodyPr/>
        <a:lstStyle/>
        <a:p>
          <a:endParaRPr lang="en-US"/>
        </a:p>
      </dgm:t>
    </dgm:pt>
    <dgm:pt modelId="{C85E01D2-1F24-4665-9B14-85FEA638324E}">
      <dgm:prSet/>
      <dgm:spPr>
        <a:solidFill>
          <a:schemeClr val="accent2"/>
        </a:solidFill>
      </dgm:spPr>
      <dgm:t>
        <a:bodyPr/>
        <a:lstStyle/>
        <a:p>
          <a:r>
            <a:rPr lang="en-US" altLang="en-US" smtClean="0"/>
            <a:t>Worker 2 </a:t>
          </a:r>
          <a:r>
            <a:rPr lang="en-US" altLang="en-US" dirty="0" smtClean="0"/>
            <a:t>has two case </a:t>
          </a:r>
          <a:r>
            <a:rPr lang="en-US" altLang="en-US" smtClean="0"/>
            <a:t>plans overdue by less </a:t>
          </a:r>
          <a:r>
            <a:rPr lang="en-US" altLang="en-US" dirty="0" smtClean="0"/>
            <a:t>than </a:t>
          </a:r>
          <a:r>
            <a:rPr lang="en-US" altLang="en-US" smtClean="0"/>
            <a:t>30 days. All </a:t>
          </a:r>
          <a:r>
            <a:rPr lang="en-US" altLang="en-US" dirty="0" smtClean="0"/>
            <a:t>else is up to date.</a:t>
          </a:r>
        </a:p>
      </dgm:t>
    </dgm:pt>
    <dgm:pt modelId="{3B56934C-60B9-414F-A602-0F48E4B93EF4}" type="parTrans" cxnId="{DF5C337A-691C-4C43-8E6D-3CD2537E1185}">
      <dgm:prSet/>
      <dgm:spPr/>
      <dgm:t>
        <a:bodyPr/>
        <a:lstStyle/>
        <a:p>
          <a:endParaRPr lang="en-US"/>
        </a:p>
      </dgm:t>
    </dgm:pt>
    <dgm:pt modelId="{0CC4D3A3-4B08-4A8B-A488-E926DA14ACAF}" type="sibTrans" cxnId="{DF5C337A-691C-4C43-8E6D-3CD2537E1185}">
      <dgm:prSet/>
      <dgm:spPr/>
      <dgm:t>
        <a:bodyPr/>
        <a:lstStyle/>
        <a:p>
          <a:endParaRPr lang="en-US"/>
        </a:p>
      </dgm:t>
    </dgm:pt>
    <dgm:pt modelId="{567542AE-2A50-469D-8C8C-567C1B56C821}">
      <dgm:prSet/>
      <dgm:spPr>
        <a:solidFill>
          <a:schemeClr val="accent3"/>
        </a:solidFill>
      </dgm:spPr>
      <dgm:t>
        <a:bodyPr/>
        <a:lstStyle/>
        <a:p>
          <a:r>
            <a:rPr lang="en-US" altLang="en-US" smtClean="0"/>
            <a:t>Worker 3 </a:t>
          </a:r>
          <a:r>
            <a:rPr lang="en-US" altLang="en-US" dirty="0" smtClean="0"/>
            <a:t>has all case plans up to date but is missing 80% of risk reassessments and 100% of FSNAs.</a:t>
          </a:r>
        </a:p>
      </dgm:t>
    </dgm:pt>
    <dgm:pt modelId="{D79528BD-5D6F-48F6-B789-AF0866F44AC0}" type="parTrans" cxnId="{BF3BE2DD-DAC7-457B-8D5E-7FCB690A4A33}">
      <dgm:prSet/>
      <dgm:spPr/>
      <dgm:t>
        <a:bodyPr/>
        <a:lstStyle/>
        <a:p>
          <a:endParaRPr lang="en-US"/>
        </a:p>
      </dgm:t>
    </dgm:pt>
    <dgm:pt modelId="{5C25DB5B-41BB-4261-8BFF-834386329A6B}" type="sibTrans" cxnId="{BF3BE2DD-DAC7-457B-8D5E-7FCB690A4A33}">
      <dgm:prSet/>
      <dgm:spPr/>
      <dgm:t>
        <a:bodyPr/>
        <a:lstStyle/>
        <a:p>
          <a:endParaRPr lang="en-US"/>
        </a:p>
      </dgm:t>
    </dgm:pt>
    <dgm:pt modelId="{78C3FC96-E9BD-4EC4-A862-D2789A8ED0D4}">
      <dgm:prSet/>
      <dgm:spPr>
        <a:solidFill>
          <a:schemeClr val="accent4"/>
        </a:solidFill>
      </dgm:spPr>
      <dgm:t>
        <a:bodyPr/>
        <a:lstStyle/>
        <a:p>
          <a:r>
            <a:rPr lang="en-US" altLang="en-US" smtClean="0"/>
            <a:t>Worker 4 </a:t>
          </a:r>
          <a:r>
            <a:rPr lang="en-US" altLang="en-US" dirty="0" smtClean="0"/>
            <a:t>has only about half of case plans done, but has risk and FSNA on </a:t>
          </a:r>
          <a:r>
            <a:rPr lang="en-US" altLang="en-US" smtClean="0"/>
            <a:t>all cases that do have </a:t>
          </a:r>
          <a:r>
            <a:rPr lang="en-US" altLang="en-US" dirty="0" smtClean="0"/>
            <a:t>a case plan.</a:t>
          </a:r>
        </a:p>
      </dgm:t>
    </dgm:pt>
    <dgm:pt modelId="{5BBF87D4-645F-4B16-98A3-AC25DF0C2472}" type="parTrans" cxnId="{94E0432E-0653-4CCF-A286-AA1309BDD74E}">
      <dgm:prSet/>
      <dgm:spPr/>
      <dgm:t>
        <a:bodyPr/>
        <a:lstStyle/>
        <a:p>
          <a:endParaRPr lang="en-US"/>
        </a:p>
      </dgm:t>
    </dgm:pt>
    <dgm:pt modelId="{1545D5E2-6875-49E3-B855-163306227B50}" type="sibTrans" cxnId="{94E0432E-0653-4CCF-A286-AA1309BDD74E}">
      <dgm:prSet/>
      <dgm:spPr/>
      <dgm:t>
        <a:bodyPr/>
        <a:lstStyle/>
        <a:p>
          <a:endParaRPr lang="en-US"/>
        </a:p>
      </dgm:t>
    </dgm:pt>
    <dgm:pt modelId="{573E622F-BF39-4432-9939-835235CC10C0}" type="pres">
      <dgm:prSet presAssocID="{8F8D1E28-E680-48F7-893A-653F58CFF1B4}" presName="Name0" presStyleCnt="0">
        <dgm:presLayoutVars>
          <dgm:resizeHandles/>
        </dgm:presLayoutVars>
      </dgm:prSet>
      <dgm:spPr/>
      <dgm:t>
        <a:bodyPr/>
        <a:lstStyle/>
        <a:p>
          <a:endParaRPr lang="en-US"/>
        </a:p>
      </dgm:t>
    </dgm:pt>
    <dgm:pt modelId="{2E06546E-17E9-40CD-B5E1-501E95F209B5}" type="pres">
      <dgm:prSet presAssocID="{E608B566-06A1-4D6C-9B54-89047E155ACB}" presName="text" presStyleLbl="node1" presStyleIdx="0" presStyleCnt="4">
        <dgm:presLayoutVars>
          <dgm:bulletEnabled val="1"/>
        </dgm:presLayoutVars>
      </dgm:prSet>
      <dgm:spPr/>
      <dgm:t>
        <a:bodyPr/>
        <a:lstStyle/>
        <a:p>
          <a:endParaRPr lang="en-US"/>
        </a:p>
      </dgm:t>
    </dgm:pt>
    <dgm:pt modelId="{E0B56461-2410-433D-AF0B-F47A9DF4D23D}" type="pres">
      <dgm:prSet presAssocID="{4A7E0686-C7CC-4C2E-931A-530CA4A34521}" presName="space" presStyleCnt="0"/>
      <dgm:spPr/>
    </dgm:pt>
    <dgm:pt modelId="{FB660E87-F14D-445F-A593-62C2D6D76167}" type="pres">
      <dgm:prSet presAssocID="{C85E01D2-1F24-4665-9B14-85FEA638324E}" presName="text" presStyleLbl="node1" presStyleIdx="1" presStyleCnt="4">
        <dgm:presLayoutVars>
          <dgm:bulletEnabled val="1"/>
        </dgm:presLayoutVars>
      </dgm:prSet>
      <dgm:spPr/>
      <dgm:t>
        <a:bodyPr/>
        <a:lstStyle/>
        <a:p>
          <a:endParaRPr lang="en-US"/>
        </a:p>
      </dgm:t>
    </dgm:pt>
    <dgm:pt modelId="{A4E8BC05-3093-48FC-81E2-1D3CF77D771D}" type="pres">
      <dgm:prSet presAssocID="{0CC4D3A3-4B08-4A8B-A488-E926DA14ACAF}" presName="space" presStyleCnt="0"/>
      <dgm:spPr/>
    </dgm:pt>
    <dgm:pt modelId="{956AE6E0-C39A-448C-966C-1B8AF99BA762}" type="pres">
      <dgm:prSet presAssocID="{567542AE-2A50-469D-8C8C-567C1B56C821}" presName="text" presStyleLbl="node1" presStyleIdx="2" presStyleCnt="4">
        <dgm:presLayoutVars>
          <dgm:bulletEnabled val="1"/>
        </dgm:presLayoutVars>
      </dgm:prSet>
      <dgm:spPr/>
      <dgm:t>
        <a:bodyPr/>
        <a:lstStyle/>
        <a:p>
          <a:endParaRPr lang="en-US"/>
        </a:p>
      </dgm:t>
    </dgm:pt>
    <dgm:pt modelId="{C8C90E3A-5139-4A5A-B5E7-9016CE654C6B}" type="pres">
      <dgm:prSet presAssocID="{5C25DB5B-41BB-4261-8BFF-834386329A6B}" presName="space" presStyleCnt="0"/>
      <dgm:spPr/>
    </dgm:pt>
    <dgm:pt modelId="{09BF4E5F-E557-4DF9-9CE1-1482A4139D36}" type="pres">
      <dgm:prSet presAssocID="{78C3FC96-E9BD-4EC4-A862-D2789A8ED0D4}" presName="text" presStyleLbl="node1" presStyleIdx="3" presStyleCnt="4">
        <dgm:presLayoutVars>
          <dgm:bulletEnabled val="1"/>
        </dgm:presLayoutVars>
      </dgm:prSet>
      <dgm:spPr/>
      <dgm:t>
        <a:bodyPr/>
        <a:lstStyle/>
        <a:p>
          <a:endParaRPr lang="en-US"/>
        </a:p>
      </dgm:t>
    </dgm:pt>
  </dgm:ptLst>
  <dgm:cxnLst>
    <dgm:cxn modelId="{9D0D0FCF-F4C4-424B-82C1-A967DED34F6D}" type="presOf" srcId="{8F8D1E28-E680-48F7-893A-653F58CFF1B4}" destId="{573E622F-BF39-4432-9939-835235CC10C0}" srcOrd="0" destOrd="0" presId="urn:diagrams.loki3.com/VaryingWidthList"/>
    <dgm:cxn modelId="{63376658-6E61-4DDE-BA5D-FCB87F29AFDB}" type="presOf" srcId="{C85E01D2-1F24-4665-9B14-85FEA638324E}" destId="{FB660E87-F14D-445F-A593-62C2D6D76167}" srcOrd="0" destOrd="0" presId="urn:diagrams.loki3.com/VaryingWidthList"/>
    <dgm:cxn modelId="{94E0432E-0653-4CCF-A286-AA1309BDD74E}" srcId="{8F8D1E28-E680-48F7-893A-653F58CFF1B4}" destId="{78C3FC96-E9BD-4EC4-A862-D2789A8ED0D4}" srcOrd="3" destOrd="0" parTransId="{5BBF87D4-645F-4B16-98A3-AC25DF0C2472}" sibTransId="{1545D5E2-6875-49E3-B855-163306227B50}"/>
    <dgm:cxn modelId="{DCA8AFA9-E88C-4E81-9150-22E6171350B9}" type="presOf" srcId="{E608B566-06A1-4D6C-9B54-89047E155ACB}" destId="{2E06546E-17E9-40CD-B5E1-501E95F209B5}" srcOrd="0" destOrd="0" presId="urn:diagrams.loki3.com/VaryingWidthList"/>
    <dgm:cxn modelId="{582FE118-AA67-4D3D-A381-A743021E5754}" type="presOf" srcId="{78C3FC96-E9BD-4EC4-A862-D2789A8ED0D4}" destId="{09BF4E5F-E557-4DF9-9CE1-1482A4139D36}" srcOrd="0" destOrd="0" presId="urn:diagrams.loki3.com/VaryingWidthList"/>
    <dgm:cxn modelId="{BF3BE2DD-DAC7-457B-8D5E-7FCB690A4A33}" srcId="{8F8D1E28-E680-48F7-893A-653F58CFF1B4}" destId="{567542AE-2A50-469D-8C8C-567C1B56C821}" srcOrd="2" destOrd="0" parTransId="{D79528BD-5D6F-48F6-B789-AF0866F44AC0}" sibTransId="{5C25DB5B-41BB-4261-8BFF-834386329A6B}"/>
    <dgm:cxn modelId="{DF5C337A-691C-4C43-8E6D-3CD2537E1185}" srcId="{8F8D1E28-E680-48F7-893A-653F58CFF1B4}" destId="{C85E01D2-1F24-4665-9B14-85FEA638324E}" srcOrd="1" destOrd="0" parTransId="{3B56934C-60B9-414F-A602-0F48E4B93EF4}" sibTransId="{0CC4D3A3-4B08-4A8B-A488-E926DA14ACAF}"/>
    <dgm:cxn modelId="{5FE8B850-4768-4AF2-8F62-24B488CF1111}" srcId="{8F8D1E28-E680-48F7-893A-653F58CFF1B4}" destId="{E608B566-06A1-4D6C-9B54-89047E155ACB}" srcOrd="0" destOrd="0" parTransId="{CCB49D5D-0D03-49F7-8126-31447CD7F69F}" sibTransId="{4A7E0686-C7CC-4C2E-931A-530CA4A34521}"/>
    <dgm:cxn modelId="{8D8F8F3D-C4DD-43DD-AACD-587AE6914207}" type="presOf" srcId="{567542AE-2A50-469D-8C8C-567C1B56C821}" destId="{956AE6E0-C39A-448C-966C-1B8AF99BA762}" srcOrd="0" destOrd="0" presId="urn:diagrams.loki3.com/VaryingWidthList"/>
    <dgm:cxn modelId="{B6D43D0E-2469-4B60-A731-DCF227875BDB}" type="presParOf" srcId="{573E622F-BF39-4432-9939-835235CC10C0}" destId="{2E06546E-17E9-40CD-B5E1-501E95F209B5}" srcOrd="0" destOrd="0" presId="urn:diagrams.loki3.com/VaryingWidthList"/>
    <dgm:cxn modelId="{1065246C-A2BB-44D2-A10B-DBF3499EAA31}" type="presParOf" srcId="{573E622F-BF39-4432-9939-835235CC10C0}" destId="{E0B56461-2410-433D-AF0B-F47A9DF4D23D}" srcOrd="1" destOrd="0" presId="urn:diagrams.loki3.com/VaryingWidthList"/>
    <dgm:cxn modelId="{B2F072D0-9FC5-43FF-98AF-1CE3D47D2109}" type="presParOf" srcId="{573E622F-BF39-4432-9939-835235CC10C0}" destId="{FB660E87-F14D-445F-A593-62C2D6D76167}" srcOrd="2" destOrd="0" presId="urn:diagrams.loki3.com/VaryingWidthList"/>
    <dgm:cxn modelId="{22D1E83B-DEF1-4BE4-8F47-E9A97A832B03}" type="presParOf" srcId="{573E622F-BF39-4432-9939-835235CC10C0}" destId="{A4E8BC05-3093-48FC-81E2-1D3CF77D771D}" srcOrd="3" destOrd="0" presId="urn:diagrams.loki3.com/VaryingWidthList"/>
    <dgm:cxn modelId="{765225C0-E8E8-4CB1-9449-0D4E7EDCD185}" type="presParOf" srcId="{573E622F-BF39-4432-9939-835235CC10C0}" destId="{956AE6E0-C39A-448C-966C-1B8AF99BA762}" srcOrd="4" destOrd="0" presId="urn:diagrams.loki3.com/VaryingWidthList"/>
    <dgm:cxn modelId="{3FAF7E38-B141-4D5E-A058-905D54130A30}" type="presParOf" srcId="{573E622F-BF39-4432-9939-835235CC10C0}" destId="{C8C90E3A-5139-4A5A-B5E7-9016CE654C6B}" srcOrd="5" destOrd="0" presId="urn:diagrams.loki3.com/VaryingWidthList"/>
    <dgm:cxn modelId="{B2B5C71B-391C-4315-90AD-D665A475CB22}" type="presParOf" srcId="{573E622F-BF39-4432-9939-835235CC10C0}" destId="{09BF4E5F-E557-4DF9-9CE1-1482A4139D36}" srcOrd="6"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07179C7-1B7C-441D-8992-18566BC14E0B}" type="doc">
      <dgm:prSet loTypeId="urn:microsoft.com/office/officeart/2005/8/layout/process1" loCatId="process" qsTypeId="urn:microsoft.com/office/officeart/2005/8/quickstyle/simple1" qsCatId="simple" csTypeId="urn:microsoft.com/office/officeart/2005/8/colors/colorful1" csCatId="colorful" phldr="1"/>
      <dgm:spPr/>
    </dgm:pt>
    <dgm:pt modelId="{DC5FA028-BB43-46A1-90E3-E08144430EF9}">
      <dgm:prSet phldrT="[Text]"/>
      <dgm:spPr>
        <a:solidFill>
          <a:schemeClr val="tx2"/>
        </a:solidFill>
      </dgm:spPr>
      <dgm:t>
        <a:bodyPr/>
        <a:lstStyle/>
        <a:p>
          <a:pPr>
            <a:lnSpc>
              <a:spcPct val="100000"/>
            </a:lnSpc>
            <a:spcAft>
              <a:spcPts val="0"/>
            </a:spcAft>
          </a:pPr>
          <a:r>
            <a:rPr lang="en-US" altLang="en-US" dirty="0" smtClean="0"/>
            <a:t>All workers are missing about 30% of case plans, and of those cases that do have case plans, about 30% are missing risk reassessments and FSNAs.</a:t>
          </a:r>
          <a:endParaRPr lang="en-US" dirty="0"/>
        </a:p>
      </dgm:t>
    </dgm:pt>
    <dgm:pt modelId="{DDC6DCD0-52CC-4706-8E3F-ACDC75C6A883}" type="parTrans" cxnId="{9C68094A-BC7B-4AE5-B682-193BFD72E67E}">
      <dgm:prSet/>
      <dgm:spPr/>
      <dgm:t>
        <a:bodyPr/>
        <a:lstStyle/>
        <a:p>
          <a:endParaRPr lang="en-US"/>
        </a:p>
      </dgm:t>
    </dgm:pt>
    <dgm:pt modelId="{70201959-028B-484B-B07A-75FD6C035CAA}" type="sibTrans" cxnId="{9C68094A-BC7B-4AE5-B682-193BFD72E67E}">
      <dgm:prSet/>
      <dgm:spPr/>
      <dgm:t>
        <a:bodyPr/>
        <a:lstStyle/>
        <a:p>
          <a:endParaRPr lang="en-US"/>
        </a:p>
      </dgm:t>
    </dgm:pt>
    <dgm:pt modelId="{04AAD429-2C01-4B02-A26D-C8163842DD1C}" type="pres">
      <dgm:prSet presAssocID="{A07179C7-1B7C-441D-8992-18566BC14E0B}" presName="Name0" presStyleCnt="0">
        <dgm:presLayoutVars>
          <dgm:dir/>
          <dgm:resizeHandles val="exact"/>
        </dgm:presLayoutVars>
      </dgm:prSet>
      <dgm:spPr/>
    </dgm:pt>
    <dgm:pt modelId="{09647ABB-5A5D-4D69-88C4-EAABD1C02C74}" type="pres">
      <dgm:prSet presAssocID="{DC5FA028-BB43-46A1-90E3-E08144430EF9}" presName="node" presStyleLbl="node1" presStyleIdx="0" presStyleCnt="1">
        <dgm:presLayoutVars>
          <dgm:bulletEnabled val="1"/>
        </dgm:presLayoutVars>
      </dgm:prSet>
      <dgm:spPr/>
      <dgm:t>
        <a:bodyPr/>
        <a:lstStyle/>
        <a:p>
          <a:endParaRPr lang="en-US"/>
        </a:p>
      </dgm:t>
    </dgm:pt>
  </dgm:ptLst>
  <dgm:cxnLst>
    <dgm:cxn modelId="{E8EFE5AD-8623-4A6C-9815-F5BF90609FBA}" type="presOf" srcId="{DC5FA028-BB43-46A1-90E3-E08144430EF9}" destId="{09647ABB-5A5D-4D69-88C4-EAABD1C02C74}" srcOrd="0" destOrd="0" presId="urn:microsoft.com/office/officeart/2005/8/layout/process1"/>
    <dgm:cxn modelId="{11B253FF-3906-4D1C-BC31-182B573C8D01}" type="presOf" srcId="{A07179C7-1B7C-441D-8992-18566BC14E0B}" destId="{04AAD429-2C01-4B02-A26D-C8163842DD1C}" srcOrd="0" destOrd="0" presId="urn:microsoft.com/office/officeart/2005/8/layout/process1"/>
    <dgm:cxn modelId="{9C68094A-BC7B-4AE5-B682-193BFD72E67E}" srcId="{A07179C7-1B7C-441D-8992-18566BC14E0B}" destId="{DC5FA028-BB43-46A1-90E3-E08144430EF9}" srcOrd="0" destOrd="0" parTransId="{DDC6DCD0-52CC-4706-8E3F-ACDC75C6A883}" sibTransId="{70201959-028B-484B-B07A-75FD6C035CAA}"/>
    <dgm:cxn modelId="{CCABE320-0511-4194-8412-464C8B543512}" type="presParOf" srcId="{04AAD429-2C01-4B02-A26D-C8163842DD1C}" destId="{09647ABB-5A5D-4D69-88C4-EAABD1C02C74}" srcOrd="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AFA5080-4040-497C-AF33-7216C849194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7681B70-05D4-41EB-808C-7E90D5CC7C70}">
      <dgm:prSet phldrT="[Text]" custT="1"/>
      <dgm:spPr/>
      <dgm:t>
        <a:bodyPr/>
        <a:lstStyle/>
        <a:p>
          <a:pPr>
            <a:lnSpc>
              <a:spcPct val="100000"/>
            </a:lnSpc>
            <a:spcBef>
              <a:spcPts val="0"/>
            </a:spcBef>
            <a:spcAft>
              <a:spcPts val="0"/>
            </a:spcAft>
          </a:pPr>
          <a:r>
            <a:rPr lang="en-US" altLang="en-US" sz="5400" dirty="0" smtClean="0"/>
            <a:t>All workers are up to date on all case plans and SDM assessments.</a:t>
          </a:r>
          <a:endParaRPr lang="en-US" sz="5400" dirty="0"/>
        </a:p>
      </dgm:t>
    </dgm:pt>
    <dgm:pt modelId="{17A72C20-C60B-4B3E-A418-DEEADE462F6A}" type="parTrans" cxnId="{EA0C970B-565F-453D-817C-91CC7605DFB6}">
      <dgm:prSet/>
      <dgm:spPr/>
      <dgm:t>
        <a:bodyPr/>
        <a:lstStyle/>
        <a:p>
          <a:pPr>
            <a:lnSpc>
              <a:spcPct val="100000"/>
            </a:lnSpc>
            <a:spcBef>
              <a:spcPts val="0"/>
            </a:spcBef>
            <a:spcAft>
              <a:spcPts val="0"/>
            </a:spcAft>
          </a:pPr>
          <a:endParaRPr lang="en-US"/>
        </a:p>
      </dgm:t>
    </dgm:pt>
    <dgm:pt modelId="{2F3C27CE-A08D-4FD4-88DC-94108E1E06B1}" type="sibTrans" cxnId="{EA0C970B-565F-453D-817C-91CC7605DFB6}">
      <dgm:prSet/>
      <dgm:spPr/>
      <dgm:t>
        <a:bodyPr/>
        <a:lstStyle/>
        <a:p>
          <a:pPr>
            <a:lnSpc>
              <a:spcPct val="100000"/>
            </a:lnSpc>
            <a:spcBef>
              <a:spcPts val="0"/>
            </a:spcBef>
            <a:spcAft>
              <a:spcPts val="0"/>
            </a:spcAft>
          </a:pPr>
          <a:endParaRPr lang="en-US"/>
        </a:p>
      </dgm:t>
    </dgm:pt>
    <dgm:pt modelId="{4592B4DC-43F3-45F1-BD7B-0667E22ECF5C}" type="pres">
      <dgm:prSet presAssocID="{DAFA5080-4040-497C-AF33-7216C849194F}" presName="diagram" presStyleCnt="0">
        <dgm:presLayoutVars>
          <dgm:dir/>
          <dgm:resizeHandles val="exact"/>
        </dgm:presLayoutVars>
      </dgm:prSet>
      <dgm:spPr/>
      <dgm:t>
        <a:bodyPr/>
        <a:lstStyle/>
        <a:p>
          <a:endParaRPr lang="en-US"/>
        </a:p>
      </dgm:t>
    </dgm:pt>
    <dgm:pt modelId="{2021B401-3709-4CEA-838A-80D194F54E6A}" type="pres">
      <dgm:prSet presAssocID="{97681B70-05D4-41EB-808C-7E90D5CC7C70}" presName="node" presStyleLbl="node1" presStyleIdx="0" presStyleCnt="1">
        <dgm:presLayoutVars>
          <dgm:bulletEnabled val="1"/>
        </dgm:presLayoutVars>
      </dgm:prSet>
      <dgm:spPr/>
      <dgm:t>
        <a:bodyPr/>
        <a:lstStyle/>
        <a:p>
          <a:endParaRPr lang="en-US"/>
        </a:p>
      </dgm:t>
    </dgm:pt>
  </dgm:ptLst>
  <dgm:cxnLst>
    <dgm:cxn modelId="{20AD18CE-FE2F-4563-B71D-432DB5F66A64}" type="presOf" srcId="{DAFA5080-4040-497C-AF33-7216C849194F}" destId="{4592B4DC-43F3-45F1-BD7B-0667E22ECF5C}" srcOrd="0" destOrd="0" presId="urn:microsoft.com/office/officeart/2005/8/layout/default"/>
    <dgm:cxn modelId="{3FA25A35-49CC-4EBB-83F6-B4E598F78832}" type="presOf" srcId="{97681B70-05D4-41EB-808C-7E90D5CC7C70}" destId="{2021B401-3709-4CEA-838A-80D194F54E6A}" srcOrd="0" destOrd="0" presId="urn:microsoft.com/office/officeart/2005/8/layout/default"/>
    <dgm:cxn modelId="{EA0C970B-565F-453D-817C-91CC7605DFB6}" srcId="{DAFA5080-4040-497C-AF33-7216C849194F}" destId="{97681B70-05D4-41EB-808C-7E90D5CC7C70}" srcOrd="0" destOrd="0" parTransId="{17A72C20-C60B-4B3E-A418-DEEADE462F6A}" sibTransId="{2F3C27CE-A08D-4FD4-88DC-94108E1E06B1}"/>
    <dgm:cxn modelId="{8B46C0F5-021B-4C26-B09C-5C6FE8386F0F}" type="presParOf" srcId="{4592B4DC-43F3-45F1-BD7B-0667E22ECF5C}" destId="{2021B401-3709-4CEA-838A-80D194F54E6A}"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03DCFEF-3A66-496A-96A7-0F4C069A8A41}"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93532245-3ED9-4362-A97E-5072F5376978}">
      <dgm:prSet phldrT="[Text]"/>
      <dgm:spPr>
        <a:solidFill>
          <a:schemeClr val="accent1"/>
        </a:solidFill>
        <a:effectLst/>
        <a:scene3d>
          <a:camera prst="orthographicFront"/>
          <a:lightRig rig="threePt" dir="t">
            <a:rot lat="0" lon="0" rev="7500000"/>
          </a:lightRig>
        </a:scene3d>
        <a:sp3d prstMaterial="plastic"/>
      </dgm:spPr>
      <dgm:t>
        <a:bodyPr/>
        <a:lstStyle/>
        <a:p>
          <a:r>
            <a:rPr lang="en-US" dirty="0" smtClean="0"/>
            <a:t>Fact</a:t>
          </a:r>
          <a:endParaRPr lang="en-US" dirty="0"/>
        </a:p>
      </dgm:t>
    </dgm:pt>
    <dgm:pt modelId="{991FA4E3-2CE5-4F5D-BDC1-03315D7C0847}" type="parTrans" cxnId="{AD8C2EE0-A5E8-49E2-A093-3A55CA0BAEB5}">
      <dgm:prSet/>
      <dgm:spPr/>
      <dgm:t>
        <a:bodyPr/>
        <a:lstStyle/>
        <a:p>
          <a:endParaRPr lang="en-US"/>
        </a:p>
      </dgm:t>
    </dgm:pt>
    <dgm:pt modelId="{CD5DFC2E-EB8F-4941-8FFF-6CEBE19159A7}" type="sibTrans" cxnId="{AD8C2EE0-A5E8-49E2-A093-3A55CA0BAEB5}">
      <dgm:prSet/>
      <dgm:spPr/>
      <dgm:t>
        <a:bodyPr/>
        <a:lstStyle/>
        <a:p>
          <a:endParaRPr lang="en-US"/>
        </a:p>
      </dgm:t>
    </dgm:pt>
    <dgm:pt modelId="{9B3545C2-ACB1-43D5-B569-034B29966AAD}">
      <dgm:prSet phldrT="[Text]"/>
      <dgm:spPr>
        <a:solidFill>
          <a:schemeClr val="accent1"/>
        </a:solidFill>
        <a:effectLst/>
        <a:scene3d>
          <a:camera prst="orthographicFront"/>
          <a:lightRig rig="threePt" dir="t">
            <a:rot lat="0" lon="0" rev="7500000"/>
          </a:lightRig>
        </a:scene3d>
        <a:sp3d prstMaterial="plastic"/>
      </dgm:spPr>
      <dgm:t>
        <a:bodyPr/>
        <a:lstStyle/>
        <a:p>
          <a:r>
            <a:rPr lang="en-US" dirty="0" smtClean="0"/>
            <a:t>Wonder</a:t>
          </a:r>
          <a:endParaRPr lang="en-US" dirty="0"/>
        </a:p>
      </dgm:t>
    </dgm:pt>
    <dgm:pt modelId="{6B85903D-9030-41EB-BC92-E9F914689D02}" type="parTrans" cxnId="{DD2AC445-B938-4041-B816-A2E234BFBC0C}">
      <dgm:prSet/>
      <dgm:spPr/>
      <dgm:t>
        <a:bodyPr/>
        <a:lstStyle/>
        <a:p>
          <a:endParaRPr lang="en-US"/>
        </a:p>
      </dgm:t>
    </dgm:pt>
    <dgm:pt modelId="{62A58C40-6A12-4098-AA3E-AD224F0E3854}" type="sibTrans" cxnId="{DD2AC445-B938-4041-B816-A2E234BFBC0C}">
      <dgm:prSet/>
      <dgm:spPr/>
      <dgm:t>
        <a:bodyPr/>
        <a:lstStyle/>
        <a:p>
          <a:endParaRPr lang="en-US"/>
        </a:p>
      </dgm:t>
    </dgm:pt>
    <dgm:pt modelId="{338088CF-689A-450D-B104-DB797A3724AB}">
      <dgm:prSet phldrT="[Text]"/>
      <dgm:spPr>
        <a:solidFill>
          <a:schemeClr val="accent1"/>
        </a:solidFill>
        <a:effectLst/>
        <a:scene3d>
          <a:camera prst="orthographicFront"/>
          <a:lightRig rig="threePt" dir="t">
            <a:rot lat="0" lon="0" rev="7500000"/>
          </a:lightRig>
        </a:scene3d>
        <a:sp3d prstMaterial="plastic"/>
      </dgm:spPr>
      <dgm:t>
        <a:bodyPr/>
        <a:lstStyle/>
        <a:p>
          <a:r>
            <a:rPr lang="en-US" dirty="0" smtClean="0"/>
            <a:t>Suspicion		</a:t>
          </a:r>
        </a:p>
      </dgm:t>
    </dgm:pt>
    <dgm:pt modelId="{F5EE0CB5-22FE-49FF-9913-6E5FEBEB3633}" type="parTrans" cxnId="{4F4F298A-45D8-45AD-B739-549B98C69C78}">
      <dgm:prSet/>
      <dgm:spPr/>
      <dgm:t>
        <a:bodyPr/>
        <a:lstStyle/>
        <a:p>
          <a:endParaRPr lang="en-US"/>
        </a:p>
      </dgm:t>
    </dgm:pt>
    <dgm:pt modelId="{BE5B0C7E-92D1-457C-BED1-C7522DCCAE74}" type="sibTrans" cxnId="{4F4F298A-45D8-45AD-B739-549B98C69C78}">
      <dgm:prSet/>
      <dgm:spPr/>
      <dgm:t>
        <a:bodyPr/>
        <a:lstStyle/>
        <a:p>
          <a:endParaRPr lang="en-US"/>
        </a:p>
      </dgm:t>
    </dgm:pt>
    <dgm:pt modelId="{51D72834-5982-4C61-A9EC-2D37F0DBAB2E}">
      <dgm:prSet/>
      <dgm:spPr>
        <a:solidFill>
          <a:schemeClr val="accent1"/>
        </a:solidFill>
        <a:effectLst/>
        <a:scene3d>
          <a:camera prst="orthographicFront"/>
          <a:lightRig rig="threePt" dir="t">
            <a:rot lat="0" lon="0" rev="7500000"/>
          </a:lightRig>
        </a:scene3d>
        <a:sp3d prstMaterial="plastic"/>
      </dgm:spPr>
      <dgm:t>
        <a:bodyPr/>
        <a:lstStyle/>
        <a:p>
          <a:r>
            <a:rPr lang="en-US" dirty="0" smtClean="0"/>
            <a:t>Assumption</a:t>
          </a:r>
          <a:endParaRPr lang="en-US" dirty="0"/>
        </a:p>
      </dgm:t>
    </dgm:pt>
    <dgm:pt modelId="{E2C6D1EB-2192-48F5-9875-715982220727}" type="parTrans" cxnId="{01C2D2C3-40D5-4860-A182-CDDC5521736B}">
      <dgm:prSet/>
      <dgm:spPr/>
      <dgm:t>
        <a:bodyPr/>
        <a:lstStyle/>
        <a:p>
          <a:endParaRPr lang="en-US"/>
        </a:p>
      </dgm:t>
    </dgm:pt>
    <dgm:pt modelId="{98CB4892-8C1D-4D45-AFF3-43654B8C6900}" type="sibTrans" cxnId="{01C2D2C3-40D5-4860-A182-CDDC5521736B}">
      <dgm:prSet/>
      <dgm:spPr/>
      <dgm:t>
        <a:bodyPr/>
        <a:lstStyle/>
        <a:p>
          <a:endParaRPr lang="en-US"/>
        </a:p>
      </dgm:t>
    </dgm:pt>
    <dgm:pt modelId="{B0F31F4D-D62E-4D30-A6F0-8D14ECAA9DE4}" type="pres">
      <dgm:prSet presAssocID="{D03DCFEF-3A66-496A-96A7-0F4C069A8A41}" presName="linear" presStyleCnt="0">
        <dgm:presLayoutVars>
          <dgm:dir/>
          <dgm:animLvl val="lvl"/>
          <dgm:resizeHandles val="exact"/>
        </dgm:presLayoutVars>
      </dgm:prSet>
      <dgm:spPr/>
      <dgm:t>
        <a:bodyPr/>
        <a:lstStyle/>
        <a:p>
          <a:endParaRPr lang="en-US"/>
        </a:p>
      </dgm:t>
    </dgm:pt>
    <dgm:pt modelId="{3CC4D08E-2838-4629-9AF9-1077F163F58A}" type="pres">
      <dgm:prSet presAssocID="{93532245-3ED9-4362-A97E-5072F5376978}" presName="parentLin" presStyleCnt="0"/>
      <dgm:spPr/>
      <dgm:t>
        <a:bodyPr/>
        <a:lstStyle/>
        <a:p>
          <a:endParaRPr lang="en-US"/>
        </a:p>
      </dgm:t>
    </dgm:pt>
    <dgm:pt modelId="{5D184FD1-D7C0-4624-873A-63304A30B0B7}" type="pres">
      <dgm:prSet presAssocID="{93532245-3ED9-4362-A97E-5072F5376978}" presName="parentLeftMargin" presStyleLbl="node1" presStyleIdx="0" presStyleCnt="4"/>
      <dgm:spPr/>
      <dgm:t>
        <a:bodyPr/>
        <a:lstStyle/>
        <a:p>
          <a:endParaRPr lang="en-US"/>
        </a:p>
      </dgm:t>
    </dgm:pt>
    <dgm:pt modelId="{7E803D85-0C9B-43C4-9B03-88BD40340130}" type="pres">
      <dgm:prSet presAssocID="{93532245-3ED9-4362-A97E-5072F5376978}" presName="parentText" presStyleLbl="node1" presStyleIdx="0" presStyleCnt="4">
        <dgm:presLayoutVars>
          <dgm:chMax val="0"/>
          <dgm:bulletEnabled val="1"/>
        </dgm:presLayoutVars>
      </dgm:prSet>
      <dgm:spPr/>
      <dgm:t>
        <a:bodyPr/>
        <a:lstStyle/>
        <a:p>
          <a:endParaRPr lang="en-US"/>
        </a:p>
      </dgm:t>
    </dgm:pt>
    <dgm:pt modelId="{6A821468-DCDF-4ECC-988E-7F2A51914EB7}" type="pres">
      <dgm:prSet presAssocID="{93532245-3ED9-4362-A97E-5072F5376978}" presName="negativeSpace" presStyleCnt="0"/>
      <dgm:spPr/>
      <dgm:t>
        <a:bodyPr/>
        <a:lstStyle/>
        <a:p>
          <a:endParaRPr lang="en-US"/>
        </a:p>
      </dgm:t>
    </dgm:pt>
    <dgm:pt modelId="{A8BE9866-4A0F-460F-9854-F9CABD628C11}" type="pres">
      <dgm:prSet presAssocID="{93532245-3ED9-4362-A97E-5072F5376978}" presName="childText" presStyleLbl="conFgAcc1" presStyleIdx="0" presStyleCnt="4" custLinFactNeighborY="-54444">
        <dgm:presLayoutVars>
          <dgm:bulletEnabled val="1"/>
        </dgm:presLayoutVars>
      </dgm:prSet>
      <dgm:spPr>
        <a:effectLst/>
        <a:scene3d>
          <a:camera prst="orthographicFront"/>
          <a:lightRig rig="threePt" dir="t">
            <a:rot lat="0" lon="0" rev="7500000"/>
          </a:lightRig>
        </a:scene3d>
        <a:sp3d z="152400" extrusionH="63500" prstMaterial="dkEdge">
          <a:contourClr>
            <a:schemeClr val="bg1"/>
          </a:contourClr>
        </a:sp3d>
      </dgm:spPr>
      <dgm:t>
        <a:bodyPr/>
        <a:lstStyle/>
        <a:p>
          <a:endParaRPr lang="en-US"/>
        </a:p>
      </dgm:t>
    </dgm:pt>
    <dgm:pt modelId="{477E715B-B0CB-4411-9149-F7C5D8C872E0}" type="pres">
      <dgm:prSet presAssocID="{CD5DFC2E-EB8F-4941-8FFF-6CEBE19159A7}" presName="spaceBetweenRectangles" presStyleCnt="0"/>
      <dgm:spPr/>
      <dgm:t>
        <a:bodyPr/>
        <a:lstStyle/>
        <a:p>
          <a:endParaRPr lang="en-US"/>
        </a:p>
      </dgm:t>
    </dgm:pt>
    <dgm:pt modelId="{B914BAB1-00DD-4082-A901-EE3E997F511A}" type="pres">
      <dgm:prSet presAssocID="{9B3545C2-ACB1-43D5-B569-034B29966AAD}" presName="parentLin" presStyleCnt="0"/>
      <dgm:spPr/>
      <dgm:t>
        <a:bodyPr/>
        <a:lstStyle/>
        <a:p>
          <a:endParaRPr lang="en-US"/>
        </a:p>
      </dgm:t>
    </dgm:pt>
    <dgm:pt modelId="{047C87B6-01BD-4948-ADEE-5E807C1A9376}" type="pres">
      <dgm:prSet presAssocID="{9B3545C2-ACB1-43D5-B569-034B29966AAD}" presName="parentLeftMargin" presStyleLbl="node1" presStyleIdx="0" presStyleCnt="4"/>
      <dgm:spPr/>
      <dgm:t>
        <a:bodyPr/>
        <a:lstStyle/>
        <a:p>
          <a:endParaRPr lang="en-US"/>
        </a:p>
      </dgm:t>
    </dgm:pt>
    <dgm:pt modelId="{58EA153C-6836-4B0C-8BC5-7B8B7ABCC062}" type="pres">
      <dgm:prSet presAssocID="{9B3545C2-ACB1-43D5-B569-034B29966AAD}" presName="parentText" presStyleLbl="node1" presStyleIdx="1" presStyleCnt="4">
        <dgm:presLayoutVars>
          <dgm:chMax val="0"/>
          <dgm:bulletEnabled val="1"/>
        </dgm:presLayoutVars>
      </dgm:prSet>
      <dgm:spPr/>
      <dgm:t>
        <a:bodyPr/>
        <a:lstStyle/>
        <a:p>
          <a:endParaRPr lang="en-US"/>
        </a:p>
      </dgm:t>
    </dgm:pt>
    <dgm:pt modelId="{8CCD73C4-757A-4C05-BEBB-D6CCBFD46AF5}" type="pres">
      <dgm:prSet presAssocID="{9B3545C2-ACB1-43D5-B569-034B29966AAD}" presName="negativeSpace" presStyleCnt="0"/>
      <dgm:spPr/>
      <dgm:t>
        <a:bodyPr/>
        <a:lstStyle/>
        <a:p>
          <a:endParaRPr lang="en-US"/>
        </a:p>
      </dgm:t>
    </dgm:pt>
    <dgm:pt modelId="{7267D7F4-9C02-41D2-9F64-91EC25648B0F}" type="pres">
      <dgm:prSet presAssocID="{9B3545C2-ACB1-43D5-B569-034B29966AAD}" presName="childText" presStyleLbl="conFgAcc1" presStyleIdx="1" presStyleCnt="4">
        <dgm:presLayoutVars>
          <dgm:bulletEnabled val="1"/>
        </dgm:presLayoutVars>
      </dgm:prSet>
      <dgm:spPr>
        <a:effectLst/>
        <a:scene3d>
          <a:camera prst="orthographicFront"/>
          <a:lightRig rig="threePt" dir="t">
            <a:rot lat="0" lon="0" rev="7500000"/>
          </a:lightRig>
        </a:scene3d>
        <a:sp3d z="152400" extrusionH="63500" prstMaterial="dkEdge">
          <a:contourClr>
            <a:schemeClr val="bg1"/>
          </a:contourClr>
        </a:sp3d>
      </dgm:spPr>
      <dgm:t>
        <a:bodyPr/>
        <a:lstStyle/>
        <a:p>
          <a:endParaRPr lang="en-US"/>
        </a:p>
      </dgm:t>
    </dgm:pt>
    <dgm:pt modelId="{490F1F97-E0C3-46EA-9855-29D3B24C73B7}" type="pres">
      <dgm:prSet presAssocID="{62A58C40-6A12-4098-AA3E-AD224F0E3854}" presName="spaceBetweenRectangles" presStyleCnt="0"/>
      <dgm:spPr/>
      <dgm:t>
        <a:bodyPr/>
        <a:lstStyle/>
        <a:p>
          <a:endParaRPr lang="en-US"/>
        </a:p>
      </dgm:t>
    </dgm:pt>
    <dgm:pt modelId="{15CA52C2-CDE9-4245-827D-46201B3E67E9}" type="pres">
      <dgm:prSet presAssocID="{338088CF-689A-450D-B104-DB797A3724AB}" presName="parentLin" presStyleCnt="0"/>
      <dgm:spPr/>
      <dgm:t>
        <a:bodyPr/>
        <a:lstStyle/>
        <a:p>
          <a:endParaRPr lang="en-US"/>
        </a:p>
      </dgm:t>
    </dgm:pt>
    <dgm:pt modelId="{04B2C919-0CE2-464D-8390-E36EFA2FCE28}" type="pres">
      <dgm:prSet presAssocID="{338088CF-689A-450D-B104-DB797A3724AB}" presName="parentLeftMargin" presStyleLbl="node1" presStyleIdx="1" presStyleCnt="4"/>
      <dgm:spPr/>
      <dgm:t>
        <a:bodyPr/>
        <a:lstStyle/>
        <a:p>
          <a:endParaRPr lang="en-US"/>
        </a:p>
      </dgm:t>
    </dgm:pt>
    <dgm:pt modelId="{B7780819-3E0B-4469-A0F9-20647A307E07}" type="pres">
      <dgm:prSet presAssocID="{338088CF-689A-450D-B104-DB797A3724AB}" presName="parentText" presStyleLbl="node1" presStyleIdx="2" presStyleCnt="4">
        <dgm:presLayoutVars>
          <dgm:chMax val="0"/>
          <dgm:bulletEnabled val="1"/>
        </dgm:presLayoutVars>
      </dgm:prSet>
      <dgm:spPr/>
      <dgm:t>
        <a:bodyPr/>
        <a:lstStyle/>
        <a:p>
          <a:endParaRPr lang="en-US"/>
        </a:p>
      </dgm:t>
    </dgm:pt>
    <dgm:pt modelId="{E19B7EEE-F391-4678-AEDF-C4C7708086AD}" type="pres">
      <dgm:prSet presAssocID="{338088CF-689A-450D-B104-DB797A3724AB}" presName="negativeSpace" presStyleCnt="0"/>
      <dgm:spPr/>
      <dgm:t>
        <a:bodyPr/>
        <a:lstStyle/>
        <a:p>
          <a:endParaRPr lang="en-US"/>
        </a:p>
      </dgm:t>
    </dgm:pt>
    <dgm:pt modelId="{0D25EB01-EED0-4939-BEB1-B7D0F8C78B8C}" type="pres">
      <dgm:prSet presAssocID="{338088CF-689A-450D-B104-DB797A3724AB}" presName="childText" presStyleLbl="conFgAcc1" presStyleIdx="2" presStyleCnt="4">
        <dgm:presLayoutVars>
          <dgm:bulletEnabled val="1"/>
        </dgm:presLayoutVars>
      </dgm:prSet>
      <dgm:spPr>
        <a:effectLst/>
        <a:scene3d>
          <a:camera prst="orthographicFront"/>
          <a:lightRig rig="threePt" dir="t">
            <a:rot lat="0" lon="0" rev="7500000"/>
          </a:lightRig>
        </a:scene3d>
        <a:sp3d z="152400" extrusionH="63500" prstMaterial="dkEdge">
          <a:contourClr>
            <a:schemeClr val="bg1"/>
          </a:contourClr>
        </a:sp3d>
      </dgm:spPr>
      <dgm:t>
        <a:bodyPr/>
        <a:lstStyle/>
        <a:p>
          <a:endParaRPr lang="en-US"/>
        </a:p>
      </dgm:t>
    </dgm:pt>
    <dgm:pt modelId="{1A4F040A-7F0E-4CB9-8B38-0E796DAE333C}" type="pres">
      <dgm:prSet presAssocID="{BE5B0C7E-92D1-457C-BED1-C7522DCCAE74}" presName="spaceBetweenRectangles" presStyleCnt="0"/>
      <dgm:spPr/>
      <dgm:t>
        <a:bodyPr/>
        <a:lstStyle/>
        <a:p>
          <a:endParaRPr lang="en-US"/>
        </a:p>
      </dgm:t>
    </dgm:pt>
    <dgm:pt modelId="{D5EF6AF5-9538-4070-BF5F-D6361AF8EEC6}" type="pres">
      <dgm:prSet presAssocID="{51D72834-5982-4C61-A9EC-2D37F0DBAB2E}" presName="parentLin" presStyleCnt="0"/>
      <dgm:spPr/>
      <dgm:t>
        <a:bodyPr/>
        <a:lstStyle/>
        <a:p>
          <a:endParaRPr lang="en-US"/>
        </a:p>
      </dgm:t>
    </dgm:pt>
    <dgm:pt modelId="{7FD624FB-7835-45D5-890F-6DDE8E9DD1DF}" type="pres">
      <dgm:prSet presAssocID="{51D72834-5982-4C61-A9EC-2D37F0DBAB2E}" presName="parentLeftMargin" presStyleLbl="node1" presStyleIdx="2" presStyleCnt="4"/>
      <dgm:spPr/>
      <dgm:t>
        <a:bodyPr/>
        <a:lstStyle/>
        <a:p>
          <a:endParaRPr lang="en-US"/>
        </a:p>
      </dgm:t>
    </dgm:pt>
    <dgm:pt modelId="{AE4E19C2-DB44-468B-91F9-3D0E08088B2B}" type="pres">
      <dgm:prSet presAssocID="{51D72834-5982-4C61-A9EC-2D37F0DBAB2E}" presName="parentText" presStyleLbl="node1" presStyleIdx="3" presStyleCnt="4">
        <dgm:presLayoutVars>
          <dgm:chMax val="0"/>
          <dgm:bulletEnabled val="1"/>
        </dgm:presLayoutVars>
      </dgm:prSet>
      <dgm:spPr/>
      <dgm:t>
        <a:bodyPr/>
        <a:lstStyle/>
        <a:p>
          <a:endParaRPr lang="en-US"/>
        </a:p>
      </dgm:t>
    </dgm:pt>
    <dgm:pt modelId="{743C4E55-4008-440E-A563-FE0CCD209D3C}" type="pres">
      <dgm:prSet presAssocID="{51D72834-5982-4C61-A9EC-2D37F0DBAB2E}" presName="negativeSpace" presStyleCnt="0"/>
      <dgm:spPr/>
      <dgm:t>
        <a:bodyPr/>
        <a:lstStyle/>
        <a:p>
          <a:endParaRPr lang="en-US"/>
        </a:p>
      </dgm:t>
    </dgm:pt>
    <dgm:pt modelId="{9196B35F-6613-40FE-B846-8940ED033ABA}" type="pres">
      <dgm:prSet presAssocID="{51D72834-5982-4C61-A9EC-2D37F0DBAB2E}" presName="childText" presStyleLbl="conFgAcc1" presStyleIdx="3" presStyleCnt="4">
        <dgm:presLayoutVars>
          <dgm:bulletEnabled val="1"/>
        </dgm:presLayoutVars>
      </dgm:prSet>
      <dgm:spPr>
        <a:effectLst/>
        <a:scene3d>
          <a:camera prst="orthographicFront"/>
          <a:lightRig rig="threePt" dir="t">
            <a:rot lat="0" lon="0" rev="7500000"/>
          </a:lightRig>
        </a:scene3d>
        <a:sp3d z="152400" extrusionH="63500" prstMaterial="dkEdge">
          <a:contourClr>
            <a:schemeClr val="bg1"/>
          </a:contourClr>
        </a:sp3d>
      </dgm:spPr>
      <dgm:t>
        <a:bodyPr/>
        <a:lstStyle/>
        <a:p>
          <a:endParaRPr lang="en-US"/>
        </a:p>
      </dgm:t>
    </dgm:pt>
  </dgm:ptLst>
  <dgm:cxnLst>
    <dgm:cxn modelId="{FDE1F725-5136-441B-B2CA-6D1CC7E29A69}" type="presOf" srcId="{51D72834-5982-4C61-A9EC-2D37F0DBAB2E}" destId="{7FD624FB-7835-45D5-890F-6DDE8E9DD1DF}" srcOrd="0" destOrd="0" presId="urn:microsoft.com/office/officeart/2005/8/layout/list1"/>
    <dgm:cxn modelId="{F75A28C9-3661-4BD6-98AB-6295306007DC}" type="presOf" srcId="{338088CF-689A-450D-B104-DB797A3724AB}" destId="{B7780819-3E0B-4469-A0F9-20647A307E07}" srcOrd="1" destOrd="0" presId="urn:microsoft.com/office/officeart/2005/8/layout/list1"/>
    <dgm:cxn modelId="{DD2AC445-B938-4041-B816-A2E234BFBC0C}" srcId="{D03DCFEF-3A66-496A-96A7-0F4C069A8A41}" destId="{9B3545C2-ACB1-43D5-B569-034B29966AAD}" srcOrd="1" destOrd="0" parTransId="{6B85903D-9030-41EB-BC92-E9F914689D02}" sibTransId="{62A58C40-6A12-4098-AA3E-AD224F0E3854}"/>
    <dgm:cxn modelId="{4FDB5D2D-B4E8-4351-8952-B6F39D6DA42D}" type="presOf" srcId="{9B3545C2-ACB1-43D5-B569-034B29966AAD}" destId="{047C87B6-01BD-4948-ADEE-5E807C1A9376}" srcOrd="0" destOrd="0" presId="urn:microsoft.com/office/officeart/2005/8/layout/list1"/>
    <dgm:cxn modelId="{06159B7B-35B3-4DDD-A6D3-B4A4E6B505B8}" type="presOf" srcId="{93532245-3ED9-4362-A97E-5072F5376978}" destId="{7E803D85-0C9B-43C4-9B03-88BD40340130}" srcOrd="1" destOrd="0" presId="urn:microsoft.com/office/officeart/2005/8/layout/list1"/>
    <dgm:cxn modelId="{E7F25BE2-B786-4FF9-AFC3-48C4139BADA8}" type="presOf" srcId="{93532245-3ED9-4362-A97E-5072F5376978}" destId="{5D184FD1-D7C0-4624-873A-63304A30B0B7}" srcOrd="0" destOrd="0" presId="urn:microsoft.com/office/officeart/2005/8/layout/list1"/>
    <dgm:cxn modelId="{01C2D2C3-40D5-4860-A182-CDDC5521736B}" srcId="{D03DCFEF-3A66-496A-96A7-0F4C069A8A41}" destId="{51D72834-5982-4C61-A9EC-2D37F0DBAB2E}" srcOrd="3" destOrd="0" parTransId="{E2C6D1EB-2192-48F5-9875-715982220727}" sibTransId="{98CB4892-8C1D-4D45-AFF3-43654B8C6900}"/>
    <dgm:cxn modelId="{1D261F5C-4D6B-42D9-8184-0F5B22C314A1}" type="presOf" srcId="{338088CF-689A-450D-B104-DB797A3724AB}" destId="{04B2C919-0CE2-464D-8390-E36EFA2FCE28}" srcOrd="0" destOrd="0" presId="urn:microsoft.com/office/officeart/2005/8/layout/list1"/>
    <dgm:cxn modelId="{53C3BFB0-F71F-456B-8F25-B72D880416F1}" type="presOf" srcId="{51D72834-5982-4C61-A9EC-2D37F0DBAB2E}" destId="{AE4E19C2-DB44-468B-91F9-3D0E08088B2B}" srcOrd="1" destOrd="0" presId="urn:microsoft.com/office/officeart/2005/8/layout/list1"/>
    <dgm:cxn modelId="{AD8C2EE0-A5E8-49E2-A093-3A55CA0BAEB5}" srcId="{D03DCFEF-3A66-496A-96A7-0F4C069A8A41}" destId="{93532245-3ED9-4362-A97E-5072F5376978}" srcOrd="0" destOrd="0" parTransId="{991FA4E3-2CE5-4F5D-BDC1-03315D7C0847}" sibTransId="{CD5DFC2E-EB8F-4941-8FFF-6CEBE19159A7}"/>
    <dgm:cxn modelId="{4F4F298A-45D8-45AD-B739-549B98C69C78}" srcId="{D03DCFEF-3A66-496A-96A7-0F4C069A8A41}" destId="{338088CF-689A-450D-B104-DB797A3724AB}" srcOrd="2" destOrd="0" parTransId="{F5EE0CB5-22FE-49FF-9913-6E5FEBEB3633}" sibTransId="{BE5B0C7E-92D1-457C-BED1-C7522DCCAE74}"/>
    <dgm:cxn modelId="{1D1E3F16-3154-4E0B-A2E9-7C0960D704A1}" type="presOf" srcId="{D03DCFEF-3A66-496A-96A7-0F4C069A8A41}" destId="{B0F31F4D-D62E-4D30-A6F0-8D14ECAA9DE4}" srcOrd="0" destOrd="0" presId="urn:microsoft.com/office/officeart/2005/8/layout/list1"/>
    <dgm:cxn modelId="{6B20524A-56E0-4CE5-A5CD-EB278E60B636}" type="presOf" srcId="{9B3545C2-ACB1-43D5-B569-034B29966AAD}" destId="{58EA153C-6836-4B0C-8BC5-7B8B7ABCC062}" srcOrd="1" destOrd="0" presId="urn:microsoft.com/office/officeart/2005/8/layout/list1"/>
    <dgm:cxn modelId="{EAC893B0-5781-4464-B2BC-E49109E67E66}" type="presParOf" srcId="{B0F31F4D-D62E-4D30-A6F0-8D14ECAA9DE4}" destId="{3CC4D08E-2838-4629-9AF9-1077F163F58A}" srcOrd="0" destOrd="0" presId="urn:microsoft.com/office/officeart/2005/8/layout/list1"/>
    <dgm:cxn modelId="{90FCF19E-5827-4130-8702-1D4765973BE5}" type="presParOf" srcId="{3CC4D08E-2838-4629-9AF9-1077F163F58A}" destId="{5D184FD1-D7C0-4624-873A-63304A30B0B7}" srcOrd="0" destOrd="0" presId="urn:microsoft.com/office/officeart/2005/8/layout/list1"/>
    <dgm:cxn modelId="{306C5455-817E-40DA-9B46-DB7EDB5BF2FA}" type="presParOf" srcId="{3CC4D08E-2838-4629-9AF9-1077F163F58A}" destId="{7E803D85-0C9B-43C4-9B03-88BD40340130}" srcOrd="1" destOrd="0" presId="urn:microsoft.com/office/officeart/2005/8/layout/list1"/>
    <dgm:cxn modelId="{4FCFB6AE-1283-42BB-87AC-6A39D5C3C0C5}" type="presParOf" srcId="{B0F31F4D-D62E-4D30-A6F0-8D14ECAA9DE4}" destId="{6A821468-DCDF-4ECC-988E-7F2A51914EB7}" srcOrd="1" destOrd="0" presId="urn:microsoft.com/office/officeart/2005/8/layout/list1"/>
    <dgm:cxn modelId="{0F3D2F05-1EFB-446B-A2B2-59B7D129D3A8}" type="presParOf" srcId="{B0F31F4D-D62E-4D30-A6F0-8D14ECAA9DE4}" destId="{A8BE9866-4A0F-460F-9854-F9CABD628C11}" srcOrd="2" destOrd="0" presId="urn:microsoft.com/office/officeart/2005/8/layout/list1"/>
    <dgm:cxn modelId="{2B599A59-ED6F-4678-B12B-65357EA2D74A}" type="presParOf" srcId="{B0F31F4D-D62E-4D30-A6F0-8D14ECAA9DE4}" destId="{477E715B-B0CB-4411-9149-F7C5D8C872E0}" srcOrd="3" destOrd="0" presId="urn:microsoft.com/office/officeart/2005/8/layout/list1"/>
    <dgm:cxn modelId="{9F2922A9-3C7F-4DD6-8228-1583C26419B3}" type="presParOf" srcId="{B0F31F4D-D62E-4D30-A6F0-8D14ECAA9DE4}" destId="{B914BAB1-00DD-4082-A901-EE3E997F511A}" srcOrd="4" destOrd="0" presId="urn:microsoft.com/office/officeart/2005/8/layout/list1"/>
    <dgm:cxn modelId="{A79189D9-586A-4607-8422-CF3143F212B6}" type="presParOf" srcId="{B914BAB1-00DD-4082-A901-EE3E997F511A}" destId="{047C87B6-01BD-4948-ADEE-5E807C1A9376}" srcOrd="0" destOrd="0" presId="urn:microsoft.com/office/officeart/2005/8/layout/list1"/>
    <dgm:cxn modelId="{1B020C94-929A-48C7-940C-C88D7793A1D8}" type="presParOf" srcId="{B914BAB1-00DD-4082-A901-EE3E997F511A}" destId="{58EA153C-6836-4B0C-8BC5-7B8B7ABCC062}" srcOrd="1" destOrd="0" presId="urn:microsoft.com/office/officeart/2005/8/layout/list1"/>
    <dgm:cxn modelId="{3E3A546B-50B9-45CC-AB5B-1D1FE5A87AD8}" type="presParOf" srcId="{B0F31F4D-D62E-4D30-A6F0-8D14ECAA9DE4}" destId="{8CCD73C4-757A-4C05-BEBB-D6CCBFD46AF5}" srcOrd="5" destOrd="0" presId="urn:microsoft.com/office/officeart/2005/8/layout/list1"/>
    <dgm:cxn modelId="{CEC1B269-2DBE-4886-9B77-F01560F2EAA6}" type="presParOf" srcId="{B0F31F4D-D62E-4D30-A6F0-8D14ECAA9DE4}" destId="{7267D7F4-9C02-41D2-9F64-91EC25648B0F}" srcOrd="6" destOrd="0" presId="urn:microsoft.com/office/officeart/2005/8/layout/list1"/>
    <dgm:cxn modelId="{BFA4C5B0-F6E1-4B20-87C1-D33442A352E0}" type="presParOf" srcId="{B0F31F4D-D62E-4D30-A6F0-8D14ECAA9DE4}" destId="{490F1F97-E0C3-46EA-9855-29D3B24C73B7}" srcOrd="7" destOrd="0" presId="urn:microsoft.com/office/officeart/2005/8/layout/list1"/>
    <dgm:cxn modelId="{E98F5666-128B-434B-A744-9858F995060D}" type="presParOf" srcId="{B0F31F4D-D62E-4D30-A6F0-8D14ECAA9DE4}" destId="{15CA52C2-CDE9-4245-827D-46201B3E67E9}" srcOrd="8" destOrd="0" presId="urn:microsoft.com/office/officeart/2005/8/layout/list1"/>
    <dgm:cxn modelId="{8BB6DF7A-1540-428F-9D7F-1F1E1E3653F7}" type="presParOf" srcId="{15CA52C2-CDE9-4245-827D-46201B3E67E9}" destId="{04B2C919-0CE2-464D-8390-E36EFA2FCE28}" srcOrd="0" destOrd="0" presId="urn:microsoft.com/office/officeart/2005/8/layout/list1"/>
    <dgm:cxn modelId="{3DBCB7D0-4FC9-4348-B65B-6A7856EA8D1D}" type="presParOf" srcId="{15CA52C2-CDE9-4245-827D-46201B3E67E9}" destId="{B7780819-3E0B-4469-A0F9-20647A307E07}" srcOrd="1" destOrd="0" presId="urn:microsoft.com/office/officeart/2005/8/layout/list1"/>
    <dgm:cxn modelId="{B57138A5-782D-4CDD-A69D-286C882F4302}" type="presParOf" srcId="{B0F31F4D-D62E-4D30-A6F0-8D14ECAA9DE4}" destId="{E19B7EEE-F391-4678-AEDF-C4C7708086AD}" srcOrd="9" destOrd="0" presId="urn:microsoft.com/office/officeart/2005/8/layout/list1"/>
    <dgm:cxn modelId="{9FB65497-8B4B-4738-9C88-AF138EC2E8EB}" type="presParOf" srcId="{B0F31F4D-D62E-4D30-A6F0-8D14ECAA9DE4}" destId="{0D25EB01-EED0-4939-BEB1-B7D0F8C78B8C}" srcOrd="10" destOrd="0" presId="urn:microsoft.com/office/officeart/2005/8/layout/list1"/>
    <dgm:cxn modelId="{6AB47A6A-AB06-4AEA-8483-85430A44A11C}" type="presParOf" srcId="{B0F31F4D-D62E-4D30-A6F0-8D14ECAA9DE4}" destId="{1A4F040A-7F0E-4CB9-8B38-0E796DAE333C}" srcOrd="11" destOrd="0" presId="urn:microsoft.com/office/officeart/2005/8/layout/list1"/>
    <dgm:cxn modelId="{1F3454FA-B1E7-4021-99B7-409A4F069204}" type="presParOf" srcId="{B0F31F4D-D62E-4D30-A6F0-8D14ECAA9DE4}" destId="{D5EF6AF5-9538-4070-BF5F-D6361AF8EEC6}" srcOrd="12" destOrd="0" presId="urn:microsoft.com/office/officeart/2005/8/layout/list1"/>
    <dgm:cxn modelId="{A974A6D1-D783-471E-8DA2-FF9CF977FC5E}" type="presParOf" srcId="{D5EF6AF5-9538-4070-BF5F-D6361AF8EEC6}" destId="{7FD624FB-7835-45D5-890F-6DDE8E9DD1DF}" srcOrd="0" destOrd="0" presId="urn:microsoft.com/office/officeart/2005/8/layout/list1"/>
    <dgm:cxn modelId="{8B6B26FB-9E6D-4128-B67F-AF8893EBB510}" type="presParOf" srcId="{D5EF6AF5-9538-4070-BF5F-D6361AF8EEC6}" destId="{AE4E19C2-DB44-468B-91F9-3D0E08088B2B}" srcOrd="1" destOrd="0" presId="urn:microsoft.com/office/officeart/2005/8/layout/list1"/>
    <dgm:cxn modelId="{4DC9F1EB-C120-491B-854C-9E324206C991}" type="presParOf" srcId="{B0F31F4D-D62E-4D30-A6F0-8D14ECAA9DE4}" destId="{743C4E55-4008-440E-A563-FE0CCD209D3C}" srcOrd="13" destOrd="0" presId="urn:microsoft.com/office/officeart/2005/8/layout/list1"/>
    <dgm:cxn modelId="{5E8E6639-F32A-43F0-AD9E-84D161B9116B}" type="presParOf" srcId="{B0F31F4D-D62E-4D30-A6F0-8D14ECAA9DE4}" destId="{9196B35F-6613-40FE-B846-8940ED033AB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157644-F3E4-4C81-A672-4C1FAB9FA96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726C0C7D-ABD5-4C01-BCB1-FBA41F6F3EF1}">
      <dgm:prSet phldrT="[Text]"/>
      <dgm:spPr>
        <a:solidFill>
          <a:schemeClr val="accent1"/>
        </a:solidFill>
      </dgm:spPr>
      <dgm:t>
        <a:bodyPr/>
        <a:lstStyle/>
        <a:p>
          <a:r>
            <a:rPr lang="en-US" smtClean="0"/>
            <a:t>Preliminary screening </a:t>
          </a:r>
          <a:r>
            <a:rPr lang="en-US" dirty="0" smtClean="0"/>
            <a:t>at start of the tool</a:t>
          </a:r>
          <a:endParaRPr lang="en-US" dirty="0"/>
        </a:p>
      </dgm:t>
    </dgm:pt>
    <dgm:pt modelId="{3E5DFC54-C24D-454F-8D78-B192010D7FAA}" type="parTrans" cxnId="{77708769-55BA-42D1-A839-C7CCF53C671C}">
      <dgm:prSet/>
      <dgm:spPr/>
      <dgm:t>
        <a:bodyPr/>
        <a:lstStyle/>
        <a:p>
          <a:endParaRPr lang="en-US"/>
        </a:p>
      </dgm:t>
    </dgm:pt>
    <dgm:pt modelId="{6E48F1FB-AB63-4745-8AC4-E771A92E4C9F}" type="sibTrans" cxnId="{77708769-55BA-42D1-A839-C7CCF53C671C}">
      <dgm:prSet/>
      <dgm:spPr/>
      <dgm:t>
        <a:bodyPr/>
        <a:lstStyle/>
        <a:p>
          <a:endParaRPr lang="en-US"/>
        </a:p>
      </dgm:t>
    </dgm:pt>
    <dgm:pt modelId="{6ED0ED72-DC83-4235-9506-1626075C4B20}">
      <dgm:prSet phldrT="[Text]"/>
      <dgm:spPr>
        <a:solidFill>
          <a:schemeClr val="accent2"/>
        </a:solidFill>
      </dgm:spPr>
      <dgm:t>
        <a:bodyPr/>
        <a:lstStyle/>
        <a:p>
          <a:r>
            <a:rPr lang="en-US" dirty="0" smtClean="0"/>
            <a:t>Definitions focus on caregiver action and impact on child</a:t>
          </a:r>
          <a:endParaRPr lang="en-US" dirty="0"/>
        </a:p>
      </dgm:t>
    </dgm:pt>
    <dgm:pt modelId="{48BA2868-35E8-4669-9992-C3A0B8221DAA}" type="parTrans" cxnId="{1EEC4B96-BB08-4DCA-B28B-E5FE5D637D71}">
      <dgm:prSet/>
      <dgm:spPr/>
      <dgm:t>
        <a:bodyPr/>
        <a:lstStyle/>
        <a:p>
          <a:endParaRPr lang="en-US"/>
        </a:p>
      </dgm:t>
    </dgm:pt>
    <dgm:pt modelId="{1C4D77E0-FA38-4009-B467-64230DDAB013}" type="sibTrans" cxnId="{1EEC4B96-BB08-4DCA-B28B-E5FE5D637D71}">
      <dgm:prSet/>
      <dgm:spPr/>
      <dgm:t>
        <a:bodyPr/>
        <a:lstStyle/>
        <a:p>
          <a:endParaRPr lang="en-US"/>
        </a:p>
      </dgm:t>
    </dgm:pt>
    <dgm:pt modelId="{C2099E40-18E8-4256-AF45-0F2AAEBD99C6}">
      <dgm:prSet phldrT="[Text]"/>
      <dgm:spPr/>
      <dgm:t>
        <a:bodyPr/>
        <a:lstStyle/>
        <a:p>
          <a:r>
            <a:rPr lang="en-US" dirty="0" smtClean="0"/>
            <a:t>Response priority trees streamlined</a:t>
          </a:r>
          <a:endParaRPr lang="en-US" dirty="0"/>
        </a:p>
      </dgm:t>
    </dgm:pt>
    <dgm:pt modelId="{F39E3B7D-3416-4AF1-AE9D-7352D84F5593}" type="parTrans" cxnId="{3AE413A8-824E-4B14-96D2-45D6EAAFCEE5}">
      <dgm:prSet/>
      <dgm:spPr/>
      <dgm:t>
        <a:bodyPr/>
        <a:lstStyle/>
        <a:p>
          <a:endParaRPr lang="en-US"/>
        </a:p>
      </dgm:t>
    </dgm:pt>
    <dgm:pt modelId="{BFDB63CD-64D3-4A53-AAEF-BD1BAC525E73}" type="sibTrans" cxnId="{3AE413A8-824E-4B14-96D2-45D6EAAFCEE5}">
      <dgm:prSet/>
      <dgm:spPr/>
      <dgm:t>
        <a:bodyPr/>
        <a:lstStyle/>
        <a:p>
          <a:endParaRPr lang="en-US"/>
        </a:p>
      </dgm:t>
    </dgm:pt>
    <dgm:pt modelId="{77399836-2CE6-46FC-BE08-DADCAB6A851B}" type="pres">
      <dgm:prSet presAssocID="{A6157644-F3E4-4C81-A672-4C1FAB9FA96C}" presName="diagram" presStyleCnt="0">
        <dgm:presLayoutVars>
          <dgm:dir/>
          <dgm:resizeHandles val="exact"/>
        </dgm:presLayoutVars>
      </dgm:prSet>
      <dgm:spPr/>
      <dgm:t>
        <a:bodyPr/>
        <a:lstStyle/>
        <a:p>
          <a:endParaRPr lang="en-US"/>
        </a:p>
      </dgm:t>
    </dgm:pt>
    <dgm:pt modelId="{B5D830FD-FA7F-4F63-B918-4DCD07014812}" type="pres">
      <dgm:prSet presAssocID="{726C0C7D-ABD5-4C01-BCB1-FBA41F6F3EF1}" presName="node" presStyleLbl="node1" presStyleIdx="0" presStyleCnt="3">
        <dgm:presLayoutVars>
          <dgm:bulletEnabled val="1"/>
        </dgm:presLayoutVars>
      </dgm:prSet>
      <dgm:spPr/>
      <dgm:t>
        <a:bodyPr/>
        <a:lstStyle/>
        <a:p>
          <a:endParaRPr lang="en-US"/>
        </a:p>
      </dgm:t>
    </dgm:pt>
    <dgm:pt modelId="{E9E61637-02C8-4071-88B6-3C410B2D66F9}" type="pres">
      <dgm:prSet presAssocID="{6E48F1FB-AB63-4745-8AC4-E771A92E4C9F}" presName="sibTrans" presStyleCnt="0"/>
      <dgm:spPr/>
    </dgm:pt>
    <dgm:pt modelId="{79BF1BD3-4A01-445D-90AB-71F75AF6478F}" type="pres">
      <dgm:prSet presAssocID="{6ED0ED72-DC83-4235-9506-1626075C4B20}" presName="node" presStyleLbl="node1" presStyleIdx="1" presStyleCnt="3">
        <dgm:presLayoutVars>
          <dgm:bulletEnabled val="1"/>
        </dgm:presLayoutVars>
      </dgm:prSet>
      <dgm:spPr/>
      <dgm:t>
        <a:bodyPr/>
        <a:lstStyle/>
        <a:p>
          <a:endParaRPr lang="en-US"/>
        </a:p>
      </dgm:t>
    </dgm:pt>
    <dgm:pt modelId="{06D38B85-D7BE-4FBD-B3A0-6E86F3A11516}" type="pres">
      <dgm:prSet presAssocID="{1C4D77E0-FA38-4009-B467-64230DDAB013}" presName="sibTrans" presStyleCnt="0"/>
      <dgm:spPr/>
    </dgm:pt>
    <dgm:pt modelId="{3F4BC322-F1F4-4457-9331-0890215DD9F1}" type="pres">
      <dgm:prSet presAssocID="{C2099E40-18E8-4256-AF45-0F2AAEBD99C6}" presName="node" presStyleLbl="node1" presStyleIdx="2" presStyleCnt="3">
        <dgm:presLayoutVars>
          <dgm:bulletEnabled val="1"/>
        </dgm:presLayoutVars>
      </dgm:prSet>
      <dgm:spPr/>
      <dgm:t>
        <a:bodyPr/>
        <a:lstStyle/>
        <a:p>
          <a:endParaRPr lang="en-US"/>
        </a:p>
      </dgm:t>
    </dgm:pt>
  </dgm:ptLst>
  <dgm:cxnLst>
    <dgm:cxn modelId="{56FBDEF9-8940-437D-9844-ECC8DEEAB7B8}" type="presOf" srcId="{6ED0ED72-DC83-4235-9506-1626075C4B20}" destId="{79BF1BD3-4A01-445D-90AB-71F75AF6478F}" srcOrd="0" destOrd="0" presId="urn:microsoft.com/office/officeart/2005/8/layout/default"/>
    <dgm:cxn modelId="{3AE413A8-824E-4B14-96D2-45D6EAAFCEE5}" srcId="{A6157644-F3E4-4C81-A672-4C1FAB9FA96C}" destId="{C2099E40-18E8-4256-AF45-0F2AAEBD99C6}" srcOrd="2" destOrd="0" parTransId="{F39E3B7D-3416-4AF1-AE9D-7352D84F5593}" sibTransId="{BFDB63CD-64D3-4A53-AAEF-BD1BAC525E73}"/>
    <dgm:cxn modelId="{1EEC4B96-BB08-4DCA-B28B-E5FE5D637D71}" srcId="{A6157644-F3E4-4C81-A672-4C1FAB9FA96C}" destId="{6ED0ED72-DC83-4235-9506-1626075C4B20}" srcOrd="1" destOrd="0" parTransId="{48BA2868-35E8-4669-9992-C3A0B8221DAA}" sibTransId="{1C4D77E0-FA38-4009-B467-64230DDAB013}"/>
    <dgm:cxn modelId="{B7A31185-379D-4C70-84FC-F647D25B0F24}" type="presOf" srcId="{726C0C7D-ABD5-4C01-BCB1-FBA41F6F3EF1}" destId="{B5D830FD-FA7F-4F63-B918-4DCD07014812}" srcOrd="0" destOrd="0" presId="urn:microsoft.com/office/officeart/2005/8/layout/default"/>
    <dgm:cxn modelId="{5F6748BE-FCE4-4B69-84B8-5A20C1F52CFE}" type="presOf" srcId="{C2099E40-18E8-4256-AF45-0F2AAEBD99C6}" destId="{3F4BC322-F1F4-4457-9331-0890215DD9F1}" srcOrd="0" destOrd="0" presId="urn:microsoft.com/office/officeart/2005/8/layout/default"/>
    <dgm:cxn modelId="{AD12DF5B-B6B0-403B-A543-A8B3288A01AC}" type="presOf" srcId="{A6157644-F3E4-4C81-A672-4C1FAB9FA96C}" destId="{77399836-2CE6-46FC-BE08-DADCAB6A851B}" srcOrd="0" destOrd="0" presId="urn:microsoft.com/office/officeart/2005/8/layout/default"/>
    <dgm:cxn modelId="{77708769-55BA-42D1-A839-C7CCF53C671C}" srcId="{A6157644-F3E4-4C81-A672-4C1FAB9FA96C}" destId="{726C0C7D-ABD5-4C01-BCB1-FBA41F6F3EF1}" srcOrd="0" destOrd="0" parTransId="{3E5DFC54-C24D-454F-8D78-B192010D7FAA}" sibTransId="{6E48F1FB-AB63-4745-8AC4-E771A92E4C9F}"/>
    <dgm:cxn modelId="{F32EF5F4-E5FF-4BDA-AD57-342A7EE6163F}" type="presParOf" srcId="{77399836-2CE6-46FC-BE08-DADCAB6A851B}" destId="{B5D830FD-FA7F-4F63-B918-4DCD07014812}" srcOrd="0" destOrd="0" presId="urn:microsoft.com/office/officeart/2005/8/layout/default"/>
    <dgm:cxn modelId="{75E07F14-1FA3-4343-807E-6F92D689EA24}" type="presParOf" srcId="{77399836-2CE6-46FC-BE08-DADCAB6A851B}" destId="{E9E61637-02C8-4071-88B6-3C410B2D66F9}" srcOrd="1" destOrd="0" presId="urn:microsoft.com/office/officeart/2005/8/layout/default"/>
    <dgm:cxn modelId="{74613392-3A0B-4F25-81BE-B0CD98B90985}" type="presParOf" srcId="{77399836-2CE6-46FC-BE08-DADCAB6A851B}" destId="{79BF1BD3-4A01-445D-90AB-71F75AF6478F}" srcOrd="2" destOrd="0" presId="urn:microsoft.com/office/officeart/2005/8/layout/default"/>
    <dgm:cxn modelId="{51965FC9-F315-4792-99F1-747D9C702DE0}" type="presParOf" srcId="{77399836-2CE6-46FC-BE08-DADCAB6A851B}" destId="{06D38B85-D7BE-4FBD-B3A0-6E86F3A11516}" srcOrd="3" destOrd="0" presId="urn:microsoft.com/office/officeart/2005/8/layout/default"/>
    <dgm:cxn modelId="{6A16F670-5C9E-4720-B063-201A7C1911F4}" type="presParOf" srcId="{77399836-2CE6-46FC-BE08-DADCAB6A851B}" destId="{3F4BC322-F1F4-4457-9331-0890215DD9F1}"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015B98-BDFC-4599-9DA3-4C33E50658B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076CBC24-D3D4-4013-8480-D3038E97DC2D}">
      <dgm:prSet phldrT="[Text]"/>
      <dgm:spPr>
        <a:solidFill>
          <a:schemeClr val="accent1"/>
        </a:solidFill>
      </dgm:spPr>
      <dgm:t>
        <a:bodyPr/>
        <a:lstStyle/>
        <a:p>
          <a:r>
            <a:rPr lang="en-US" smtClean="0"/>
            <a:t>Creating an unnecessary referral</a:t>
          </a:r>
          <a:endParaRPr lang="en-US"/>
        </a:p>
      </dgm:t>
    </dgm:pt>
    <dgm:pt modelId="{67175759-53F0-4089-ACEA-040662741F68}" type="parTrans" cxnId="{6B7FA961-65B4-4956-A86A-6AE619DF420B}">
      <dgm:prSet/>
      <dgm:spPr/>
      <dgm:t>
        <a:bodyPr/>
        <a:lstStyle/>
        <a:p>
          <a:endParaRPr lang="en-US"/>
        </a:p>
      </dgm:t>
    </dgm:pt>
    <dgm:pt modelId="{EE50F183-E1C4-4D3B-8818-19F84BEF2D80}" type="sibTrans" cxnId="{6B7FA961-65B4-4956-A86A-6AE619DF420B}">
      <dgm:prSet/>
      <dgm:spPr/>
      <dgm:t>
        <a:bodyPr/>
        <a:lstStyle/>
        <a:p>
          <a:endParaRPr lang="en-US"/>
        </a:p>
      </dgm:t>
    </dgm:pt>
    <dgm:pt modelId="{89C6CB4F-FF06-40F4-A422-4364F64019B6}">
      <dgm:prSet/>
      <dgm:spPr>
        <a:solidFill>
          <a:schemeClr val="accent2"/>
        </a:solidFill>
      </dgm:spPr>
      <dgm:t>
        <a:bodyPr/>
        <a:lstStyle/>
        <a:p>
          <a:r>
            <a:rPr lang="en-US" dirty="0" smtClean="0"/>
            <a:t>Attempting to apply criteria when not applicable</a:t>
          </a:r>
        </a:p>
      </dgm:t>
    </dgm:pt>
    <dgm:pt modelId="{711D67A6-87B4-47C3-A0E9-865DCF862404}" type="parTrans" cxnId="{3DAFDFBA-E29D-415B-ADA2-9B2A9D5554AE}">
      <dgm:prSet/>
      <dgm:spPr/>
      <dgm:t>
        <a:bodyPr/>
        <a:lstStyle/>
        <a:p>
          <a:endParaRPr lang="en-US"/>
        </a:p>
      </dgm:t>
    </dgm:pt>
    <dgm:pt modelId="{0688CF80-9B2C-44A0-B478-14B6B3D19E5F}" type="sibTrans" cxnId="{3DAFDFBA-E29D-415B-ADA2-9B2A9D5554AE}">
      <dgm:prSet/>
      <dgm:spPr/>
      <dgm:t>
        <a:bodyPr/>
        <a:lstStyle/>
        <a:p>
          <a:endParaRPr lang="en-US"/>
        </a:p>
      </dgm:t>
    </dgm:pt>
    <dgm:pt modelId="{46D119A4-53DA-4EA9-9663-3C4AE358210D}">
      <dgm:prSet/>
      <dgm:spPr>
        <a:solidFill>
          <a:schemeClr val="accent3"/>
        </a:solidFill>
      </dgm:spPr>
      <dgm:t>
        <a:bodyPr/>
        <a:lstStyle/>
        <a:p>
          <a:r>
            <a:rPr lang="en-US" dirty="0" smtClean="0"/>
            <a:t>Completing additional decision trees after reaching a </a:t>
          </a:r>
          <a:r>
            <a:rPr lang="en-US" smtClean="0"/>
            <a:t>24-hour response priority</a:t>
          </a:r>
          <a:endParaRPr lang="en-US" dirty="0" smtClean="0"/>
        </a:p>
      </dgm:t>
    </dgm:pt>
    <dgm:pt modelId="{FC37EFBB-A1AB-46ED-B10B-720FEE0D29B6}" type="parTrans" cxnId="{2DAE9E76-9688-4FA9-BCC6-7818A4013BC2}">
      <dgm:prSet/>
      <dgm:spPr/>
      <dgm:t>
        <a:bodyPr/>
        <a:lstStyle/>
        <a:p>
          <a:endParaRPr lang="en-US"/>
        </a:p>
      </dgm:t>
    </dgm:pt>
    <dgm:pt modelId="{FF5DA2EE-A68F-4D8C-8C60-01011CFF0365}" type="sibTrans" cxnId="{2DAE9E76-9688-4FA9-BCC6-7818A4013BC2}">
      <dgm:prSet/>
      <dgm:spPr/>
      <dgm:t>
        <a:bodyPr/>
        <a:lstStyle/>
        <a:p>
          <a:endParaRPr lang="en-US"/>
        </a:p>
      </dgm:t>
    </dgm:pt>
    <dgm:pt modelId="{B6312BAD-2B08-4F50-B5C0-8758D06A1FAD}">
      <dgm:prSet/>
      <dgm:spPr>
        <a:solidFill>
          <a:schemeClr val="accent4"/>
        </a:solidFill>
      </dgm:spPr>
      <dgm:t>
        <a:bodyPr/>
        <a:lstStyle/>
        <a:p>
          <a:r>
            <a:rPr lang="en-US" smtClean="0"/>
            <a:t>Not asking “one more question”</a:t>
          </a:r>
          <a:endParaRPr lang="en-US" dirty="0" smtClean="0"/>
        </a:p>
      </dgm:t>
    </dgm:pt>
    <dgm:pt modelId="{9004CED6-3AC3-42BA-B7F0-EA76B76F046C}" type="parTrans" cxnId="{85EF3937-3F0C-47E3-A024-D57B9760F069}">
      <dgm:prSet/>
      <dgm:spPr/>
      <dgm:t>
        <a:bodyPr/>
        <a:lstStyle/>
        <a:p>
          <a:endParaRPr lang="en-US"/>
        </a:p>
      </dgm:t>
    </dgm:pt>
    <dgm:pt modelId="{1297778A-3880-426E-9ED0-5CDED096329E}" type="sibTrans" cxnId="{85EF3937-3F0C-47E3-A024-D57B9760F069}">
      <dgm:prSet/>
      <dgm:spPr/>
      <dgm:t>
        <a:bodyPr/>
        <a:lstStyle/>
        <a:p>
          <a:endParaRPr lang="en-US"/>
        </a:p>
      </dgm:t>
    </dgm:pt>
    <dgm:pt modelId="{1420694F-166B-41B1-857E-48667B5DB8FC}">
      <dgm:prSet/>
      <dgm:spPr>
        <a:solidFill>
          <a:schemeClr val="accent5"/>
        </a:solidFill>
      </dgm:spPr>
      <dgm:t>
        <a:bodyPr/>
        <a:lstStyle/>
        <a:p>
          <a:r>
            <a:rPr lang="en-US" smtClean="0">
              <a:solidFill>
                <a:schemeClr val="tx1"/>
              </a:solidFill>
            </a:rPr>
            <a:t>DEFINITIONS</a:t>
          </a:r>
          <a:endParaRPr lang="en-US" dirty="0" smtClean="0">
            <a:solidFill>
              <a:schemeClr val="tx1"/>
            </a:solidFill>
          </a:endParaRPr>
        </a:p>
      </dgm:t>
    </dgm:pt>
    <dgm:pt modelId="{A2A7F213-48F7-4375-8963-A1DFD5AABE42}" type="parTrans" cxnId="{A06F1068-5413-4411-9514-D9CB8D4DE7D3}">
      <dgm:prSet/>
      <dgm:spPr/>
      <dgm:t>
        <a:bodyPr/>
        <a:lstStyle/>
        <a:p>
          <a:endParaRPr lang="en-US"/>
        </a:p>
      </dgm:t>
    </dgm:pt>
    <dgm:pt modelId="{B1CF522C-FD29-4D67-B517-0179B305DA54}" type="sibTrans" cxnId="{A06F1068-5413-4411-9514-D9CB8D4DE7D3}">
      <dgm:prSet/>
      <dgm:spPr/>
      <dgm:t>
        <a:bodyPr/>
        <a:lstStyle/>
        <a:p>
          <a:endParaRPr lang="en-US"/>
        </a:p>
      </dgm:t>
    </dgm:pt>
    <dgm:pt modelId="{3B8482BF-F291-43AA-812C-607764A817DA}" type="pres">
      <dgm:prSet presAssocID="{3C015B98-BDFC-4599-9DA3-4C33E50658B8}" presName="diagram" presStyleCnt="0">
        <dgm:presLayoutVars>
          <dgm:dir/>
          <dgm:resizeHandles val="exact"/>
        </dgm:presLayoutVars>
      </dgm:prSet>
      <dgm:spPr/>
      <dgm:t>
        <a:bodyPr/>
        <a:lstStyle/>
        <a:p>
          <a:endParaRPr lang="en-US"/>
        </a:p>
      </dgm:t>
    </dgm:pt>
    <dgm:pt modelId="{5D72DB24-D9DB-41F9-9995-13526BE60088}" type="pres">
      <dgm:prSet presAssocID="{076CBC24-D3D4-4013-8480-D3038E97DC2D}" presName="node" presStyleLbl="node1" presStyleIdx="0" presStyleCnt="5">
        <dgm:presLayoutVars>
          <dgm:bulletEnabled val="1"/>
        </dgm:presLayoutVars>
      </dgm:prSet>
      <dgm:spPr/>
      <dgm:t>
        <a:bodyPr/>
        <a:lstStyle/>
        <a:p>
          <a:endParaRPr lang="en-US"/>
        </a:p>
      </dgm:t>
    </dgm:pt>
    <dgm:pt modelId="{EE1DD68A-B0F3-4B0F-95C0-2D40A72A894C}" type="pres">
      <dgm:prSet presAssocID="{EE50F183-E1C4-4D3B-8818-19F84BEF2D80}" presName="sibTrans" presStyleCnt="0"/>
      <dgm:spPr/>
    </dgm:pt>
    <dgm:pt modelId="{1D82E00E-3662-4960-AF91-75E47019C715}" type="pres">
      <dgm:prSet presAssocID="{89C6CB4F-FF06-40F4-A422-4364F64019B6}" presName="node" presStyleLbl="node1" presStyleIdx="1" presStyleCnt="5">
        <dgm:presLayoutVars>
          <dgm:bulletEnabled val="1"/>
        </dgm:presLayoutVars>
      </dgm:prSet>
      <dgm:spPr/>
      <dgm:t>
        <a:bodyPr/>
        <a:lstStyle/>
        <a:p>
          <a:endParaRPr lang="en-US"/>
        </a:p>
      </dgm:t>
    </dgm:pt>
    <dgm:pt modelId="{DCF75570-7CF0-45F0-8383-E16112DD1C41}" type="pres">
      <dgm:prSet presAssocID="{0688CF80-9B2C-44A0-B478-14B6B3D19E5F}" presName="sibTrans" presStyleCnt="0"/>
      <dgm:spPr/>
    </dgm:pt>
    <dgm:pt modelId="{1EDFF2EF-F8DA-4868-94EF-35F598210A6E}" type="pres">
      <dgm:prSet presAssocID="{46D119A4-53DA-4EA9-9663-3C4AE358210D}" presName="node" presStyleLbl="node1" presStyleIdx="2" presStyleCnt="5">
        <dgm:presLayoutVars>
          <dgm:bulletEnabled val="1"/>
        </dgm:presLayoutVars>
      </dgm:prSet>
      <dgm:spPr/>
      <dgm:t>
        <a:bodyPr/>
        <a:lstStyle/>
        <a:p>
          <a:endParaRPr lang="en-US"/>
        </a:p>
      </dgm:t>
    </dgm:pt>
    <dgm:pt modelId="{14FC48A9-C8FE-4963-8484-3BE798A8E8B3}" type="pres">
      <dgm:prSet presAssocID="{FF5DA2EE-A68F-4D8C-8C60-01011CFF0365}" presName="sibTrans" presStyleCnt="0"/>
      <dgm:spPr/>
    </dgm:pt>
    <dgm:pt modelId="{B994F2D8-C04D-42F9-971A-207885BF94F1}" type="pres">
      <dgm:prSet presAssocID="{B6312BAD-2B08-4F50-B5C0-8758D06A1FAD}" presName="node" presStyleLbl="node1" presStyleIdx="3" presStyleCnt="5">
        <dgm:presLayoutVars>
          <dgm:bulletEnabled val="1"/>
        </dgm:presLayoutVars>
      </dgm:prSet>
      <dgm:spPr/>
      <dgm:t>
        <a:bodyPr/>
        <a:lstStyle/>
        <a:p>
          <a:endParaRPr lang="en-US"/>
        </a:p>
      </dgm:t>
    </dgm:pt>
    <dgm:pt modelId="{28642AE7-BB50-4F9F-B498-AE3C4AA6770C}" type="pres">
      <dgm:prSet presAssocID="{1297778A-3880-426E-9ED0-5CDED096329E}" presName="sibTrans" presStyleCnt="0"/>
      <dgm:spPr/>
    </dgm:pt>
    <dgm:pt modelId="{0B637645-EAE6-4D6F-A13D-CC336588606B}" type="pres">
      <dgm:prSet presAssocID="{1420694F-166B-41B1-857E-48667B5DB8FC}" presName="node" presStyleLbl="node1" presStyleIdx="4" presStyleCnt="5">
        <dgm:presLayoutVars>
          <dgm:bulletEnabled val="1"/>
        </dgm:presLayoutVars>
      </dgm:prSet>
      <dgm:spPr/>
      <dgm:t>
        <a:bodyPr/>
        <a:lstStyle/>
        <a:p>
          <a:endParaRPr lang="en-US"/>
        </a:p>
      </dgm:t>
    </dgm:pt>
  </dgm:ptLst>
  <dgm:cxnLst>
    <dgm:cxn modelId="{85EF3937-3F0C-47E3-A024-D57B9760F069}" srcId="{3C015B98-BDFC-4599-9DA3-4C33E50658B8}" destId="{B6312BAD-2B08-4F50-B5C0-8758D06A1FAD}" srcOrd="3" destOrd="0" parTransId="{9004CED6-3AC3-42BA-B7F0-EA76B76F046C}" sibTransId="{1297778A-3880-426E-9ED0-5CDED096329E}"/>
    <dgm:cxn modelId="{B4500B4A-7DCC-488D-955B-E357AE60E917}" type="presOf" srcId="{076CBC24-D3D4-4013-8480-D3038E97DC2D}" destId="{5D72DB24-D9DB-41F9-9995-13526BE60088}" srcOrd="0" destOrd="0" presId="urn:microsoft.com/office/officeart/2005/8/layout/default"/>
    <dgm:cxn modelId="{2DAE9E76-9688-4FA9-BCC6-7818A4013BC2}" srcId="{3C015B98-BDFC-4599-9DA3-4C33E50658B8}" destId="{46D119A4-53DA-4EA9-9663-3C4AE358210D}" srcOrd="2" destOrd="0" parTransId="{FC37EFBB-A1AB-46ED-B10B-720FEE0D29B6}" sibTransId="{FF5DA2EE-A68F-4D8C-8C60-01011CFF0365}"/>
    <dgm:cxn modelId="{A06F1068-5413-4411-9514-D9CB8D4DE7D3}" srcId="{3C015B98-BDFC-4599-9DA3-4C33E50658B8}" destId="{1420694F-166B-41B1-857E-48667B5DB8FC}" srcOrd="4" destOrd="0" parTransId="{A2A7F213-48F7-4375-8963-A1DFD5AABE42}" sibTransId="{B1CF522C-FD29-4D67-B517-0179B305DA54}"/>
    <dgm:cxn modelId="{6B7FA961-65B4-4956-A86A-6AE619DF420B}" srcId="{3C015B98-BDFC-4599-9DA3-4C33E50658B8}" destId="{076CBC24-D3D4-4013-8480-D3038E97DC2D}" srcOrd="0" destOrd="0" parTransId="{67175759-53F0-4089-ACEA-040662741F68}" sibTransId="{EE50F183-E1C4-4D3B-8818-19F84BEF2D80}"/>
    <dgm:cxn modelId="{111E87EA-3BC6-45D0-AEED-954CBC0C665C}" type="presOf" srcId="{1420694F-166B-41B1-857E-48667B5DB8FC}" destId="{0B637645-EAE6-4D6F-A13D-CC336588606B}" srcOrd="0" destOrd="0" presId="urn:microsoft.com/office/officeart/2005/8/layout/default"/>
    <dgm:cxn modelId="{F7B31A10-F691-4947-A441-667607817CCD}" type="presOf" srcId="{46D119A4-53DA-4EA9-9663-3C4AE358210D}" destId="{1EDFF2EF-F8DA-4868-94EF-35F598210A6E}" srcOrd="0" destOrd="0" presId="urn:microsoft.com/office/officeart/2005/8/layout/default"/>
    <dgm:cxn modelId="{3DAFDFBA-E29D-415B-ADA2-9B2A9D5554AE}" srcId="{3C015B98-BDFC-4599-9DA3-4C33E50658B8}" destId="{89C6CB4F-FF06-40F4-A422-4364F64019B6}" srcOrd="1" destOrd="0" parTransId="{711D67A6-87B4-47C3-A0E9-865DCF862404}" sibTransId="{0688CF80-9B2C-44A0-B478-14B6B3D19E5F}"/>
    <dgm:cxn modelId="{1A857BDB-4140-444B-9F7F-E1B69C5E622B}" type="presOf" srcId="{B6312BAD-2B08-4F50-B5C0-8758D06A1FAD}" destId="{B994F2D8-C04D-42F9-971A-207885BF94F1}" srcOrd="0" destOrd="0" presId="urn:microsoft.com/office/officeart/2005/8/layout/default"/>
    <dgm:cxn modelId="{1E0F1B3D-51A6-45A7-A267-F65F16587880}" type="presOf" srcId="{3C015B98-BDFC-4599-9DA3-4C33E50658B8}" destId="{3B8482BF-F291-43AA-812C-607764A817DA}" srcOrd="0" destOrd="0" presId="urn:microsoft.com/office/officeart/2005/8/layout/default"/>
    <dgm:cxn modelId="{B93562AD-7AB8-4504-BF91-F5E646F481E6}" type="presOf" srcId="{89C6CB4F-FF06-40F4-A422-4364F64019B6}" destId="{1D82E00E-3662-4960-AF91-75E47019C715}" srcOrd="0" destOrd="0" presId="urn:microsoft.com/office/officeart/2005/8/layout/default"/>
    <dgm:cxn modelId="{2853C676-41E6-4995-9F35-AE18114F7DA2}" type="presParOf" srcId="{3B8482BF-F291-43AA-812C-607764A817DA}" destId="{5D72DB24-D9DB-41F9-9995-13526BE60088}" srcOrd="0" destOrd="0" presId="urn:microsoft.com/office/officeart/2005/8/layout/default"/>
    <dgm:cxn modelId="{66FA4719-7DA9-4A65-A2E4-8AF79FA234D2}" type="presParOf" srcId="{3B8482BF-F291-43AA-812C-607764A817DA}" destId="{EE1DD68A-B0F3-4B0F-95C0-2D40A72A894C}" srcOrd="1" destOrd="0" presId="urn:microsoft.com/office/officeart/2005/8/layout/default"/>
    <dgm:cxn modelId="{ABF93495-8E0F-402E-9A9B-C46D5433CA95}" type="presParOf" srcId="{3B8482BF-F291-43AA-812C-607764A817DA}" destId="{1D82E00E-3662-4960-AF91-75E47019C715}" srcOrd="2" destOrd="0" presId="urn:microsoft.com/office/officeart/2005/8/layout/default"/>
    <dgm:cxn modelId="{F4AF92CB-E653-476A-B147-77A7FA178EDA}" type="presParOf" srcId="{3B8482BF-F291-43AA-812C-607764A817DA}" destId="{DCF75570-7CF0-45F0-8383-E16112DD1C41}" srcOrd="3" destOrd="0" presId="urn:microsoft.com/office/officeart/2005/8/layout/default"/>
    <dgm:cxn modelId="{E218E337-A6A6-4D2D-9420-8E22D01CA72C}" type="presParOf" srcId="{3B8482BF-F291-43AA-812C-607764A817DA}" destId="{1EDFF2EF-F8DA-4868-94EF-35F598210A6E}" srcOrd="4" destOrd="0" presId="urn:microsoft.com/office/officeart/2005/8/layout/default"/>
    <dgm:cxn modelId="{743EF5D0-E832-4A1B-8E0A-6195306D5D7B}" type="presParOf" srcId="{3B8482BF-F291-43AA-812C-607764A817DA}" destId="{14FC48A9-C8FE-4963-8484-3BE798A8E8B3}" srcOrd="5" destOrd="0" presId="urn:microsoft.com/office/officeart/2005/8/layout/default"/>
    <dgm:cxn modelId="{67D2B521-CE1C-46ED-B69F-9EDF48DFBAE8}" type="presParOf" srcId="{3B8482BF-F291-43AA-812C-607764A817DA}" destId="{B994F2D8-C04D-42F9-971A-207885BF94F1}" srcOrd="6" destOrd="0" presId="urn:microsoft.com/office/officeart/2005/8/layout/default"/>
    <dgm:cxn modelId="{11329CE8-579F-48BD-B7DE-4D0420B2CC3E}" type="presParOf" srcId="{3B8482BF-F291-43AA-812C-607764A817DA}" destId="{28642AE7-BB50-4F9F-B498-AE3C4AA6770C}" srcOrd="7" destOrd="0" presId="urn:microsoft.com/office/officeart/2005/8/layout/default"/>
    <dgm:cxn modelId="{3FD99A7E-8099-447C-B0A0-3103F0175F6B}" type="presParOf" srcId="{3B8482BF-F291-43AA-812C-607764A817DA}" destId="{0B637645-EAE6-4D6F-A13D-CC336588606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E7D5C8-AC64-4661-94D0-423ACCDC9C84}"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E85B8E7C-BBD3-45E2-B893-00C42EE2A20C}">
      <dgm:prSet phldrT="[Text]"/>
      <dgm:spPr/>
      <dgm:t>
        <a:bodyPr/>
        <a:lstStyle/>
        <a:p>
          <a:r>
            <a:rPr lang="en-US" smtClean="0"/>
            <a:t>Initial</a:t>
          </a:r>
          <a:endParaRPr lang="en-US"/>
        </a:p>
      </dgm:t>
    </dgm:pt>
    <dgm:pt modelId="{3DC7718E-D9F0-403C-A3A6-DE28F3A2825C}" type="parTrans" cxnId="{2232C993-3002-408C-B50B-333DB497D24E}">
      <dgm:prSet/>
      <dgm:spPr/>
      <dgm:t>
        <a:bodyPr/>
        <a:lstStyle/>
        <a:p>
          <a:endParaRPr lang="en-US"/>
        </a:p>
      </dgm:t>
    </dgm:pt>
    <dgm:pt modelId="{4CEB018B-8154-4581-BD28-DDF4F44041EA}" type="sibTrans" cxnId="{2232C993-3002-408C-B50B-333DB497D24E}">
      <dgm:prSet/>
      <dgm:spPr/>
      <dgm:t>
        <a:bodyPr/>
        <a:lstStyle/>
        <a:p>
          <a:endParaRPr lang="en-US"/>
        </a:p>
      </dgm:t>
    </dgm:pt>
    <dgm:pt modelId="{46A3B428-2345-4875-A676-738775874837}">
      <dgm:prSet/>
      <dgm:spPr/>
      <dgm:t>
        <a:bodyPr/>
        <a:lstStyle/>
        <a:p>
          <a:pPr marL="457200" indent="-457200"/>
          <a:r>
            <a:rPr lang="en-US" dirty="0" smtClean="0"/>
            <a:t>Process completed during first in-person contact</a:t>
          </a:r>
        </a:p>
      </dgm:t>
    </dgm:pt>
    <dgm:pt modelId="{4A01C441-4904-400A-A836-E685074C5CBC}" type="parTrans" cxnId="{11D7EB31-3FB3-49E0-8B9B-2FBDD3C14910}">
      <dgm:prSet/>
      <dgm:spPr/>
      <dgm:t>
        <a:bodyPr/>
        <a:lstStyle/>
        <a:p>
          <a:endParaRPr lang="en-US"/>
        </a:p>
      </dgm:t>
    </dgm:pt>
    <dgm:pt modelId="{256CF6D9-39BE-4DD8-855A-34C3A4432051}" type="sibTrans" cxnId="{11D7EB31-3FB3-49E0-8B9B-2FBDD3C14910}">
      <dgm:prSet/>
      <dgm:spPr/>
      <dgm:t>
        <a:bodyPr/>
        <a:lstStyle/>
        <a:p>
          <a:endParaRPr lang="en-US"/>
        </a:p>
      </dgm:t>
    </dgm:pt>
    <dgm:pt modelId="{13A69B66-0B7B-4219-A7A4-0B62350F3EDC}">
      <dgm:prSet/>
      <dgm:spPr/>
      <dgm:t>
        <a:bodyPr/>
        <a:lstStyle/>
        <a:p>
          <a:pPr marL="457200" indent="-457200"/>
          <a:r>
            <a:rPr lang="en-US" dirty="0" smtClean="0"/>
            <a:t>Documented within two working days</a:t>
          </a:r>
        </a:p>
      </dgm:t>
    </dgm:pt>
    <dgm:pt modelId="{B339B5A2-C036-453E-8EC8-7F6DA90910D8}" type="parTrans" cxnId="{2279E31E-2C4C-441F-9E31-7A00830BA228}">
      <dgm:prSet/>
      <dgm:spPr/>
      <dgm:t>
        <a:bodyPr/>
        <a:lstStyle/>
        <a:p>
          <a:endParaRPr lang="en-US"/>
        </a:p>
      </dgm:t>
    </dgm:pt>
    <dgm:pt modelId="{C3C4B3F4-973C-496D-B44C-8FDCB9124E76}" type="sibTrans" cxnId="{2279E31E-2C4C-441F-9E31-7A00830BA228}">
      <dgm:prSet/>
      <dgm:spPr/>
      <dgm:t>
        <a:bodyPr/>
        <a:lstStyle/>
        <a:p>
          <a:endParaRPr lang="en-US"/>
        </a:p>
      </dgm:t>
    </dgm:pt>
    <dgm:pt modelId="{B660A8CA-F651-455F-98CB-7BB5428DBC70}">
      <dgm:prSet/>
      <dgm:spPr>
        <a:solidFill>
          <a:schemeClr val="accent1"/>
        </a:solidFill>
      </dgm:spPr>
      <dgm:t>
        <a:bodyPr/>
        <a:lstStyle/>
        <a:p>
          <a:r>
            <a:rPr lang="en-US" smtClean="0"/>
            <a:t>Review/update</a:t>
          </a:r>
          <a:endParaRPr lang="en-US" dirty="0" smtClean="0"/>
        </a:p>
      </dgm:t>
    </dgm:pt>
    <dgm:pt modelId="{41941131-50BB-4BE1-B935-3BE12EF1ABAA}" type="parTrans" cxnId="{12D33730-8631-4DF0-AF9C-9E6AC3D109CD}">
      <dgm:prSet/>
      <dgm:spPr/>
      <dgm:t>
        <a:bodyPr/>
        <a:lstStyle/>
        <a:p>
          <a:endParaRPr lang="en-US"/>
        </a:p>
      </dgm:t>
    </dgm:pt>
    <dgm:pt modelId="{8137FA86-DF49-4F9D-A311-6F9109F7D76A}" type="sibTrans" cxnId="{12D33730-8631-4DF0-AF9C-9E6AC3D109CD}">
      <dgm:prSet/>
      <dgm:spPr/>
      <dgm:t>
        <a:bodyPr/>
        <a:lstStyle/>
        <a:p>
          <a:endParaRPr lang="en-US"/>
        </a:p>
      </dgm:t>
    </dgm:pt>
    <dgm:pt modelId="{FF198AD8-D138-49F1-8CC5-491BDB25FFAC}">
      <dgm:prSet/>
      <dgm:spPr>
        <a:ln>
          <a:solidFill>
            <a:schemeClr val="accent1"/>
          </a:solidFill>
        </a:ln>
      </dgm:spPr>
      <dgm:t>
        <a:bodyPr/>
        <a:lstStyle/>
        <a:p>
          <a:pPr marL="457200" indent="-457200"/>
          <a:r>
            <a:rPr lang="en-US" dirty="0" smtClean="0"/>
            <a:t>If safety conditions change</a:t>
          </a:r>
        </a:p>
      </dgm:t>
    </dgm:pt>
    <dgm:pt modelId="{11C6FA07-73C3-4AF0-A623-BC61313B4C72}" type="parTrans" cxnId="{F93C2F33-4D20-47D8-A238-76985FF4507C}">
      <dgm:prSet/>
      <dgm:spPr/>
      <dgm:t>
        <a:bodyPr/>
        <a:lstStyle/>
        <a:p>
          <a:endParaRPr lang="en-US"/>
        </a:p>
      </dgm:t>
    </dgm:pt>
    <dgm:pt modelId="{0457906A-742F-452C-A976-63499024A8BC}" type="sibTrans" cxnId="{F93C2F33-4D20-47D8-A238-76985FF4507C}">
      <dgm:prSet/>
      <dgm:spPr/>
      <dgm:t>
        <a:bodyPr/>
        <a:lstStyle/>
        <a:p>
          <a:endParaRPr lang="en-US"/>
        </a:p>
      </dgm:t>
    </dgm:pt>
    <dgm:pt modelId="{F9E0115B-2DAB-425E-93A8-CD14735B363E}">
      <dgm:prSet/>
      <dgm:spPr>
        <a:ln>
          <a:solidFill>
            <a:schemeClr val="accent1"/>
          </a:solidFill>
        </a:ln>
      </dgm:spPr>
      <dgm:t>
        <a:bodyPr/>
        <a:lstStyle/>
        <a:p>
          <a:pPr marL="457200" indent="-457200"/>
          <a:r>
            <a:rPr lang="en-US" dirty="0" smtClean="0"/>
            <a:t>Documented within two working days</a:t>
          </a:r>
        </a:p>
      </dgm:t>
    </dgm:pt>
    <dgm:pt modelId="{AEAFFA7F-C285-45C1-997E-ABAAAA80DC0E}" type="parTrans" cxnId="{1319F3DD-90D3-4958-BE49-1F2A886D0EDF}">
      <dgm:prSet/>
      <dgm:spPr/>
      <dgm:t>
        <a:bodyPr/>
        <a:lstStyle/>
        <a:p>
          <a:endParaRPr lang="en-US"/>
        </a:p>
      </dgm:t>
    </dgm:pt>
    <dgm:pt modelId="{A7D3A4E5-7367-4B5F-AB04-73F7561DB971}" type="sibTrans" cxnId="{1319F3DD-90D3-4958-BE49-1F2A886D0EDF}">
      <dgm:prSet/>
      <dgm:spPr/>
      <dgm:t>
        <a:bodyPr/>
        <a:lstStyle/>
        <a:p>
          <a:endParaRPr lang="en-US"/>
        </a:p>
      </dgm:t>
    </dgm:pt>
    <dgm:pt modelId="{50110D2C-EC1A-4EAB-B864-06D3F712789A}">
      <dgm:prSet/>
      <dgm:spPr>
        <a:solidFill>
          <a:schemeClr val="tx2"/>
        </a:solidFill>
      </dgm:spPr>
      <dgm:t>
        <a:bodyPr/>
        <a:lstStyle/>
        <a:p>
          <a:r>
            <a:rPr lang="en-US" smtClean="0"/>
            <a:t>Close</a:t>
          </a:r>
          <a:endParaRPr lang="en-US" dirty="0" smtClean="0"/>
        </a:p>
      </dgm:t>
    </dgm:pt>
    <dgm:pt modelId="{B1250C4F-43B5-46B4-A374-DE9E35702018}" type="parTrans" cxnId="{AFD455B1-8F67-4EE9-B6D7-F286B2C58363}">
      <dgm:prSet/>
      <dgm:spPr/>
      <dgm:t>
        <a:bodyPr/>
        <a:lstStyle/>
        <a:p>
          <a:endParaRPr lang="en-US"/>
        </a:p>
      </dgm:t>
    </dgm:pt>
    <dgm:pt modelId="{4B9FC284-C26C-4DC1-9367-F537173E9E72}" type="sibTrans" cxnId="{AFD455B1-8F67-4EE9-B6D7-F286B2C58363}">
      <dgm:prSet/>
      <dgm:spPr/>
      <dgm:t>
        <a:bodyPr/>
        <a:lstStyle/>
        <a:p>
          <a:endParaRPr lang="en-US"/>
        </a:p>
      </dgm:t>
    </dgm:pt>
    <dgm:pt modelId="{A284E69E-0A2A-4668-ABB9-9DA2F3557FDF}">
      <dgm:prSet/>
      <dgm:spPr/>
      <dgm:t>
        <a:bodyPr/>
        <a:lstStyle/>
        <a:p>
          <a:pPr marL="457200" indent="-457200"/>
          <a:r>
            <a:rPr lang="en-US" dirty="0" smtClean="0"/>
            <a:t>Close of referral IF not promoting and previously identified with safety threat</a:t>
          </a:r>
        </a:p>
      </dgm:t>
    </dgm:pt>
    <dgm:pt modelId="{BE40C83F-20FC-41B5-B309-85B8FA51465F}" type="parTrans" cxnId="{2152A8D9-0FB2-46B2-9B2E-37C2AB8594F6}">
      <dgm:prSet/>
      <dgm:spPr/>
      <dgm:t>
        <a:bodyPr/>
        <a:lstStyle/>
        <a:p>
          <a:endParaRPr lang="en-US"/>
        </a:p>
      </dgm:t>
    </dgm:pt>
    <dgm:pt modelId="{69B12A26-4C28-4A63-8A43-A463BAE5D226}" type="sibTrans" cxnId="{2152A8D9-0FB2-46B2-9B2E-37C2AB8594F6}">
      <dgm:prSet/>
      <dgm:spPr/>
      <dgm:t>
        <a:bodyPr/>
        <a:lstStyle/>
        <a:p>
          <a:endParaRPr lang="en-US"/>
        </a:p>
      </dgm:t>
    </dgm:pt>
    <dgm:pt modelId="{A5C2603B-E92D-4AD3-8802-A8435695412A}">
      <dgm:prSet/>
      <dgm:spPr/>
      <dgm:t>
        <a:bodyPr/>
        <a:lstStyle/>
        <a:p>
          <a:pPr marL="457200" indent="-457200"/>
          <a:r>
            <a:rPr lang="en-US" dirty="0" smtClean="0"/>
            <a:t>Close of case</a:t>
          </a:r>
        </a:p>
      </dgm:t>
    </dgm:pt>
    <dgm:pt modelId="{558674F8-8BC8-4AB8-B981-930B48633550}" type="parTrans" cxnId="{8AD4BC5D-A736-442E-9B6D-B757B066941E}">
      <dgm:prSet/>
      <dgm:spPr/>
      <dgm:t>
        <a:bodyPr/>
        <a:lstStyle/>
        <a:p>
          <a:endParaRPr lang="en-US"/>
        </a:p>
      </dgm:t>
    </dgm:pt>
    <dgm:pt modelId="{403EE8BD-0C95-43A3-A4AB-AA7167B22217}" type="sibTrans" cxnId="{8AD4BC5D-A736-442E-9B6D-B757B066941E}">
      <dgm:prSet/>
      <dgm:spPr/>
      <dgm:t>
        <a:bodyPr/>
        <a:lstStyle/>
        <a:p>
          <a:endParaRPr lang="en-US"/>
        </a:p>
      </dgm:t>
    </dgm:pt>
    <dgm:pt modelId="{9E0CE711-9E89-4249-A88C-2E5086864C83}" type="pres">
      <dgm:prSet presAssocID="{00E7D5C8-AC64-4661-94D0-423ACCDC9C84}" presName="linear" presStyleCnt="0">
        <dgm:presLayoutVars>
          <dgm:dir/>
          <dgm:animLvl val="lvl"/>
          <dgm:resizeHandles val="exact"/>
        </dgm:presLayoutVars>
      </dgm:prSet>
      <dgm:spPr/>
      <dgm:t>
        <a:bodyPr/>
        <a:lstStyle/>
        <a:p>
          <a:endParaRPr lang="en-US"/>
        </a:p>
      </dgm:t>
    </dgm:pt>
    <dgm:pt modelId="{9A5D43D6-482F-4CE5-85DF-1706DFA0DF3F}" type="pres">
      <dgm:prSet presAssocID="{E85B8E7C-BBD3-45E2-B893-00C42EE2A20C}" presName="parentLin" presStyleCnt="0"/>
      <dgm:spPr/>
    </dgm:pt>
    <dgm:pt modelId="{B4CE4974-20AA-4BF3-BE0A-B62571C58E6E}" type="pres">
      <dgm:prSet presAssocID="{E85B8E7C-BBD3-45E2-B893-00C42EE2A20C}" presName="parentLeftMargin" presStyleLbl="node1" presStyleIdx="0" presStyleCnt="3"/>
      <dgm:spPr/>
      <dgm:t>
        <a:bodyPr/>
        <a:lstStyle/>
        <a:p>
          <a:endParaRPr lang="en-US"/>
        </a:p>
      </dgm:t>
    </dgm:pt>
    <dgm:pt modelId="{F0896278-C4B7-4F3C-AE67-41E2EF30FBF0}" type="pres">
      <dgm:prSet presAssocID="{E85B8E7C-BBD3-45E2-B893-00C42EE2A20C}" presName="parentText" presStyleLbl="node1" presStyleIdx="0" presStyleCnt="3">
        <dgm:presLayoutVars>
          <dgm:chMax val="0"/>
          <dgm:bulletEnabled val="1"/>
        </dgm:presLayoutVars>
      </dgm:prSet>
      <dgm:spPr/>
      <dgm:t>
        <a:bodyPr/>
        <a:lstStyle/>
        <a:p>
          <a:endParaRPr lang="en-US"/>
        </a:p>
      </dgm:t>
    </dgm:pt>
    <dgm:pt modelId="{B8428862-F308-4054-B90E-576C4CB706CE}" type="pres">
      <dgm:prSet presAssocID="{E85B8E7C-BBD3-45E2-B893-00C42EE2A20C}" presName="negativeSpace" presStyleCnt="0"/>
      <dgm:spPr/>
    </dgm:pt>
    <dgm:pt modelId="{F1BCC0EB-37DB-4E27-8A84-25F6524E8522}" type="pres">
      <dgm:prSet presAssocID="{E85B8E7C-BBD3-45E2-B893-00C42EE2A20C}" presName="childText" presStyleLbl="conFgAcc1" presStyleIdx="0" presStyleCnt="3">
        <dgm:presLayoutVars>
          <dgm:bulletEnabled val="1"/>
        </dgm:presLayoutVars>
      </dgm:prSet>
      <dgm:spPr/>
      <dgm:t>
        <a:bodyPr/>
        <a:lstStyle/>
        <a:p>
          <a:endParaRPr lang="en-US"/>
        </a:p>
      </dgm:t>
    </dgm:pt>
    <dgm:pt modelId="{C1DEF197-67F0-4F39-B4D7-8B013939BD0E}" type="pres">
      <dgm:prSet presAssocID="{4CEB018B-8154-4581-BD28-DDF4F44041EA}" presName="spaceBetweenRectangles" presStyleCnt="0"/>
      <dgm:spPr/>
    </dgm:pt>
    <dgm:pt modelId="{A7B983CA-DEFC-41CC-B7D1-0B40D4235FB9}" type="pres">
      <dgm:prSet presAssocID="{B660A8CA-F651-455F-98CB-7BB5428DBC70}" presName="parentLin" presStyleCnt="0"/>
      <dgm:spPr/>
    </dgm:pt>
    <dgm:pt modelId="{72B16DFF-EB1B-49D0-815D-A06BE33B845C}" type="pres">
      <dgm:prSet presAssocID="{B660A8CA-F651-455F-98CB-7BB5428DBC70}" presName="parentLeftMargin" presStyleLbl="node1" presStyleIdx="0" presStyleCnt="3"/>
      <dgm:spPr/>
      <dgm:t>
        <a:bodyPr/>
        <a:lstStyle/>
        <a:p>
          <a:endParaRPr lang="en-US"/>
        </a:p>
      </dgm:t>
    </dgm:pt>
    <dgm:pt modelId="{9907AE4C-D3D4-4831-AA84-9525AFCC7C50}" type="pres">
      <dgm:prSet presAssocID="{B660A8CA-F651-455F-98CB-7BB5428DBC70}" presName="parentText" presStyleLbl="node1" presStyleIdx="1" presStyleCnt="3">
        <dgm:presLayoutVars>
          <dgm:chMax val="0"/>
          <dgm:bulletEnabled val="1"/>
        </dgm:presLayoutVars>
      </dgm:prSet>
      <dgm:spPr/>
      <dgm:t>
        <a:bodyPr/>
        <a:lstStyle/>
        <a:p>
          <a:endParaRPr lang="en-US"/>
        </a:p>
      </dgm:t>
    </dgm:pt>
    <dgm:pt modelId="{AB78D373-46FC-4F25-8324-9D4951011190}" type="pres">
      <dgm:prSet presAssocID="{B660A8CA-F651-455F-98CB-7BB5428DBC70}" presName="negativeSpace" presStyleCnt="0"/>
      <dgm:spPr/>
    </dgm:pt>
    <dgm:pt modelId="{D1D8BBC8-08F8-4D69-91C5-B88DD8C17815}" type="pres">
      <dgm:prSet presAssocID="{B660A8CA-F651-455F-98CB-7BB5428DBC70}" presName="childText" presStyleLbl="conFgAcc1" presStyleIdx="1" presStyleCnt="3">
        <dgm:presLayoutVars>
          <dgm:bulletEnabled val="1"/>
        </dgm:presLayoutVars>
      </dgm:prSet>
      <dgm:spPr/>
      <dgm:t>
        <a:bodyPr/>
        <a:lstStyle/>
        <a:p>
          <a:endParaRPr lang="en-US"/>
        </a:p>
      </dgm:t>
    </dgm:pt>
    <dgm:pt modelId="{0C47FA91-D0E6-4583-BE1D-DEF545C64E8F}" type="pres">
      <dgm:prSet presAssocID="{8137FA86-DF49-4F9D-A311-6F9109F7D76A}" presName="spaceBetweenRectangles" presStyleCnt="0"/>
      <dgm:spPr/>
    </dgm:pt>
    <dgm:pt modelId="{E49D4EBA-F5E4-46C1-9971-F70BF5CB6D76}" type="pres">
      <dgm:prSet presAssocID="{50110D2C-EC1A-4EAB-B864-06D3F712789A}" presName="parentLin" presStyleCnt="0"/>
      <dgm:spPr/>
    </dgm:pt>
    <dgm:pt modelId="{9BD9E3B0-F143-4987-9CDD-A15AA9172FDF}" type="pres">
      <dgm:prSet presAssocID="{50110D2C-EC1A-4EAB-B864-06D3F712789A}" presName="parentLeftMargin" presStyleLbl="node1" presStyleIdx="1" presStyleCnt="3"/>
      <dgm:spPr/>
      <dgm:t>
        <a:bodyPr/>
        <a:lstStyle/>
        <a:p>
          <a:endParaRPr lang="en-US"/>
        </a:p>
      </dgm:t>
    </dgm:pt>
    <dgm:pt modelId="{F2BDBBF2-5A95-4CC7-9EF0-F45DBFE159FE}" type="pres">
      <dgm:prSet presAssocID="{50110D2C-EC1A-4EAB-B864-06D3F712789A}" presName="parentText" presStyleLbl="node1" presStyleIdx="2" presStyleCnt="3">
        <dgm:presLayoutVars>
          <dgm:chMax val="0"/>
          <dgm:bulletEnabled val="1"/>
        </dgm:presLayoutVars>
      </dgm:prSet>
      <dgm:spPr/>
      <dgm:t>
        <a:bodyPr/>
        <a:lstStyle/>
        <a:p>
          <a:endParaRPr lang="en-US"/>
        </a:p>
      </dgm:t>
    </dgm:pt>
    <dgm:pt modelId="{CE824F28-15AD-49BA-B6B0-DE6C4A873DFE}" type="pres">
      <dgm:prSet presAssocID="{50110D2C-EC1A-4EAB-B864-06D3F712789A}" presName="negativeSpace" presStyleCnt="0"/>
      <dgm:spPr/>
    </dgm:pt>
    <dgm:pt modelId="{0FBCCFFE-319E-4D31-9EDA-08EFC33A8338}" type="pres">
      <dgm:prSet presAssocID="{50110D2C-EC1A-4EAB-B864-06D3F712789A}" presName="childText" presStyleLbl="conFgAcc1" presStyleIdx="2" presStyleCnt="3">
        <dgm:presLayoutVars>
          <dgm:bulletEnabled val="1"/>
        </dgm:presLayoutVars>
      </dgm:prSet>
      <dgm:spPr/>
      <dgm:t>
        <a:bodyPr/>
        <a:lstStyle/>
        <a:p>
          <a:endParaRPr lang="en-US"/>
        </a:p>
      </dgm:t>
    </dgm:pt>
  </dgm:ptLst>
  <dgm:cxnLst>
    <dgm:cxn modelId="{11D7EB31-3FB3-49E0-8B9B-2FBDD3C14910}" srcId="{E85B8E7C-BBD3-45E2-B893-00C42EE2A20C}" destId="{46A3B428-2345-4875-A676-738775874837}" srcOrd="0" destOrd="0" parTransId="{4A01C441-4904-400A-A836-E685074C5CBC}" sibTransId="{256CF6D9-39BE-4DD8-855A-34C3A4432051}"/>
    <dgm:cxn modelId="{2C4E5803-A5B7-4300-B2DE-CE128A2B3F5A}" type="presOf" srcId="{B660A8CA-F651-455F-98CB-7BB5428DBC70}" destId="{72B16DFF-EB1B-49D0-815D-A06BE33B845C}" srcOrd="0" destOrd="0" presId="urn:microsoft.com/office/officeart/2005/8/layout/list1"/>
    <dgm:cxn modelId="{2279E31E-2C4C-441F-9E31-7A00830BA228}" srcId="{E85B8E7C-BBD3-45E2-B893-00C42EE2A20C}" destId="{13A69B66-0B7B-4219-A7A4-0B62350F3EDC}" srcOrd="1" destOrd="0" parTransId="{B339B5A2-C036-453E-8EC8-7F6DA90910D8}" sibTransId="{C3C4B3F4-973C-496D-B44C-8FDCB9124E76}"/>
    <dgm:cxn modelId="{E10EC880-065B-4296-9D20-7B80921854A2}" type="presOf" srcId="{E85B8E7C-BBD3-45E2-B893-00C42EE2A20C}" destId="{B4CE4974-20AA-4BF3-BE0A-B62571C58E6E}" srcOrd="0" destOrd="0" presId="urn:microsoft.com/office/officeart/2005/8/layout/list1"/>
    <dgm:cxn modelId="{EEF79899-FE94-49F4-AC4D-2C5A8E107AF6}" type="presOf" srcId="{F9E0115B-2DAB-425E-93A8-CD14735B363E}" destId="{D1D8BBC8-08F8-4D69-91C5-B88DD8C17815}" srcOrd="0" destOrd="1" presId="urn:microsoft.com/office/officeart/2005/8/layout/list1"/>
    <dgm:cxn modelId="{5F76098E-71E2-409F-A258-59B0DF7EB20C}" type="presOf" srcId="{A5C2603B-E92D-4AD3-8802-A8435695412A}" destId="{0FBCCFFE-319E-4D31-9EDA-08EFC33A8338}" srcOrd="0" destOrd="1" presId="urn:microsoft.com/office/officeart/2005/8/layout/list1"/>
    <dgm:cxn modelId="{F93C2F33-4D20-47D8-A238-76985FF4507C}" srcId="{B660A8CA-F651-455F-98CB-7BB5428DBC70}" destId="{FF198AD8-D138-49F1-8CC5-491BDB25FFAC}" srcOrd="0" destOrd="0" parTransId="{11C6FA07-73C3-4AF0-A623-BC61313B4C72}" sibTransId="{0457906A-742F-452C-A976-63499024A8BC}"/>
    <dgm:cxn modelId="{AFD455B1-8F67-4EE9-B6D7-F286B2C58363}" srcId="{00E7D5C8-AC64-4661-94D0-423ACCDC9C84}" destId="{50110D2C-EC1A-4EAB-B864-06D3F712789A}" srcOrd="2" destOrd="0" parTransId="{B1250C4F-43B5-46B4-A374-DE9E35702018}" sibTransId="{4B9FC284-C26C-4DC1-9367-F537173E9E72}"/>
    <dgm:cxn modelId="{1DF40105-B6CD-450E-86EA-B136F4786284}" type="presOf" srcId="{50110D2C-EC1A-4EAB-B864-06D3F712789A}" destId="{F2BDBBF2-5A95-4CC7-9EF0-F45DBFE159FE}" srcOrd="1" destOrd="0" presId="urn:microsoft.com/office/officeart/2005/8/layout/list1"/>
    <dgm:cxn modelId="{2232C993-3002-408C-B50B-333DB497D24E}" srcId="{00E7D5C8-AC64-4661-94D0-423ACCDC9C84}" destId="{E85B8E7C-BBD3-45E2-B893-00C42EE2A20C}" srcOrd="0" destOrd="0" parTransId="{3DC7718E-D9F0-403C-A3A6-DE28F3A2825C}" sibTransId="{4CEB018B-8154-4581-BD28-DDF4F44041EA}"/>
    <dgm:cxn modelId="{A0E13E32-4CEA-4DAF-83BD-B3354D9903E0}" type="presOf" srcId="{46A3B428-2345-4875-A676-738775874837}" destId="{F1BCC0EB-37DB-4E27-8A84-25F6524E8522}" srcOrd="0" destOrd="0" presId="urn:microsoft.com/office/officeart/2005/8/layout/list1"/>
    <dgm:cxn modelId="{8AD4BC5D-A736-442E-9B6D-B757B066941E}" srcId="{50110D2C-EC1A-4EAB-B864-06D3F712789A}" destId="{A5C2603B-E92D-4AD3-8802-A8435695412A}" srcOrd="1" destOrd="0" parTransId="{558674F8-8BC8-4AB8-B981-930B48633550}" sibTransId="{403EE8BD-0C95-43A3-A4AB-AA7167B22217}"/>
    <dgm:cxn modelId="{ED8B5112-85D4-4D8A-9952-356F5A3CFEAE}" type="presOf" srcId="{00E7D5C8-AC64-4661-94D0-423ACCDC9C84}" destId="{9E0CE711-9E89-4249-A88C-2E5086864C83}" srcOrd="0" destOrd="0" presId="urn:microsoft.com/office/officeart/2005/8/layout/list1"/>
    <dgm:cxn modelId="{67D178A8-9BE7-47F3-8346-2BCCE37751B4}" type="presOf" srcId="{A284E69E-0A2A-4668-ABB9-9DA2F3557FDF}" destId="{0FBCCFFE-319E-4D31-9EDA-08EFC33A8338}" srcOrd="0" destOrd="0" presId="urn:microsoft.com/office/officeart/2005/8/layout/list1"/>
    <dgm:cxn modelId="{1319F3DD-90D3-4958-BE49-1F2A886D0EDF}" srcId="{B660A8CA-F651-455F-98CB-7BB5428DBC70}" destId="{F9E0115B-2DAB-425E-93A8-CD14735B363E}" srcOrd="1" destOrd="0" parTransId="{AEAFFA7F-C285-45C1-997E-ABAAAA80DC0E}" sibTransId="{A7D3A4E5-7367-4B5F-AB04-73F7561DB971}"/>
    <dgm:cxn modelId="{D9D05242-110E-4691-91FE-2B68F7AC3DAC}" type="presOf" srcId="{B660A8CA-F651-455F-98CB-7BB5428DBC70}" destId="{9907AE4C-D3D4-4831-AA84-9525AFCC7C50}" srcOrd="1" destOrd="0" presId="urn:microsoft.com/office/officeart/2005/8/layout/list1"/>
    <dgm:cxn modelId="{2152A8D9-0FB2-46B2-9B2E-37C2AB8594F6}" srcId="{50110D2C-EC1A-4EAB-B864-06D3F712789A}" destId="{A284E69E-0A2A-4668-ABB9-9DA2F3557FDF}" srcOrd="0" destOrd="0" parTransId="{BE40C83F-20FC-41B5-B309-85B8FA51465F}" sibTransId="{69B12A26-4C28-4A63-8A43-A463BAE5D226}"/>
    <dgm:cxn modelId="{F3E4B155-5A16-4C7D-B441-9D1183A9FCA1}" type="presOf" srcId="{FF198AD8-D138-49F1-8CC5-491BDB25FFAC}" destId="{D1D8BBC8-08F8-4D69-91C5-B88DD8C17815}" srcOrd="0" destOrd="0" presId="urn:microsoft.com/office/officeart/2005/8/layout/list1"/>
    <dgm:cxn modelId="{12D33730-8631-4DF0-AF9C-9E6AC3D109CD}" srcId="{00E7D5C8-AC64-4661-94D0-423ACCDC9C84}" destId="{B660A8CA-F651-455F-98CB-7BB5428DBC70}" srcOrd="1" destOrd="0" parTransId="{41941131-50BB-4BE1-B935-3BE12EF1ABAA}" sibTransId="{8137FA86-DF49-4F9D-A311-6F9109F7D76A}"/>
    <dgm:cxn modelId="{DED045D7-448F-4720-BBD4-5746E43FA74D}" type="presOf" srcId="{E85B8E7C-BBD3-45E2-B893-00C42EE2A20C}" destId="{F0896278-C4B7-4F3C-AE67-41E2EF30FBF0}" srcOrd="1" destOrd="0" presId="urn:microsoft.com/office/officeart/2005/8/layout/list1"/>
    <dgm:cxn modelId="{B62CF937-4E6B-4CB6-A109-E88ED58F391A}" type="presOf" srcId="{13A69B66-0B7B-4219-A7A4-0B62350F3EDC}" destId="{F1BCC0EB-37DB-4E27-8A84-25F6524E8522}" srcOrd="0" destOrd="1" presId="urn:microsoft.com/office/officeart/2005/8/layout/list1"/>
    <dgm:cxn modelId="{91748FCE-1D52-4039-931E-5105E37BCFE7}" type="presOf" srcId="{50110D2C-EC1A-4EAB-B864-06D3F712789A}" destId="{9BD9E3B0-F143-4987-9CDD-A15AA9172FDF}" srcOrd="0" destOrd="0" presId="urn:microsoft.com/office/officeart/2005/8/layout/list1"/>
    <dgm:cxn modelId="{72D1689C-7644-44BC-929A-1F38E5002A1D}" type="presParOf" srcId="{9E0CE711-9E89-4249-A88C-2E5086864C83}" destId="{9A5D43D6-482F-4CE5-85DF-1706DFA0DF3F}" srcOrd="0" destOrd="0" presId="urn:microsoft.com/office/officeart/2005/8/layout/list1"/>
    <dgm:cxn modelId="{95B57134-8FBD-46CB-BAF8-3DF8D9E8365E}" type="presParOf" srcId="{9A5D43D6-482F-4CE5-85DF-1706DFA0DF3F}" destId="{B4CE4974-20AA-4BF3-BE0A-B62571C58E6E}" srcOrd="0" destOrd="0" presId="urn:microsoft.com/office/officeart/2005/8/layout/list1"/>
    <dgm:cxn modelId="{8660B03A-D86A-44FF-A64C-72F1F8D0F342}" type="presParOf" srcId="{9A5D43D6-482F-4CE5-85DF-1706DFA0DF3F}" destId="{F0896278-C4B7-4F3C-AE67-41E2EF30FBF0}" srcOrd="1" destOrd="0" presId="urn:microsoft.com/office/officeart/2005/8/layout/list1"/>
    <dgm:cxn modelId="{0918FB87-515E-4415-BA99-87CAF7560F04}" type="presParOf" srcId="{9E0CE711-9E89-4249-A88C-2E5086864C83}" destId="{B8428862-F308-4054-B90E-576C4CB706CE}" srcOrd="1" destOrd="0" presId="urn:microsoft.com/office/officeart/2005/8/layout/list1"/>
    <dgm:cxn modelId="{46E01E95-D620-462F-BA9F-A04BAECB02EE}" type="presParOf" srcId="{9E0CE711-9E89-4249-A88C-2E5086864C83}" destId="{F1BCC0EB-37DB-4E27-8A84-25F6524E8522}" srcOrd="2" destOrd="0" presId="urn:microsoft.com/office/officeart/2005/8/layout/list1"/>
    <dgm:cxn modelId="{F5DB0F80-E0E6-44A7-969C-83417467DE03}" type="presParOf" srcId="{9E0CE711-9E89-4249-A88C-2E5086864C83}" destId="{C1DEF197-67F0-4F39-B4D7-8B013939BD0E}" srcOrd="3" destOrd="0" presId="urn:microsoft.com/office/officeart/2005/8/layout/list1"/>
    <dgm:cxn modelId="{EDEB8374-2F97-403F-B1C3-82682EB17364}" type="presParOf" srcId="{9E0CE711-9E89-4249-A88C-2E5086864C83}" destId="{A7B983CA-DEFC-41CC-B7D1-0B40D4235FB9}" srcOrd="4" destOrd="0" presId="urn:microsoft.com/office/officeart/2005/8/layout/list1"/>
    <dgm:cxn modelId="{CFA0B1EC-2EF7-4B51-85D4-78620F367168}" type="presParOf" srcId="{A7B983CA-DEFC-41CC-B7D1-0B40D4235FB9}" destId="{72B16DFF-EB1B-49D0-815D-A06BE33B845C}" srcOrd="0" destOrd="0" presId="urn:microsoft.com/office/officeart/2005/8/layout/list1"/>
    <dgm:cxn modelId="{2A0E89B9-77E4-4B38-8749-26316A9020FA}" type="presParOf" srcId="{A7B983CA-DEFC-41CC-B7D1-0B40D4235FB9}" destId="{9907AE4C-D3D4-4831-AA84-9525AFCC7C50}" srcOrd="1" destOrd="0" presId="urn:microsoft.com/office/officeart/2005/8/layout/list1"/>
    <dgm:cxn modelId="{2D67A1FF-6AA9-4EC7-AC1C-5B23214E65A6}" type="presParOf" srcId="{9E0CE711-9E89-4249-A88C-2E5086864C83}" destId="{AB78D373-46FC-4F25-8324-9D4951011190}" srcOrd="5" destOrd="0" presId="urn:microsoft.com/office/officeart/2005/8/layout/list1"/>
    <dgm:cxn modelId="{67A1ACF4-D275-40C9-A325-1776D72EA198}" type="presParOf" srcId="{9E0CE711-9E89-4249-A88C-2E5086864C83}" destId="{D1D8BBC8-08F8-4D69-91C5-B88DD8C17815}" srcOrd="6" destOrd="0" presId="urn:microsoft.com/office/officeart/2005/8/layout/list1"/>
    <dgm:cxn modelId="{2E7AA79C-39D5-4644-AD0C-92E3DAFA96C6}" type="presParOf" srcId="{9E0CE711-9E89-4249-A88C-2E5086864C83}" destId="{0C47FA91-D0E6-4583-BE1D-DEF545C64E8F}" srcOrd="7" destOrd="0" presId="urn:microsoft.com/office/officeart/2005/8/layout/list1"/>
    <dgm:cxn modelId="{5095150D-B931-4898-9A04-F2EAC9EE38CA}" type="presParOf" srcId="{9E0CE711-9E89-4249-A88C-2E5086864C83}" destId="{E49D4EBA-F5E4-46C1-9971-F70BF5CB6D76}" srcOrd="8" destOrd="0" presId="urn:microsoft.com/office/officeart/2005/8/layout/list1"/>
    <dgm:cxn modelId="{366C2D67-8410-4BFF-8852-0D04D66B23D6}" type="presParOf" srcId="{E49D4EBA-F5E4-46C1-9971-F70BF5CB6D76}" destId="{9BD9E3B0-F143-4987-9CDD-A15AA9172FDF}" srcOrd="0" destOrd="0" presId="urn:microsoft.com/office/officeart/2005/8/layout/list1"/>
    <dgm:cxn modelId="{EF842CCA-FC93-4117-80D1-6BAD89EA1D5F}" type="presParOf" srcId="{E49D4EBA-F5E4-46C1-9971-F70BF5CB6D76}" destId="{F2BDBBF2-5A95-4CC7-9EF0-F45DBFE159FE}" srcOrd="1" destOrd="0" presId="urn:microsoft.com/office/officeart/2005/8/layout/list1"/>
    <dgm:cxn modelId="{8471A92D-232A-42B9-9B68-88A65BE7B803}" type="presParOf" srcId="{9E0CE711-9E89-4249-A88C-2E5086864C83}" destId="{CE824F28-15AD-49BA-B6B0-DE6C4A873DFE}" srcOrd="9" destOrd="0" presId="urn:microsoft.com/office/officeart/2005/8/layout/list1"/>
    <dgm:cxn modelId="{AC44683E-9AC1-4546-95A4-703E434A46B8}" type="presParOf" srcId="{9E0CE711-9E89-4249-A88C-2E5086864C83}" destId="{0FBCCFFE-319E-4D31-9EDA-08EFC33A8338}"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157644-F3E4-4C81-A672-4C1FAB9FA96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726C0C7D-ABD5-4C01-BCB1-FBA41F6F3EF1}">
      <dgm:prSet phldrT="[Text]"/>
      <dgm:spPr/>
      <dgm:t>
        <a:bodyPr/>
        <a:lstStyle/>
        <a:p>
          <a:r>
            <a:rPr lang="en-US" smtClean="0"/>
            <a:t>Safety threats </a:t>
          </a:r>
          <a:r>
            <a:rPr lang="en-US" dirty="0" smtClean="0"/>
            <a:t>decreased by three</a:t>
          </a:r>
          <a:endParaRPr lang="en-US" dirty="0"/>
        </a:p>
      </dgm:t>
    </dgm:pt>
    <dgm:pt modelId="{3E5DFC54-C24D-454F-8D78-B192010D7FAA}" type="parTrans" cxnId="{77708769-55BA-42D1-A839-C7CCF53C671C}">
      <dgm:prSet/>
      <dgm:spPr/>
      <dgm:t>
        <a:bodyPr/>
        <a:lstStyle/>
        <a:p>
          <a:endParaRPr lang="en-US"/>
        </a:p>
      </dgm:t>
    </dgm:pt>
    <dgm:pt modelId="{6E48F1FB-AB63-4745-8AC4-E771A92E4C9F}" type="sibTrans" cxnId="{77708769-55BA-42D1-A839-C7CCF53C671C}">
      <dgm:prSet/>
      <dgm:spPr/>
      <dgm:t>
        <a:bodyPr/>
        <a:lstStyle/>
        <a:p>
          <a:endParaRPr lang="en-US"/>
        </a:p>
      </dgm:t>
    </dgm:pt>
    <dgm:pt modelId="{6ED0ED72-DC83-4235-9506-1626075C4B20}">
      <dgm:prSet phldrT="[Text]"/>
      <dgm:spPr>
        <a:solidFill>
          <a:schemeClr val="accent4"/>
        </a:solidFill>
      </dgm:spPr>
      <dgm:t>
        <a:bodyPr/>
        <a:lstStyle/>
        <a:p>
          <a:r>
            <a:rPr lang="en-US" smtClean="0"/>
            <a:t>Safety threats and household strengths/actions of protection </a:t>
          </a:r>
          <a:r>
            <a:rPr lang="en-US" dirty="0" smtClean="0"/>
            <a:t>focus on </a:t>
          </a:r>
          <a:r>
            <a:rPr lang="en-US" smtClean="0"/>
            <a:t>caregiver actions and their impact </a:t>
          </a:r>
          <a:r>
            <a:rPr lang="en-US" dirty="0" smtClean="0"/>
            <a:t>on child</a:t>
          </a:r>
          <a:endParaRPr lang="en-US" dirty="0"/>
        </a:p>
      </dgm:t>
    </dgm:pt>
    <dgm:pt modelId="{48BA2868-35E8-4669-9992-C3A0B8221DAA}" type="parTrans" cxnId="{1EEC4B96-BB08-4DCA-B28B-E5FE5D637D71}">
      <dgm:prSet/>
      <dgm:spPr/>
      <dgm:t>
        <a:bodyPr/>
        <a:lstStyle/>
        <a:p>
          <a:endParaRPr lang="en-US"/>
        </a:p>
      </dgm:t>
    </dgm:pt>
    <dgm:pt modelId="{1C4D77E0-FA38-4009-B467-64230DDAB013}" type="sibTrans" cxnId="{1EEC4B96-BB08-4DCA-B28B-E5FE5D637D71}">
      <dgm:prSet/>
      <dgm:spPr/>
      <dgm:t>
        <a:bodyPr/>
        <a:lstStyle/>
        <a:p>
          <a:endParaRPr lang="en-US"/>
        </a:p>
      </dgm:t>
    </dgm:pt>
    <dgm:pt modelId="{C2099E40-18E8-4256-AF45-0F2AAEBD99C6}">
      <dgm:prSet phldrT="[Text]"/>
      <dgm:spPr/>
      <dgm:t>
        <a:bodyPr/>
        <a:lstStyle/>
        <a:p>
          <a:r>
            <a:rPr lang="en-US" smtClean="0"/>
            <a:t>Safety decisions </a:t>
          </a:r>
          <a:r>
            <a:rPr lang="en-US" dirty="0" smtClean="0"/>
            <a:t>structured for efficiency</a:t>
          </a:r>
          <a:endParaRPr lang="en-US" dirty="0"/>
        </a:p>
      </dgm:t>
    </dgm:pt>
    <dgm:pt modelId="{F39E3B7D-3416-4AF1-AE9D-7352D84F5593}" type="parTrans" cxnId="{3AE413A8-824E-4B14-96D2-45D6EAAFCEE5}">
      <dgm:prSet/>
      <dgm:spPr/>
      <dgm:t>
        <a:bodyPr/>
        <a:lstStyle/>
        <a:p>
          <a:endParaRPr lang="en-US"/>
        </a:p>
      </dgm:t>
    </dgm:pt>
    <dgm:pt modelId="{BFDB63CD-64D3-4A53-AAEF-BD1BAC525E73}" type="sibTrans" cxnId="{3AE413A8-824E-4B14-96D2-45D6EAAFCEE5}">
      <dgm:prSet/>
      <dgm:spPr/>
      <dgm:t>
        <a:bodyPr/>
        <a:lstStyle/>
        <a:p>
          <a:endParaRPr lang="en-US"/>
        </a:p>
      </dgm:t>
    </dgm:pt>
    <dgm:pt modelId="{A48B7B3A-BAEA-4BAE-B201-DE1AA30A9D01}">
      <dgm:prSet phldrT="[Text]"/>
      <dgm:spPr>
        <a:solidFill>
          <a:schemeClr val="accent1"/>
        </a:solidFill>
      </dgm:spPr>
      <dgm:t>
        <a:bodyPr/>
        <a:lstStyle/>
        <a:p>
          <a:r>
            <a:rPr lang="en-US" dirty="0" smtClean="0"/>
            <a:t>Caregiver complicating behaviors</a:t>
          </a:r>
          <a:endParaRPr lang="en-US" dirty="0"/>
        </a:p>
      </dgm:t>
    </dgm:pt>
    <dgm:pt modelId="{724930B2-303D-4C7E-8A8B-A94510609D3D}" type="parTrans" cxnId="{0AECAE3B-6BF2-4D87-92AC-F12CA9778FED}">
      <dgm:prSet/>
      <dgm:spPr/>
      <dgm:t>
        <a:bodyPr/>
        <a:lstStyle/>
        <a:p>
          <a:endParaRPr lang="en-US"/>
        </a:p>
      </dgm:t>
    </dgm:pt>
    <dgm:pt modelId="{766B5927-D10C-4BD0-9D97-1047939BE8FD}" type="sibTrans" cxnId="{0AECAE3B-6BF2-4D87-92AC-F12CA9778FED}">
      <dgm:prSet/>
      <dgm:spPr/>
      <dgm:t>
        <a:bodyPr/>
        <a:lstStyle/>
        <a:p>
          <a:endParaRPr lang="en-US"/>
        </a:p>
      </dgm:t>
    </dgm:pt>
    <dgm:pt modelId="{77399836-2CE6-46FC-BE08-DADCAB6A851B}" type="pres">
      <dgm:prSet presAssocID="{A6157644-F3E4-4C81-A672-4C1FAB9FA96C}" presName="diagram" presStyleCnt="0">
        <dgm:presLayoutVars>
          <dgm:dir/>
          <dgm:resizeHandles val="exact"/>
        </dgm:presLayoutVars>
      </dgm:prSet>
      <dgm:spPr/>
      <dgm:t>
        <a:bodyPr/>
        <a:lstStyle/>
        <a:p>
          <a:endParaRPr lang="en-US"/>
        </a:p>
      </dgm:t>
    </dgm:pt>
    <dgm:pt modelId="{B5D830FD-FA7F-4F63-B918-4DCD07014812}" type="pres">
      <dgm:prSet presAssocID="{726C0C7D-ABD5-4C01-BCB1-FBA41F6F3EF1}" presName="node" presStyleLbl="node1" presStyleIdx="0" presStyleCnt="4">
        <dgm:presLayoutVars>
          <dgm:bulletEnabled val="1"/>
        </dgm:presLayoutVars>
      </dgm:prSet>
      <dgm:spPr/>
      <dgm:t>
        <a:bodyPr/>
        <a:lstStyle/>
        <a:p>
          <a:endParaRPr lang="en-US"/>
        </a:p>
      </dgm:t>
    </dgm:pt>
    <dgm:pt modelId="{E9E61637-02C8-4071-88B6-3C410B2D66F9}" type="pres">
      <dgm:prSet presAssocID="{6E48F1FB-AB63-4745-8AC4-E771A92E4C9F}" presName="sibTrans" presStyleCnt="0"/>
      <dgm:spPr/>
    </dgm:pt>
    <dgm:pt modelId="{99ADE9EF-1AA5-4EF4-AA40-F592337BDBE8}" type="pres">
      <dgm:prSet presAssocID="{A48B7B3A-BAEA-4BAE-B201-DE1AA30A9D01}" presName="node" presStyleLbl="node1" presStyleIdx="1" presStyleCnt="4">
        <dgm:presLayoutVars>
          <dgm:bulletEnabled val="1"/>
        </dgm:presLayoutVars>
      </dgm:prSet>
      <dgm:spPr/>
      <dgm:t>
        <a:bodyPr/>
        <a:lstStyle/>
        <a:p>
          <a:endParaRPr lang="en-US"/>
        </a:p>
      </dgm:t>
    </dgm:pt>
    <dgm:pt modelId="{831852A6-6104-4221-9B3D-44878EB0E6A5}" type="pres">
      <dgm:prSet presAssocID="{766B5927-D10C-4BD0-9D97-1047939BE8FD}" presName="sibTrans" presStyleCnt="0"/>
      <dgm:spPr/>
    </dgm:pt>
    <dgm:pt modelId="{79BF1BD3-4A01-445D-90AB-71F75AF6478F}" type="pres">
      <dgm:prSet presAssocID="{6ED0ED72-DC83-4235-9506-1626075C4B20}" presName="node" presStyleLbl="node1" presStyleIdx="2" presStyleCnt="4">
        <dgm:presLayoutVars>
          <dgm:bulletEnabled val="1"/>
        </dgm:presLayoutVars>
      </dgm:prSet>
      <dgm:spPr/>
      <dgm:t>
        <a:bodyPr/>
        <a:lstStyle/>
        <a:p>
          <a:endParaRPr lang="en-US"/>
        </a:p>
      </dgm:t>
    </dgm:pt>
    <dgm:pt modelId="{06D38B85-D7BE-4FBD-B3A0-6E86F3A11516}" type="pres">
      <dgm:prSet presAssocID="{1C4D77E0-FA38-4009-B467-64230DDAB013}" presName="sibTrans" presStyleCnt="0"/>
      <dgm:spPr/>
    </dgm:pt>
    <dgm:pt modelId="{3F4BC322-F1F4-4457-9331-0890215DD9F1}" type="pres">
      <dgm:prSet presAssocID="{C2099E40-18E8-4256-AF45-0F2AAEBD99C6}" presName="node" presStyleLbl="node1" presStyleIdx="3" presStyleCnt="4">
        <dgm:presLayoutVars>
          <dgm:bulletEnabled val="1"/>
        </dgm:presLayoutVars>
      </dgm:prSet>
      <dgm:spPr/>
      <dgm:t>
        <a:bodyPr/>
        <a:lstStyle/>
        <a:p>
          <a:endParaRPr lang="en-US"/>
        </a:p>
      </dgm:t>
    </dgm:pt>
  </dgm:ptLst>
  <dgm:cxnLst>
    <dgm:cxn modelId="{C49EDD30-A428-4175-A3E5-8B286206C4DE}" type="presOf" srcId="{A6157644-F3E4-4C81-A672-4C1FAB9FA96C}" destId="{77399836-2CE6-46FC-BE08-DADCAB6A851B}" srcOrd="0" destOrd="0" presId="urn:microsoft.com/office/officeart/2005/8/layout/default"/>
    <dgm:cxn modelId="{63A87E7E-8021-4E81-B584-4ACFE4A8FAA5}" type="presOf" srcId="{726C0C7D-ABD5-4C01-BCB1-FBA41F6F3EF1}" destId="{B5D830FD-FA7F-4F63-B918-4DCD07014812}" srcOrd="0" destOrd="0" presId="urn:microsoft.com/office/officeart/2005/8/layout/default"/>
    <dgm:cxn modelId="{C5060FDB-C88F-4359-8DE6-F5C82EE66FB8}" type="presOf" srcId="{A48B7B3A-BAEA-4BAE-B201-DE1AA30A9D01}" destId="{99ADE9EF-1AA5-4EF4-AA40-F592337BDBE8}" srcOrd="0" destOrd="0" presId="urn:microsoft.com/office/officeart/2005/8/layout/default"/>
    <dgm:cxn modelId="{579E5D32-62B2-44F6-9E18-7183D1214198}" type="presOf" srcId="{C2099E40-18E8-4256-AF45-0F2AAEBD99C6}" destId="{3F4BC322-F1F4-4457-9331-0890215DD9F1}" srcOrd="0" destOrd="0" presId="urn:microsoft.com/office/officeart/2005/8/layout/default"/>
    <dgm:cxn modelId="{1EEC4B96-BB08-4DCA-B28B-E5FE5D637D71}" srcId="{A6157644-F3E4-4C81-A672-4C1FAB9FA96C}" destId="{6ED0ED72-DC83-4235-9506-1626075C4B20}" srcOrd="2" destOrd="0" parTransId="{48BA2868-35E8-4669-9992-C3A0B8221DAA}" sibTransId="{1C4D77E0-FA38-4009-B467-64230DDAB013}"/>
    <dgm:cxn modelId="{0AECAE3B-6BF2-4D87-92AC-F12CA9778FED}" srcId="{A6157644-F3E4-4C81-A672-4C1FAB9FA96C}" destId="{A48B7B3A-BAEA-4BAE-B201-DE1AA30A9D01}" srcOrd="1" destOrd="0" parTransId="{724930B2-303D-4C7E-8A8B-A94510609D3D}" sibTransId="{766B5927-D10C-4BD0-9D97-1047939BE8FD}"/>
    <dgm:cxn modelId="{3AE413A8-824E-4B14-96D2-45D6EAAFCEE5}" srcId="{A6157644-F3E4-4C81-A672-4C1FAB9FA96C}" destId="{C2099E40-18E8-4256-AF45-0F2AAEBD99C6}" srcOrd="3" destOrd="0" parTransId="{F39E3B7D-3416-4AF1-AE9D-7352D84F5593}" sibTransId="{BFDB63CD-64D3-4A53-AAEF-BD1BAC525E73}"/>
    <dgm:cxn modelId="{77708769-55BA-42D1-A839-C7CCF53C671C}" srcId="{A6157644-F3E4-4C81-A672-4C1FAB9FA96C}" destId="{726C0C7D-ABD5-4C01-BCB1-FBA41F6F3EF1}" srcOrd="0" destOrd="0" parTransId="{3E5DFC54-C24D-454F-8D78-B192010D7FAA}" sibTransId="{6E48F1FB-AB63-4745-8AC4-E771A92E4C9F}"/>
    <dgm:cxn modelId="{B9E5B028-2271-4BF3-A380-7D6E05B29641}" type="presOf" srcId="{6ED0ED72-DC83-4235-9506-1626075C4B20}" destId="{79BF1BD3-4A01-445D-90AB-71F75AF6478F}" srcOrd="0" destOrd="0" presId="urn:microsoft.com/office/officeart/2005/8/layout/default"/>
    <dgm:cxn modelId="{2C929FE5-287E-45C9-9ABF-2DD3EC4BB152}" type="presParOf" srcId="{77399836-2CE6-46FC-BE08-DADCAB6A851B}" destId="{B5D830FD-FA7F-4F63-B918-4DCD07014812}" srcOrd="0" destOrd="0" presId="urn:microsoft.com/office/officeart/2005/8/layout/default"/>
    <dgm:cxn modelId="{DCAEFFBB-91D1-4A2F-9A89-8059D2286F82}" type="presParOf" srcId="{77399836-2CE6-46FC-BE08-DADCAB6A851B}" destId="{E9E61637-02C8-4071-88B6-3C410B2D66F9}" srcOrd="1" destOrd="0" presId="urn:microsoft.com/office/officeart/2005/8/layout/default"/>
    <dgm:cxn modelId="{68E39E6C-805E-4078-984B-68F4C20F4E47}" type="presParOf" srcId="{77399836-2CE6-46FC-BE08-DADCAB6A851B}" destId="{99ADE9EF-1AA5-4EF4-AA40-F592337BDBE8}" srcOrd="2" destOrd="0" presId="urn:microsoft.com/office/officeart/2005/8/layout/default"/>
    <dgm:cxn modelId="{75F4D1C8-56CB-4820-AF04-47FE047457F9}" type="presParOf" srcId="{77399836-2CE6-46FC-BE08-DADCAB6A851B}" destId="{831852A6-6104-4221-9B3D-44878EB0E6A5}" srcOrd="3" destOrd="0" presId="urn:microsoft.com/office/officeart/2005/8/layout/default"/>
    <dgm:cxn modelId="{24F578E6-BCFA-4F0C-AC0F-E4B66CC08A64}" type="presParOf" srcId="{77399836-2CE6-46FC-BE08-DADCAB6A851B}" destId="{79BF1BD3-4A01-445D-90AB-71F75AF6478F}" srcOrd="4" destOrd="0" presId="urn:microsoft.com/office/officeart/2005/8/layout/default"/>
    <dgm:cxn modelId="{14BB40D9-77D4-4581-B487-9EF4D149333A}" type="presParOf" srcId="{77399836-2CE6-46FC-BE08-DADCAB6A851B}" destId="{06D38B85-D7BE-4FBD-B3A0-6E86F3A11516}" srcOrd="5" destOrd="0" presId="urn:microsoft.com/office/officeart/2005/8/layout/default"/>
    <dgm:cxn modelId="{3FCA06B2-3EE6-4080-8F21-35831B9B84CF}" type="presParOf" srcId="{77399836-2CE6-46FC-BE08-DADCAB6A851B}" destId="{3F4BC322-F1F4-4457-9331-0890215DD9F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6B98F6-FEB0-44B6-9CCC-AE2917C3C1DE}"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E4E32BD-1469-4770-87CE-8A08160DC75D}">
      <dgm:prSet phldrT="[Text]"/>
      <dgm:spPr/>
      <dgm:t>
        <a:bodyPr/>
        <a:lstStyle/>
        <a:p>
          <a:r>
            <a:rPr lang="en-US" altLang="en-US" smtClean="0"/>
            <a:t>DEFINITIONS</a:t>
          </a:r>
          <a:endParaRPr lang="en-US"/>
        </a:p>
      </dgm:t>
    </dgm:pt>
    <dgm:pt modelId="{591D6304-E70F-4406-AD85-A1A54DFC0AB3}" type="parTrans" cxnId="{DC6E0683-D7BE-4F6A-B613-E373E2D9EDE5}">
      <dgm:prSet/>
      <dgm:spPr/>
      <dgm:t>
        <a:bodyPr/>
        <a:lstStyle/>
        <a:p>
          <a:endParaRPr lang="en-US"/>
        </a:p>
      </dgm:t>
    </dgm:pt>
    <dgm:pt modelId="{E31FC2A2-B691-4AB5-834B-F99DB3967258}" type="sibTrans" cxnId="{DC6E0683-D7BE-4F6A-B613-E373E2D9EDE5}">
      <dgm:prSet/>
      <dgm:spPr/>
      <dgm:t>
        <a:bodyPr/>
        <a:lstStyle/>
        <a:p>
          <a:endParaRPr lang="en-US"/>
        </a:p>
      </dgm:t>
    </dgm:pt>
    <dgm:pt modelId="{4971DD7A-DA87-47C5-A571-3DFE8FF85E25}">
      <dgm:prSet/>
      <dgm:spPr>
        <a:solidFill>
          <a:schemeClr val="tx2"/>
        </a:solidFill>
      </dgm:spPr>
      <dgm:t>
        <a:bodyPr/>
        <a:lstStyle/>
        <a:p>
          <a:r>
            <a:rPr lang="en-US" altLang="en-US" dirty="0" smtClean="0"/>
            <a:t>Incomplete information gathering</a:t>
          </a:r>
        </a:p>
      </dgm:t>
    </dgm:pt>
    <dgm:pt modelId="{E28A3320-5882-4C59-9B81-5758AB4776CE}" type="parTrans" cxnId="{96BA165A-DA86-4C96-8A5C-75E9D6DF960E}">
      <dgm:prSet/>
      <dgm:spPr/>
      <dgm:t>
        <a:bodyPr/>
        <a:lstStyle/>
        <a:p>
          <a:endParaRPr lang="en-US"/>
        </a:p>
      </dgm:t>
    </dgm:pt>
    <dgm:pt modelId="{A8CB42BF-4109-42B1-B792-AB48CC3AE9B7}" type="sibTrans" cxnId="{96BA165A-DA86-4C96-8A5C-75E9D6DF960E}">
      <dgm:prSet/>
      <dgm:spPr/>
      <dgm:t>
        <a:bodyPr/>
        <a:lstStyle/>
        <a:p>
          <a:endParaRPr lang="en-US"/>
        </a:p>
      </dgm:t>
    </dgm:pt>
    <dgm:pt modelId="{FDE42A83-CFEB-43FB-A166-F3ABF0075DBD}">
      <dgm:prSet/>
      <dgm:spPr>
        <a:solidFill>
          <a:schemeClr val="accent1"/>
        </a:solidFill>
      </dgm:spPr>
      <dgm:t>
        <a:bodyPr/>
        <a:lstStyle/>
        <a:p>
          <a:r>
            <a:rPr lang="en-US" altLang="en-US" dirty="0" smtClean="0"/>
            <a:t>Insufficient exploration of safety plan options</a:t>
          </a:r>
        </a:p>
      </dgm:t>
    </dgm:pt>
    <dgm:pt modelId="{49AFF583-B870-49A8-9FC0-5AD01559B04B}" type="parTrans" cxnId="{3E058F6B-AF16-4CC9-AAB5-AF8008351982}">
      <dgm:prSet/>
      <dgm:spPr/>
      <dgm:t>
        <a:bodyPr/>
        <a:lstStyle/>
        <a:p>
          <a:endParaRPr lang="en-US"/>
        </a:p>
      </dgm:t>
    </dgm:pt>
    <dgm:pt modelId="{D1E911FC-E1D5-4429-9E9D-F06F9F491F36}" type="sibTrans" cxnId="{3E058F6B-AF16-4CC9-AAB5-AF8008351982}">
      <dgm:prSet/>
      <dgm:spPr/>
      <dgm:t>
        <a:bodyPr/>
        <a:lstStyle/>
        <a:p>
          <a:endParaRPr lang="en-US"/>
        </a:p>
      </dgm:t>
    </dgm:pt>
    <dgm:pt modelId="{05F6F268-B6FB-4B11-90F5-B2488AA1ADD3}">
      <dgm:prSet/>
      <dgm:spPr>
        <a:solidFill>
          <a:schemeClr val="accent4"/>
        </a:solidFill>
      </dgm:spPr>
      <dgm:t>
        <a:bodyPr/>
        <a:lstStyle/>
        <a:p>
          <a:r>
            <a:rPr lang="en-US" altLang="en-US" dirty="0" smtClean="0"/>
            <a:t>Confusing case plans and safety plans</a:t>
          </a:r>
        </a:p>
      </dgm:t>
    </dgm:pt>
    <dgm:pt modelId="{04B0C511-0E13-4249-8C36-82402242A890}" type="parTrans" cxnId="{41ED0B69-B069-466B-8D84-6CC9AB3242E8}">
      <dgm:prSet/>
      <dgm:spPr/>
      <dgm:t>
        <a:bodyPr/>
        <a:lstStyle/>
        <a:p>
          <a:endParaRPr lang="en-US"/>
        </a:p>
      </dgm:t>
    </dgm:pt>
    <dgm:pt modelId="{1A51677F-6FC4-498B-BFC9-9C51DFE0B656}" type="sibTrans" cxnId="{41ED0B69-B069-466B-8D84-6CC9AB3242E8}">
      <dgm:prSet/>
      <dgm:spPr/>
      <dgm:t>
        <a:bodyPr/>
        <a:lstStyle/>
        <a:p>
          <a:endParaRPr lang="en-US"/>
        </a:p>
      </dgm:t>
    </dgm:pt>
    <dgm:pt modelId="{47515AF8-F620-4C13-910D-F2E21CDC4406}">
      <dgm:prSet/>
      <dgm:spPr>
        <a:solidFill>
          <a:schemeClr val="accent5"/>
        </a:solidFill>
      </dgm:spPr>
      <dgm:t>
        <a:bodyPr/>
        <a:lstStyle/>
        <a:p>
          <a:r>
            <a:rPr lang="en-US" altLang="en-US" dirty="0" smtClean="0">
              <a:solidFill>
                <a:schemeClr val="tx1"/>
              </a:solidFill>
            </a:rPr>
            <a:t>Completing on wrong household</a:t>
          </a:r>
        </a:p>
      </dgm:t>
    </dgm:pt>
    <dgm:pt modelId="{99D8396F-3E2E-4B78-9FB0-2A580DA4FBD0}" type="parTrans" cxnId="{C701DF5D-B71D-4B79-AB1B-D57DB9FDB1DC}">
      <dgm:prSet/>
      <dgm:spPr/>
      <dgm:t>
        <a:bodyPr/>
        <a:lstStyle/>
        <a:p>
          <a:endParaRPr lang="en-US"/>
        </a:p>
      </dgm:t>
    </dgm:pt>
    <dgm:pt modelId="{92493782-CF3F-4CBE-A8A0-88C74E297590}" type="sibTrans" cxnId="{C701DF5D-B71D-4B79-AB1B-D57DB9FDB1DC}">
      <dgm:prSet/>
      <dgm:spPr/>
      <dgm:t>
        <a:bodyPr/>
        <a:lstStyle/>
        <a:p>
          <a:endParaRPr lang="en-US"/>
        </a:p>
      </dgm:t>
    </dgm:pt>
    <dgm:pt modelId="{9537572A-3C78-4623-AB21-DDBC45C07131}" type="pres">
      <dgm:prSet presAssocID="{D86B98F6-FEB0-44B6-9CCC-AE2917C3C1DE}" presName="diagram" presStyleCnt="0">
        <dgm:presLayoutVars>
          <dgm:dir/>
          <dgm:resizeHandles val="exact"/>
        </dgm:presLayoutVars>
      </dgm:prSet>
      <dgm:spPr/>
      <dgm:t>
        <a:bodyPr/>
        <a:lstStyle/>
        <a:p>
          <a:endParaRPr lang="en-US"/>
        </a:p>
      </dgm:t>
    </dgm:pt>
    <dgm:pt modelId="{62419B45-7451-4CCB-B75F-E26E833A9DAA}" type="pres">
      <dgm:prSet presAssocID="{2E4E32BD-1469-4770-87CE-8A08160DC75D}" presName="node" presStyleLbl="node1" presStyleIdx="0" presStyleCnt="5">
        <dgm:presLayoutVars>
          <dgm:bulletEnabled val="1"/>
        </dgm:presLayoutVars>
      </dgm:prSet>
      <dgm:spPr/>
      <dgm:t>
        <a:bodyPr/>
        <a:lstStyle/>
        <a:p>
          <a:endParaRPr lang="en-US"/>
        </a:p>
      </dgm:t>
    </dgm:pt>
    <dgm:pt modelId="{13399F7B-C614-4308-9AAE-4B519CE5AE84}" type="pres">
      <dgm:prSet presAssocID="{E31FC2A2-B691-4AB5-834B-F99DB3967258}" presName="sibTrans" presStyleCnt="0"/>
      <dgm:spPr/>
    </dgm:pt>
    <dgm:pt modelId="{086A1874-14F0-4C6E-940E-7DE68FBA8250}" type="pres">
      <dgm:prSet presAssocID="{4971DD7A-DA87-47C5-A571-3DFE8FF85E25}" presName="node" presStyleLbl="node1" presStyleIdx="1" presStyleCnt="5">
        <dgm:presLayoutVars>
          <dgm:bulletEnabled val="1"/>
        </dgm:presLayoutVars>
      </dgm:prSet>
      <dgm:spPr/>
      <dgm:t>
        <a:bodyPr/>
        <a:lstStyle/>
        <a:p>
          <a:endParaRPr lang="en-US"/>
        </a:p>
      </dgm:t>
    </dgm:pt>
    <dgm:pt modelId="{C76ACA88-CD8A-4639-B659-841EAF5D0986}" type="pres">
      <dgm:prSet presAssocID="{A8CB42BF-4109-42B1-B792-AB48CC3AE9B7}" presName="sibTrans" presStyleCnt="0"/>
      <dgm:spPr/>
    </dgm:pt>
    <dgm:pt modelId="{FF62137F-44A1-4118-9717-869D4A025D78}" type="pres">
      <dgm:prSet presAssocID="{FDE42A83-CFEB-43FB-A166-F3ABF0075DBD}" presName="node" presStyleLbl="node1" presStyleIdx="2" presStyleCnt="5">
        <dgm:presLayoutVars>
          <dgm:bulletEnabled val="1"/>
        </dgm:presLayoutVars>
      </dgm:prSet>
      <dgm:spPr/>
      <dgm:t>
        <a:bodyPr/>
        <a:lstStyle/>
        <a:p>
          <a:endParaRPr lang="en-US"/>
        </a:p>
      </dgm:t>
    </dgm:pt>
    <dgm:pt modelId="{8304E785-5DC5-46F5-A040-D95CBD51443A}" type="pres">
      <dgm:prSet presAssocID="{D1E911FC-E1D5-4429-9E9D-F06F9F491F36}" presName="sibTrans" presStyleCnt="0"/>
      <dgm:spPr/>
    </dgm:pt>
    <dgm:pt modelId="{13153C9C-6E8D-448D-8C26-CC4D61192739}" type="pres">
      <dgm:prSet presAssocID="{05F6F268-B6FB-4B11-90F5-B2488AA1ADD3}" presName="node" presStyleLbl="node1" presStyleIdx="3" presStyleCnt="5">
        <dgm:presLayoutVars>
          <dgm:bulletEnabled val="1"/>
        </dgm:presLayoutVars>
      </dgm:prSet>
      <dgm:spPr/>
      <dgm:t>
        <a:bodyPr/>
        <a:lstStyle/>
        <a:p>
          <a:endParaRPr lang="en-US"/>
        </a:p>
      </dgm:t>
    </dgm:pt>
    <dgm:pt modelId="{72CB9810-9342-4D02-A56C-AB25D272281E}" type="pres">
      <dgm:prSet presAssocID="{1A51677F-6FC4-498B-BFC9-9C51DFE0B656}" presName="sibTrans" presStyleCnt="0"/>
      <dgm:spPr/>
    </dgm:pt>
    <dgm:pt modelId="{61DFAFA0-E09B-4085-B0B7-938AD4D7360B}" type="pres">
      <dgm:prSet presAssocID="{47515AF8-F620-4C13-910D-F2E21CDC4406}" presName="node" presStyleLbl="node1" presStyleIdx="4" presStyleCnt="5">
        <dgm:presLayoutVars>
          <dgm:bulletEnabled val="1"/>
        </dgm:presLayoutVars>
      </dgm:prSet>
      <dgm:spPr/>
      <dgm:t>
        <a:bodyPr/>
        <a:lstStyle/>
        <a:p>
          <a:endParaRPr lang="en-US"/>
        </a:p>
      </dgm:t>
    </dgm:pt>
  </dgm:ptLst>
  <dgm:cxnLst>
    <dgm:cxn modelId="{DC6E0683-D7BE-4F6A-B613-E373E2D9EDE5}" srcId="{D86B98F6-FEB0-44B6-9CCC-AE2917C3C1DE}" destId="{2E4E32BD-1469-4770-87CE-8A08160DC75D}" srcOrd="0" destOrd="0" parTransId="{591D6304-E70F-4406-AD85-A1A54DFC0AB3}" sibTransId="{E31FC2A2-B691-4AB5-834B-F99DB3967258}"/>
    <dgm:cxn modelId="{F97905E4-4CA0-4577-BDB4-B796808E1709}" type="presOf" srcId="{47515AF8-F620-4C13-910D-F2E21CDC4406}" destId="{61DFAFA0-E09B-4085-B0B7-938AD4D7360B}" srcOrd="0" destOrd="0" presId="urn:microsoft.com/office/officeart/2005/8/layout/default"/>
    <dgm:cxn modelId="{96BA165A-DA86-4C96-8A5C-75E9D6DF960E}" srcId="{D86B98F6-FEB0-44B6-9CCC-AE2917C3C1DE}" destId="{4971DD7A-DA87-47C5-A571-3DFE8FF85E25}" srcOrd="1" destOrd="0" parTransId="{E28A3320-5882-4C59-9B81-5758AB4776CE}" sibTransId="{A8CB42BF-4109-42B1-B792-AB48CC3AE9B7}"/>
    <dgm:cxn modelId="{3E058F6B-AF16-4CC9-AAB5-AF8008351982}" srcId="{D86B98F6-FEB0-44B6-9CCC-AE2917C3C1DE}" destId="{FDE42A83-CFEB-43FB-A166-F3ABF0075DBD}" srcOrd="2" destOrd="0" parTransId="{49AFF583-B870-49A8-9FC0-5AD01559B04B}" sibTransId="{D1E911FC-E1D5-4429-9E9D-F06F9F491F36}"/>
    <dgm:cxn modelId="{F652BE68-B5DD-4C62-B58F-3A258A91523E}" type="presOf" srcId="{4971DD7A-DA87-47C5-A571-3DFE8FF85E25}" destId="{086A1874-14F0-4C6E-940E-7DE68FBA8250}" srcOrd="0" destOrd="0" presId="urn:microsoft.com/office/officeart/2005/8/layout/default"/>
    <dgm:cxn modelId="{AEB93BEC-DA21-4A90-8964-1956CE5A8712}" type="presOf" srcId="{2E4E32BD-1469-4770-87CE-8A08160DC75D}" destId="{62419B45-7451-4CCB-B75F-E26E833A9DAA}" srcOrd="0" destOrd="0" presId="urn:microsoft.com/office/officeart/2005/8/layout/default"/>
    <dgm:cxn modelId="{B74E0E10-F87B-4A0F-A4C6-1FA050DFDA6D}" type="presOf" srcId="{05F6F268-B6FB-4B11-90F5-B2488AA1ADD3}" destId="{13153C9C-6E8D-448D-8C26-CC4D61192739}" srcOrd="0" destOrd="0" presId="urn:microsoft.com/office/officeart/2005/8/layout/default"/>
    <dgm:cxn modelId="{A5CCE4F1-FDE7-49E9-B777-6AF778656A3D}" type="presOf" srcId="{D86B98F6-FEB0-44B6-9CCC-AE2917C3C1DE}" destId="{9537572A-3C78-4623-AB21-DDBC45C07131}" srcOrd="0" destOrd="0" presId="urn:microsoft.com/office/officeart/2005/8/layout/default"/>
    <dgm:cxn modelId="{665261F6-6CBB-4F9C-8993-0E1AF08A1B2E}" type="presOf" srcId="{FDE42A83-CFEB-43FB-A166-F3ABF0075DBD}" destId="{FF62137F-44A1-4118-9717-869D4A025D78}" srcOrd="0" destOrd="0" presId="urn:microsoft.com/office/officeart/2005/8/layout/default"/>
    <dgm:cxn modelId="{41ED0B69-B069-466B-8D84-6CC9AB3242E8}" srcId="{D86B98F6-FEB0-44B6-9CCC-AE2917C3C1DE}" destId="{05F6F268-B6FB-4B11-90F5-B2488AA1ADD3}" srcOrd="3" destOrd="0" parTransId="{04B0C511-0E13-4249-8C36-82402242A890}" sibTransId="{1A51677F-6FC4-498B-BFC9-9C51DFE0B656}"/>
    <dgm:cxn modelId="{C701DF5D-B71D-4B79-AB1B-D57DB9FDB1DC}" srcId="{D86B98F6-FEB0-44B6-9CCC-AE2917C3C1DE}" destId="{47515AF8-F620-4C13-910D-F2E21CDC4406}" srcOrd="4" destOrd="0" parTransId="{99D8396F-3E2E-4B78-9FB0-2A580DA4FBD0}" sibTransId="{92493782-CF3F-4CBE-A8A0-88C74E297590}"/>
    <dgm:cxn modelId="{F1EA4D92-6CBB-4C08-BCEB-93FCA3DA261D}" type="presParOf" srcId="{9537572A-3C78-4623-AB21-DDBC45C07131}" destId="{62419B45-7451-4CCB-B75F-E26E833A9DAA}" srcOrd="0" destOrd="0" presId="urn:microsoft.com/office/officeart/2005/8/layout/default"/>
    <dgm:cxn modelId="{C41A8B01-2D4F-4E87-A883-BA0FC0227B37}" type="presParOf" srcId="{9537572A-3C78-4623-AB21-DDBC45C07131}" destId="{13399F7B-C614-4308-9AAE-4B519CE5AE84}" srcOrd="1" destOrd="0" presId="urn:microsoft.com/office/officeart/2005/8/layout/default"/>
    <dgm:cxn modelId="{5467D86E-BC92-43B4-98F6-15962A0C17B1}" type="presParOf" srcId="{9537572A-3C78-4623-AB21-DDBC45C07131}" destId="{086A1874-14F0-4C6E-940E-7DE68FBA8250}" srcOrd="2" destOrd="0" presId="urn:microsoft.com/office/officeart/2005/8/layout/default"/>
    <dgm:cxn modelId="{4A1F0DF6-76E3-4B53-9C1C-0AAE49232E16}" type="presParOf" srcId="{9537572A-3C78-4623-AB21-DDBC45C07131}" destId="{C76ACA88-CD8A-4639-B659-841EAF5D0986}" srcOrd="3" destOrd="0" presId="urn:microsoft.com/office/officeart/2005/8/layout/default"/>
    <dgm:cxn modelId="{C8F73C87-191E-4206-973D-7C68D2165A21}" type="presParOf" srcId="{9537572A-3C78-4623-AB21-DDBC45C07131}" destId="{FF62137F-44A1-4118-9717-869D4A025D78}" srcOrd="4" destOrd="0" presId="urn:microsoft.com/office/officeart/2005/8/layout/default"/>
    <dgm:cxn modelId="{A751FAC4-2959-46BA-B0F8-6BC2F9D057E8}" type="presParOf" srcId="{9537572A-3C78-4623-AB21-DDBC45C07131}" destId="{8304E785-5DC5-46F5-A040-D95CBD51443A}" srcOrd="5" destOrd="0" presId="urn:microsoft.com/office/officeart/2005/8/layout/default"/>
    <dgm:cxn modelId="{050FEC6C-D768-488A-92AB-A4AC26395735}" type="presParOf" srcId="{9537572A-3C78-4623-AB21-DDBC45C07131}" destId="{13153C9C-6E8D-448D-8C26-CC4D61192739}" srcOrd="6" destOrd="0" presId="urn:microsoft.com/office/officeart/2005/8/layout/default"/>
    <dgm:cxn modelId="{D70B976F-7DC7-41D9-8BC2-956ECB93BB8A}" type="presParOf" srcId="{9537572A-3C78-4623-AB21-DDBC45C07131}" destId="{72CB9810-9342-4D02-A56C-AB25D272281E}" srcOrd="7" destOrd="0" presId="urn:microsoft.com/office/officeart/2005/8/layout/default"/>
    <dgm:cxn modelId="{424A24C2-5422-47C2-B959-BB55156363F4}" type="presParOf" srcId="{9537572A-3C78-4623-AB21-DDBC45C07131}" destId="{61DFAFA0-E09B-4085-B0B7-938AD4D7360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8EF049-7235-4846-B956-C88E7E62311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914F029-CD6A-4452-B458-022F8627D97B}">
      <dgm:prSet phldrT="[Text]"/>
      <dgm:spPr>
        <a:solidFill>
          <a:schemeClr val="accent1"/>
        </a:solidFill>
      </dgm:spPr>
      <dgm:t>
        <a:bodyPr/>
        <a:lstStyle/>
        <a:p>
          <a:r>
            <a:rPr lang="en-US" dirty="0" smtClean="0"/>
            <a:t>What is the probability of future harm?</a:t>
          </a:r>
          <a:endParaRPr lang="en-US" dirty="0"/>
        </a:p>
      </dgm:t>
    </dgm:pt>
    <dgm:pt modelId="{006C4579-ECA9-445C-A68A-FDC28CED2F8A}" type="parTrans" cxnId="{DDEA8408-728A-4355-8CA2-8A8E91E714A3}">
      <dgm:prSet/>
      <dgm:spPr/>
      <dgm:t>
        <a:bodyPr/>
        <a:lstStyle/>
        <a:p>
          <a:endParaRPr lang="en-US"/>
        </a:p>
      </dgm:t>
    </dgm:pt>
    <dgm:pt modelId="{698E272B-0A2D-4E81-9883-14D4D6151589}" type="sibTrans" cxnId="{DDEA8408-728A-4355-8CA2-8A8E91E714A3}">
      <dgm:prSet/>
      <dgm:spPr/>
      <dgm:t>
        <a:bodyPr/>
        <a:lstStyle/>
        <a:p>
          <a:endParaRPr lang="en-US"/>
        </a:p>
      </dgm:t>
    </dgm:pt>
    <dgm:pt modelId="{9C22B1BB-821A-469B-95A1-F8DBC8AD73CF}">
      <dgm:prSet/>
      <dgm:spPr>
        <a:solidFill>
          <a:schemeClr val="accent2"/>
        </a:solidFill>
      </dgm:spPr>
      <dgm:t>
        <a:bodyPr/>
        <a:lstStyle/>
        <a:p>
          <a:r>
            <a:rPr lang="en-US" dirty="0" smtClean="0"/>
            <a:t>Required on substantiated and inconclusive referrals</a:t>
          </a:r>
        </a:p>
      </dgm:t>
    </dgm:pt>
    <dgm:pt modelId="{D40B37CB-6AEC-4146-8914-CD78318D8AC5}" type="parTrans" cxnId="{9C369711-635E-4688-8349-282429C42825}">
      <dgm:prSet/>
      <dgm:spPr/>
      <dgm:t>
        <a:bodyPr/>
        <a:lstStyle/>
        <a:p>
          <a:endParaRPr lang="en-US"/>
        </a:p>
      </dgm:t>
    </dgm:pt>
    <dgm:pt modelId="{368FC2E2-066D-4FB5-97BF-8ECBECF6A1F7}" type="sibTrans" cxnId="{9C369711-635E-4688-8349-282429C42825}">
      <dgm:prSet/>
      <dgm:spPr/>
      <dgm:t>
        <a:bodyPr/>
        <a:lstStyle/>
        <a:p>
          <a:endParaRPr lang="en-US"/>
        </a:p>
      </dgm:t>
    </dgm:pt>
    <dgm:pt modelId="{A52DB8A1-0400-4DB8-92C2-E9789CB09D8F}">
      <dgm:prSet/>
      <dgm:spPr>
        <a:solidFill>
          <a:schemeClr val="accent3"/>
        </a:solidFill>
      </dgm:spPr>
      <dgm:t>
        <a:bodyPr/>
        <a:lstStyle/>
        <a:p>
          <a:r>
            <a:rPr lang="en-US" smtClean="0"/>
            <a:t>At CLOSE of investigation</a:t>
          </a:r>
          <a:endParaRPr lang="en-US" dirty="0" smtClean="0"/>
        </a:p>
      </dgm:t>
    </dgm:pt>
    <dgm:pt modelId="{AB933764-A7E1-4EBB-B731-E2C96D84314D}" type="parTrans" cxnId="{0D8F40EF-BD80-4906-9F07-5B800AF8E37E}">
      <dgm:prSet/>
      <dgm:spPr/>
      <dgm:t>
        <a:bodyPr/>
        <a:lstStyle/>
        <a:p>
          <a:endParaRPr lang="en-US"/>
        </a:p>
      </dgm:t>
    </dgm:pt>
    <dgm:pt modelId="{3DAF18AB-DCB5-4D93-9171-300AD8CE49A4}" type="sibTrans" cxnId="{0D8F40EF-BD80-4906-9F07-5B800AF8E37E}">
      <dgm:prSet/>
      <dgm:spPr/>
      <dgm:t>
        <a:bodyPr/>
        <a:lstStyle/>
        <a:p>
          <a:endParaRPr lang="en-US"/>
        </a:p>
      </dgm:t>
    </dgm:pt>
    <dgm:pt modelId="{B7B3040C-6A48-4B1F-A6AB-D5BC79DDD7CC}">
      <dgm:prSet/>
      <dgm:spPr>
        <a:solidFill>
          <a:schemeClr val="accent4"/>
        </a:solidFill>
      </dgm:spPr>
      <dgm:t>
        <a:bodyPr/>
        <a:lstStyle/>
        <a:p>
          <a:r>
            <a:rPr lang="en-US" smtClean="0"/>
            <a:t>Decisions</a:t>
          </a:r>
          <a:endParaRPr lang="en-US" dirty="0" smtClean="0"/>
        </a:p>
      </dgm:t>
    </dgm:pt>
    <dgm:pt modelId="{E5D3E864-DBB0-456A-90CD-52A61007430E}" type="parTrans" cxnId="{3832A337-EC18-4D8C-AF40-2584AEC9CD52}">
      <dgm:prSet/>
      <dgm:spPr/>
      <dgm:t>
        <a:bodyPr/>
        <a:lstStyle/>
        <a:p>
          <a:endParaRPr lang="en-US"/>
        </a:p>
      </dgm:t>
    </dgm:pt>
    <dgm:pt modelId="{47325D67-639A-405E-93E7-4538C6D9B9E3}" type="sibTrans" cxnId="{3832A337-EC18-4D8C-AF40-2584AEC9CD52}">
      <dgm:prSet/>
      <dgm:spPr/>
      <dgm:t>
        <a:bodyPr/>
        <a:lstStyle/>
        <a:p>
          <a:endParaRPr lang="en-US"/>
        </a:p>
      </dgm:t>
    </dgm:pt>
    <dgm:pt modelId="{7F8A1AC8-7D48-4712-BB7D-B2B1ED41AF55}">
      <dgm:prSet/>
      <dgm:spPr/>
      <dgm:t>
        <a:bodyPr/>
        <a:lstStyle/>
        <a:p>
          <a:pPr marL="457200" indent="-457200"/>
          <a:r>
            <a:rPr lang="en-US" dirty="0" smtClean="0"/>
            <a:t>Promote</a:t>
          </a:r>
        </a:p>
      </dgm:t>
    </dgm:pt>
    <dgm:pt modelId="{5AA0C719-8CDF-4864-90F5-E542C8ADB25F}" type="parTrans" cxnId="{ADD0FCB3-6A30-4054-85BD-11A499A8FB81}">
      <dgm:prSet/>
      <dgm:spPr/>
      <dgm:t>
        <a:bodyPr/>
        <a:lstStyle/>
        <a:p>
          <a:endParaRPr lang="en-US"/>
        </a:p>
      </dgm:t>
    </dgm:pt>
    <dgm:pt modelId="{89AD5F6A-2593-46F4-847A-865AA2E773E2}" type="sibTrans" cxnId="{ADD0FCB3-6A30-4054-85BD-11A499A8FB81}">
      <dgm:prSet/>
      <dgm:spPr/>
      <dgm:t>
        <a:bodyPr/>
        <a:lstStyle/>
        <a:p>
          <a:endParaRPr lang="en-US"/>
        </a:p>
      </dgm:t>
    </dgm:pt>
    <dgm:pt modelId="{EB4FB543-0648-4C72-B7CA-02432C6BE607}">
      <dgm:prSet/>
      <dgm:spPr/>
      <dgm:t>
        <a:bodyPr/>
        <a:lstStyle/>
        <a:p>
          <a:pPr marL="457200" indent="-457200"/>
          <a:r>
            <a:rPr lang="en-US" dirty="0" smtClean="0"/>
            <a:t>Do not promote</a:t>
          </a:r>
        </a:p>
      </dgm:t>
    </dgm:pt>
    <dgm:pt modelId="{0CAF2858-FA7B-45C5-926D-AB1EF5F97BE2}" type="parTrans" cxnId="{8DF5FC07-0E54-41FA-A594-85A0B6DF52D3}">
      <dgm:prSet/>
      <dgm:spPr/>
      <dgm:t>
        <a:bodyPr/>
        <a:lstStyle/>
        <a:p>
          <a:endParaRPr lang="en-US"/>
        </a:p>
      </dgm:t>
    </dgm:pt>
    <dgm:pt modelId="{80DE6BAA-16FD-4749-A2F5-3ECD965CFBCB}" type="sibTrans" cxnId="{8DF5FC07-0E54-41FA-A594-85A0B6DF52D3}">
      <dgm:prSet/>
      <dgm:spPr/>
      <dgm:t>
        <a:bodyPr/>
        <a:lstStyle/>
        <a:p>
          <a:endParaRPr lang="en-US"/>
        </a:p>
      </dgm:t>
    </dgm:pt>
    <dgm:pt modelId="{7D606811-824A-4395-BDC6-5D83C3F1250E}" type="pres">
      <dgm:prSet presAssocID="{508EF049-7235-4846-B956-C88E7E623115}" presName="linear" presStyleCnt="0">
        <dgm:presLayoutVars>
          <dgm:animLvl val="lvl"/>
          <dgm:resizeHandles val="exact"/>
        </dgm:presLayoutVars>
      </dgm:prSet>
      <dgm:spPr/>
      <dgm:t>
        <a:bodyPr/>
        <a:lstStyle/>
        <a:p>
          <a:endParaRPr lang="en-US"/>
        </a:p>
      </dgm:t>
    </dgm:pt>
    <dgm:pt modelId="{45420F04-31C3-41E0-96DC-6A25DAB25EF1}" type="pres">
      <dgm:prSet presAssocID="{3914F029-CD6A-4452-B458-022F8627D97B}" presName="parentText" presStyleLbl="node1" presStyleIdx="0" presStyleCnt="4">
        <dgm:presLayoutVars>
          <dgm:chMax val="0"/>
          <dgm:bulletEnabled val="1"/>
        </dgm:presLayoutVars>
      </dgm:prSet>
      <dgm:spPr/>
      <dgm:t>
        <a:bodyPr/>
        <a:lstStyle/>
        <a:p>
          <a:endParaRPr lang="en-US"/>
        </a:p>
      </dgm:t>
    </dgm:pt>
    <dgm:pt modelId="{8A16F28C-EE2C-479B-8809-CDAE6B7A3136}" type="pres">
      <dgm:prSet presAssocID="{698E272B-0A2D-4E81-9883-14D4D6151589}" presName="spacer" presStyleCnt="0"/>
      <dgm:spPr/>
    </dgm:pt>
    <dgm:pt modelId="{CE68CE2C-D4D2-4064-9434-E30F7FFCFF7D}" type="pres">
      <dgm:prSet presAssocID="{9C22B1BB-821A-469B-95A1-F8DBC8AD73CF}" presName="parentText" presStyleLbl="node1" presStyleIdx="1" presStyleCnt="4">
        <dgm:presLayoutVars>
          <dgm:chMax val="0"/>
          <dgm:bulletEnabled val="1"/>
        </dgm:presLayoutVars>
      </dgm:prSet>
      <dgm:spPr/>
      <dgm:t>
        <a:bodyPr/>
        <a:lstStyle/>
        <a:p>
          <a:endParaRPr lang="en-US"/>
        </a:p>
      </dgm:t>
    </dgm:pt>
    <dgm:pt modelId="{A4A63941-687D-4E60-9F0A-BA359CBAFB1F}" type="pres">
      <dgm:prSet presAssocID="{368FC2E2-066D-4FB5-97BF-8ECBECF6A1F7}" presName="spacer" presStyleCnt="0"/>
      <dgm:spPr/>
    </dgm:pt>
    <dgm:pt modelId="{2D41A2D3-9FC8-4C0E-87DE-B1D4F51578D3}" type="pres">
      <dgm:prSet presAssocID="{A52DB8A1-0400-4DB8-92C2-E9789CB09D8F}" presName="parentText" presStyleLbl="node1" presStyleIdx="2" presStyleCnt="4">
        <dgm:presLayoutVars>
          <dgm:chMax val="0"/>
          <dgm:bulletEnabled val="1"/>
        </dgm:presLayoutVars>
      </dgm:prSet>
      <dgm:spPr/>
      <dgm:t>
        <a:bodyPr/>
        <a:lstStyle/>
        <a:p>
          <a:endParaRPr lang="en-US"/>
        </a:p>
      </dgm:t>
    </dgm:pt>
    <dgm:pt modelId="{C707894B-5635-4820-9BBF-51633BC15A4B}" type="pres">
      <dgm:prSet presAssocID="{3DAF18AB-DCB5-4D93-9171-300AD8CE49A4}" presName="spacer" presStyleCnt="0"/>
      <dgm:spPr/>
    </dgm:pt>
    <dgm:pt modelId="{EEC0C207-1CBE-472C-8BAD-757616A2E1F4}" type="pres">
      <dgm:prSet presAssocID="{B7B3040C-6A48-4B1F-A6AB-D5BC79DDD7CC}" presName="parentText" presStyleLbl="node1" presStyleIdx="3" presStyleCnt="4" custLinFactNeighborY="-3626">
        <dgm:presLayoutVars>
          <dgm:chMax val="0"/>
          <dgm:bulletEnabled val="1"/>
        </dgm:presLayoutVars>
      </dgm:prSet>
      <dgm:spPr/>
      <dgm:t>
        <a:bodyPr/>
        <a:lstStyle/>
        <a:p>
          <a:endParaRPr lang="en-US"/>
        </a:p>
      </dgm:t>
    </dgm:pt>
    <dgm:pt modelId="{AF6CF422-E4D0-445E-840C-2C37FC6D34AD}" type="pres">
      <dgm:prSet presAssocID="{B7B3040C-6A48-4B1F-A6AB-D5BC79DDD7CC}" presName="childText" presStyleLbl="revTx" presStyleIdx="0" presStyleCnt="1">
        <dgm:presLayoutVars>
          <dgm:bulletEnabled val="1"/>
        </dgm:presLayoutVars>
      </dgm:prSet>
      <dgm:spPr/>
      <dgm:t>
        <a:bodyPr/>
        <a:lstStyle/>
        <a:p>
          <a:endParaRPr lang="en-US"/>
        </a:p>
      </dgm:t>
    </dgm:pt>
  </dgm:ptLst>
  <dgm:cxnLst>
    <dgm:cxn modelId="{8DF5FC07-0E54-41FA-A594-85A0B6DF52D3}" srcId="{B7B3040C-6A48-4B1F-A6AB-D5BC79DDD7CC}" destId="{EB4FB543-0648-4C72-B7CA-02432C6BE607}" srcOrd="1" destOrd="0" parTransId="{0CAF2858-FA7B-45C5-926D-AB1EF5F97BE2}" sibTransId="{80DE6BAA-16FD-4749-A2F5-3ECD965CFBCB}"/>
    <dgm:cxn modelId="{1B1ACD06-75D5-479C-B06F-68168AEF4E9F}" type="presOf" srcId="{3914F029-CD6A-4452-B458-022F8627D97B}" destId="{45420F04-31C3-41E0-96DC-6A25DAB25EF1}" srcOrd="0" destOrd="0" presId="urn:microsoft.com/office/officeart/2005/8/layout/vList2"/>
    <dgm:cxn modelId="{0FBBE48E-0280-4F38-AC37-482257AE0E39}" type="presOf" srcId="{A52DB8A1-0400-4DB8-92C2-E9789CB09D8F}" destId="{2D41A2D3-9FC8-4C0E-87DE-B1D4F51578D3}" srcOrd="0" destOrd="0" presId="urn:microsoft.com/office/officeart/2005/8/layout/vList2"/>
    <dgm:cxn modelId="{9C369711-635E-4688-8349-282429C42825}" srcId="{508EF049-7235-4846-B956-C88E7E623115}" destId="{9C22B1BB-821A-469B-95A1-F8DBC8AD73CF}" srcOrd="1" destOrd="0" parTransId="{D40B37CB-6AEC-4146-8914-CD78318D8AC5}" sibTransId="{368FC2E2-066D-4FB5-97BF-8ECBECF6A1F7}"/>
    <dgm:cxn modelId="{0D8F40EF-BD80-4906-9F07-5B800AF8E37E}" srcId="{508EF049-7235-4846-B956-C88E7E623115}" destId="{A52DB8A1-0400-4DB8-92C2-E9789CB09D8F}" srcOrd="2" destOrd="0" parTransId="{AB933764-A7E1-4EBB-B731-E2C96D84314D}" sibTransId="{3DAF18AB-DCB5-4D93-9171-300AD8CE49A4}"/>
    <dgm:cxn modelId="{12EC9F0B-14A4-49E8-BCC0-5B5BAD881B8E}" type="presOf" srcId="{508EF049-7235-4846-B956-C88E7E623115}" destId="{7D606811-824A-4395-BDC6-5D83C3F1250E}" srcOrd="0" destOrd="0" presId="urn:microsoft.com/office/officeart/2005/8/layout/vList2"/>
    <dgm:cxn modelId="{06BCD832-6EC5-49AA-8BD4-096127CFA443}" type="presOf" srcId="{7F8A1AC8-7D48-4712-BB7D-B2B1ED41AF55}" destId="{AF6CF422-E4D0-445E-840C-2C37FC6D34AD}" srcOrd="0" destOrd="0" presId="urn:microsoft.com/office/officeart/2005/8/layout/vList2"/>
    <dgm:cxn modelId="{74FAD92A-8672-423F-9197-52C39831A732}" type="presOf" srcId="{9C22B1BB-821A-469B-95A1-F8DBC8AD73CF}" destId="{CE68CE2C-D4D2-4064-9434-E30F7FFCFF7D}" srcOrd="0" destOrd="0" presId="urn:microsoft.com/office/officeart/2005/8/layout/vList2"/>
    <dgm:cxn modelId="{ADD0FCB3-6A30-4054-85BD-11A499A8FB81}" srcId="{B7B3040C-6A48-4B1F-A6AB-D5BC79DDD7CC}" destId="{7F8A1AC8-7D48-4712-BB7D-B2B1ED41AF55}" srcOrd="0" destOrd="0" parTransId="{5AA0C719-8CDF-4864-90F5-E542C8ADB25F}" sibTransId="{89AD5F6A-2593-46F4-847A-865AA2E773E2}"/>
    <dgm:cxn modelId="{0BF3D9B5-CA18-4E45-A945-49DAF9F2FAB5}" type="presOf" srcId="{EB4FB543-0648-4C72-B7CA-02432C6BE607}" destId="{AF6CF422-E4D0-445E-840C-2C37FC6D34AD}" srcOrd="0" destOrd="1" presId="urn:microsoft.com/office/officeart/2005/8/layout/vList2"/>
    <dgm:cxn modelId="{DDEA8408-728A-4355-8CA2-8A8E91E714A3}" srcId="{508EF049-7235-4846-B956-C88E7E623115}" destId="{3914F029-CD6A-4452-B458-022F8627D97B}" srcOrd="0" destOrd="0" parTransId="{006C4579-ECA9-445C-A68A-FDC28CED2F8A}" sibTransId="{698E272B-0A2D-4E81-9883-14D4D6151589}"/>
    <dgm:cxn modelId="{C7540810-DEAA-4E9B-947F-7FA5BA3E6EFD}" type="presOf" srcId="{B7B3040C-6A48-4B1F-A6AB-D5BC79DDD7CC}" destId="{EEC0C207-1CBE-472C-8BAD-757616A2E1F4}" srcOrd="0" destOrd="0" presId="urn:microsoft.com/office/officeart/2005/8/layout/vList2"/>
    <dgm:cxn modelId="{3832A337-EC18-4D8C-AF40-2584AEC9CD52}" srcId="{508EF049-7235-4846-B956-C88E7E623115}" destId="{B7B3040C-6A48-4B1F-A6AB-D5BC79DDD7CC}" srcOrd="3" destOrd="0" parTransId="{E5D3E864-DBB0-456A-90CD-52A61007430E}" sibTransId="{47325D67-639A-405E-93E7-4538C6D9B9E3}"/>
    <dgm:cxn modelId="{F5FAD5F6-A494-4EF9-B91E-3A1C698903EF}" type="presParOf" srcId="{7D606811-824A-4395-BDC6-5D83C3F1250E}" destId="{45420F04-31C3-41E0-96DC-6A25DAB25EF1}" srcOrd="0" destOrd="0" presId="urn:microsoft.com/office/officeart/2005/8/layout/vList2"/>
    <dgm:cxn modelId="{D00ADCFD-B71E-4101-8508-F061FA9D58D9}" type="presParOf" srcId="{7D606811-824A-4395-BDC6-5D83C3F1250E}" destId="{8A16F28C-EE2C-479B-8809-CDAE6B7A3136}" srcOrd="1" destOrd="0" presId="urn:microsoft.com/office/officeart/2005/8/layout/vList2"/>
    <dgm:cxn modelId="{F761AB09-4EF7-4639-BE0F-6FC30C4DF158}" type="presParOf" srcId="{7D606811-824A-4395-BDC6-5D83C3F1250E}" destId="{CE68CE2C-D4D2-4064-9434-E30F7FFCFF7D}" srcOrd="2" destOrd="0" presId="urn:microsoft.com/office/officeart/2005/8/layout/vList2"/>
    <dgm:cxn modelId="{B6EEDE16-D01C-4D8B-A60F-D53EA0A9EF07}" type="presParOf" srcId="{7D606811-824A-4395-BDC6-5D83C3F1250E}" destId="{A4A63941-687D-4E60-9F0A-BA359CBAFB1F}" srcOrd="3" destOrd="0" presId="urn:microsoft.com/office/officeart/2005/8/layout/vList2"/>
    <dgm:cxn modelId="{0CC93CFA-553A-4F77-A48B-1972FD2D0EDA}" type="presParOf" srcId="{7D606811-824A-4395-BDC6-5D83C3F1250E}" destId="{2D41A2D3-9FC8-4C0E-87DE-B1D4F51578D3}" srcOrd="4" destOrd="0" presId="urn:microsoft.com/office/officeart/2005/8/layout/vList2"/>
    <dgm:cxn modelId="{521E0C98-B504-427F-9BB5-739A6B47AF21}" type="presParOf" srcId="{7D606811-824A-4395-BDC6-5D83C3F1250E}" destId="{C707894B-5635-4820-9BBF-51633BC15A4B}" srcOrd="5" destOrd="0" presId="urn:microsoft.com/office/officeart/2005/8/layout/vList2"/>
    <dgm:cxn modelId="{BA6A2540-7B66-429B-A24A-BD82B4657464}" type="presParOf" srcId="{7D606811-824A-4395-BDC6-5D83C3F1250E}" destId="{EEC0C207-1CBE-472C-8BAD-757616A2E1F4}" srcOrd="6" destOrd="0" presId="urn:microsoft.com/office/officeart/2005/8/layout/vList2"/>
    <dgm:cxn modelId="{6235ACD0-97A9-4303-B1DC-A6322CDB771C}" type="presParOf" srcId="{7D606811-824A-4395-BDC6-5D83C3F1250E}" destId="{AF6CF422-E4D0-445E-840C-2C37FC6D34AD}"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7BB23-D425-4EFA-9086-A8A0240C335B}">
      <dsp:nvSpPr>
        <dsp:cNvPr id="0" name=""/>
        <dsp:cNvSpPr/>
      </dsp:nvSpPr>
      <dsp:spPr>
        <a:xfrm>
          <a:off x="0" y="0"/>
          <a:ext cx="7467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07B714-A13E-47E0-A2BD-69E6D4E3A50F}">
      <dsp:nvSpPr>
        <dsp:cNvPr id="0" name=""/>
        <dsp:cNvSpPr/>
      </dsp:nvSpPr>
      <dsp:spPr>
        <a:xfrm>
          <a:off x="0" y="0"/>
          <a:ext cx="4754874" cy="2400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altLang="en-US" sz="3200" kern="1200" dirty="0" smtClean="0"/>
            <a:t>Select section(s) based on what you supervise</a:t>
          </a:r>
          <a:endParaRPr lang="en-US" sz="3200" kern="1200" dirty="0"/>
        </a:p>
      </dsp:txBody>
      <dsp:txXfrm>
        <a:off x="0" y="0"/>
        <a:ext cx="4754874" cy="2400300"/>
      </dsp:txXfrm>
    </dsp:sp>
    <dsp:sp modelId="{E8537765-48D7-4723-9E8F-8783C986C3C9}">
      <dsp:nvSpPr>
        <dsp:cNvPr id="0" name=""/>
        <dsp:cNvSpPr/>
      </dsp:nvSpPr>
      <dsp:spPr>
        <a:xfrm>
          <a:off x="0" y="2133602"/>
          <a:ext cx="7467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CEED15-7B46-44A2-B846-7A611A1CC6AB}">
      <dsp:nvSpPr>
        <dsp:cNvPr id="0" name=""/>
        <dsp:cNvSpPr/>
      </dsp:nvSpPr>
      <dsp:spPr>
        <a:xfrm>
          <a:off x="0" y="2400300"/>
          <a:ext cx="1493520" cy="2400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altLang="en-US" sz="3500" kern="1200" smtClean="0"/>
            <a:t>For each item:</a:t>
          </a:r>
          <a:endParaRPr lang="en-US" altLang="en-US" sz="3500" kern="1200" dirty="0" smtClean="0"/>
        </a:p>
      </dsp:txBody>
      <dsp:txXfrm>
        <a:off x="0" y="2400300"/>
        <a:ext cx="1493520" cy="2400300"/>
      </dsp:txXfrm>
    </dsp:sp>
    <dsp:sp modelId="{B0C9190E-A6C0-40C1-B711-9EF7E7022BA3}">
      <dsp:nvSpPr>
        <dsp:cNvPr id="0" name=""/>
        <dsp:cNvSpPr/>
      </dsp:nvSpPr>
      <dsp:spPr>
        <a:xfrm>
          <a:off x="1605534" y="2437804"/>
          <a:ext cx="2875026" cy="750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altLang="en-US" sz="2100" kern="1200" smtClean="0"/>
            <a:t>Read narrative</a:t>
          </a:r>
          <a:endParaRPr lang="en-US" altLang="en-US" sz="2100" kern="1200" dirty="0" smtClean="0"/>
        </a:p>
      </dsp:txBody>
      <dsp:txXfrm>
        <a:off x="1605534" y="2437804"/>
        <a:ext cx="2875026" cy="750093"/>
      </dsp:txXfrm>
    </dsp:sp>
    <dsp:sp modelId="{D55CD01F-BC94-4267-97A2-8255075BBB5E}">
      <dsp:nvSpPr>
        <dsp:cNvPr id="0" name=""/>
        <dsp:cNvSpPr/>
      </dsp:nvSpPr>
      <dsp:spPr>
        <a:xfrm>
          <a:off x="1493520" y="3187898"/>
          <a:ext cx="59740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80EC0-686E-4011-B250-97D6202AEB5E}">
      <dsp:nvSpPr>
        <dsp:cNvPr id="0" name=""/>
        <dsp:cNvSpPr/>
      </dsp:nvSpPr>
      <dsp:spPr>
        <a:xfrm>
          <a:off x="1605534" y="3225403"/>
          <a:ext cx="2875026" cy="750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altLang="en-US" sz="2100" kern="1200" smtClean="0"/>
            <a:t>Compare to definition</a:t>
          </a:r>
          <a:endParaRPr lang="en-US" altLang="en-US" sz="2100" kern="1200" dirty="0" smtClean="0"/>
        </a:p>
      </dsp:txBody>
      <dsp:txXfrm>
        <a:off x="1605534" y="3225403"/>
        <a:ext cx="2875026" cy="750093"/>
      </dsp:txXfrm>
    </dsp:sp>
    <dsp:sp modelId="{0090BCF2-781B-4FAE-9062-202D45389C4D}">
      <dsp:nvSpPr>
        <dsp:cNvPr id="0" name=""/>
        <dsp:cNvSpPr/>
      </dsp:nvSpPr>
      <dsp:spPr>
        <a:xfrm>
          <a:off x="1493520" y="3975496"/>
          <a:ext cx="59740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C0D2C9-F5FF-4CED-9716-A7555FFDB507}">
      <dsp:nvSpPr>
        <dsp:cNvPr id="0" name=""/>
        <dsp:cNvSpPr/>
      </dsp:nvSpPr>
      <dsp:spPr>
        <a:xfrm>
          <a:off x="1605534" y="4013001"/>
          <a:ext cx="2875026" cy="750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altLang="en-US" sz="2100" kern="1200" smtClean="0"/>
            <a:t>Was it marked correctly?</a:t>
          </a:r>
          <a:endParaRPr lang="en-US" altLang="en-US" sz="2100" kern="1200" dirty="0" smtClean="0"/>
        </a:p>
      </dsp:txBody>
      <dsp:txXfrm>
        <a:off x="1605534" y="4013001"/>
        <a:ext cx="2875026" cy="750093"/>
      </dsp:txXfrm>
    </dsp:sp>
    <dsp:sp modelId="{5B300DA1-FFF8-408F-B295-C7491F259C64}">
      <dsp:nvSpPr>
        <dsp:cNvPr id="0" name=""/>
        <dsp:cNvSpPr/>
      </dsp:nvSpPr>
      <dsp:spPr>
        <a:xfrm>
          <a:off x="4592574" y="4013001"/>
          <a:ext cx="2875026" cy="750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altLang="en-US" sz="2100" kern="1200" smtClean="0"/>
            <a:t>If not, why was it incorrect?</a:t>
          </a:r>
          <a:endParaRPr lang="en-US" altLang="en-US" sz="2100" kern="1200" dirty="0" smtClean="0"/>
        </a:p>
      </dsp:txBody>
      <dsp:txXfrm>
        <a:off x="4592574" y="4013001"/>
        <a:ext cx="2875026" cy="750093"/>
      </dsp:txXfrm>
    </dsp:sp>
    <dsp:sp modelId="{6362B740-6D31-4E04-9C5A-C516D6D8BCC8}">
      <dsp:nvSpPr>
        <dsp:cNvPr id="0" name=""/>
        <dsp:cNvSpPr/>
      </dsp:nvSpPr>
      <dsp:spPr>
        <a:xfrm>
          <a:off x="1493520" y="4763095"/>
          <a:ext cx="59740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93A74-9BA9-4CE8-9A8D-8DEFF18CF596}">
      <dsp:nvSpPr>
        <dsp:cNvPr id="0" name=""/>
        <dsp:cNvSpPr/>
      </dsp:nvSpPr>
      <dsp:spPr>
        <a:xfrm>
          <a:off x="93828" y="2408"/>
          <a:ext cx="3829496" cy="2297697"/>
        </a:xfrm>
        <a:prstGeom prst="rect">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altLang="en-US" sz="4500" kern="1200" dirty="0" smtClean="0">
              <a:solidFill>
                <a:schemeClr val="bg1"/>
              </a:solidFill>
              <a:hlinkClick xmlns:r="http://schemas.openxmlformats.org/officeDocument/2006/relationships" r:id="" action="ppaction://hlinksldjump"/>
            </a:rPr>
            <a:t>Understand the decision point</a:t>
          </a:r>
          <a:endParaRPr lang="en-US" sz="4500" kern="1200" dirty="0">
            <a:solidFill>
              <a:schemeClr val="bg1"/>
            </a:solidFill>
          </a:endParaRPr>
        </a:p>
      </dsp:txBody>
      <dsp:txXfrm>
        <a:off x="93828" y="2408"/>
        <a:ext cx="3829496" cy="2297697"/>
      </dsp:txXfrm>
    </dsp:sp>
    <dsp:sp modelId="{7A8B299D-8A08-40F2-84A9-CA7A45269425}">
      <dsp:nvSpPr>
        <dsp:cNvPr id="0" name=""/>
        <dsp:cNvSpPr/>
      </dsp:nvSpPr>
      <dsp:spPr>
        <a:xfrm>
          <a:off x="4306274" y="2408"/>
          <a:ext cx="3829496" cy="2297697"/>
        </a:xfrm>
        <a:prstGeom prst="rect">
          <a:avLst/>
        </a:prstGeom>
        <a:solidFill>
          <a:schemeClr val="accent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altLang="en-US" sz="4500" kern="1200" smtClean="0"/>
            <a:t>Look up the policy</a:t>
          </a:r>
          <a:endParaRPr lang="en-US" altLang="en-US" sz="4500" kern="1200" dirty="0" smtClean="0"/>
        </a:p>
      </dsp:txBody>
      <dsp:txXfrm>
        <a:off x="4306274" y="2408"/>
        <a:ext cx="3829496" cy="2297697"/>
      </dsp:txXfrm>
    </dsp:sp>
    <dsp:sp modelId="{7796F4C4-7F58-40CD-A588-D7BC3C949C4C}">
      <dsp:nvSpPr>
        <dsp:cNvPr id="0" name=""/>
        <dsp:cNvSpPr/>
      </dsp:nvSpPr>
      <dsp:spPr>
        <a:xfrm>
          <a:off x="93828" y="2683055"/>
          <a:ext cx="3829496" cy="2297697"/>
        </a:xfrm>
        <a:prstGeom prst="rect">
          <a:avLst/>
        </a:prstGeom>
        <a:solidFill>
          <a:schemeClr val="tx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altLang="en-US" sz="4500" kern="1200" smtClean="0"/>
            <a:t>Use the definition</a:t>
          </a:r>
          <a:endParaRPr lang="en-US" altLang="en-US" sz="4500" kern="1200" dirty="0" smtClean="0"/>
        </a:p>
      </dsp:txBody>
      <dsp:txXfrm>
        <a:off x="93828" y="2683055"/>
        <a:ext cx="3829496" cy="2297697"/>
      </dsp:txXfrm>
    </dsp:sp>
    <dsp:sp modelId="{895156FC-F58A-4759-855B-FD8D16FDB0C9}">
      <dsp:nvSpPr>
        <dsp:cNvPr id="0" name=""/>
        <dsp:cNvSpPr/>
      </dsp:nvSpPr>
      <dsp:spPr>
        <a:xfrm>
          <a:off x="4306274" y="2683055"/>
          <a:ext cx="3829496" cy="2297697"/>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altLang="en-US" sz="4500" kern="1200" smtClean="0"/>
            <a:t>Be consistent!</a:t>
          </a:r>
          <a:endParaRPr lang="en-US" altLang="en-US" sz="4500" kern="1200" dirty="0" smtClean="0"/>
        </a:p>
      </dsp:txBody>
      <dsp:txXfrm>
        <a:off x="4306274" y="2683055"/>
        <a:ext cx="3829496" cy="229769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F7E47-9D51-3D40-B440-BA299371FCA2}">
      <dsp:nvSpPr>
        <dsp:cNvPr id="0" name=""/>
        <dsp:cNvSpPr/>
      </dsp:nvSpPr>
      <dsp:spPr>
        <a:xfrm flipH="1">
          <a:off x="719826" y="509620"/>
          <a:ext cx="1378" cy="227916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DAE052-5B96-074C-BF81-971B9F8F2C3F}">
      <dsp:nvSpPr>
        <dsp:cNvPr id="0" name=""/>
        <dsp:cNvSpPr/>
      </dsp:nvSpPr>
      <dsp:spPr>
        <a:xfrm>
          <a:off x="2610" y="409734"/>
          <a:ext cx="1571604" cy="3953985"/>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Focus the conversation on the key questions of the decision point and assessment structure.</a:t>
          </a:r>
          <a:endParaRPr lang="en-US" sz="1400" kern="1200" dirty="0"/>
        </a:p>
      </dsp:txBody>
      <dsp:txXfrm>
        <a:off x="79329" y="486453"/>
        <a:ext cx="1418166" cy="3800547"/>
      </dsp:txXfrm>
    </dsp:sp>
    <dsp:sp modelId="{F71E7354-AC13-BA49-96E3-38A8798A3B97}">
      <dsp:nvSpPr>
        <dsp:cNvPr id="0" name=""/>
        <dsp:cNvSpPr/>
      </dsp:nvSpPr>
      <dsp:spPr>
        <a:xfrm>
          <a:off x="1836149" y="409734"/>
          <a:ext cx="1571604" cy="395398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Elicit caseworker thinking related to proposed course of action.</a:t>
          </a:r>
          <a:endParaRPr lang="en-US" sz="1400" kern="1200" dirty="0"/>
        </a:p>
      </dsp:txBody>
      <dsp:txXfrm>
        <a:off x="1912868" y="486453"/>
        <a:ext cx="1418166" cy="3800547"/>
      </dsp:txXfrm>
    </dsp:sp>
    <dsp:sp modelId="{7464E12F-1E19-894E-8C58-CB067D126BFC}">
      <dsp:nvSpPr>
        <dsp:cNvPr id="0" name=""/>
        <dsp:cNvSpPr/>
      </dsp:nvSpPr>
      <dsp:spPr>
        <a:xfrm>
          <a:off x="3669688" y="409734"/>
          <a:ext cx="1571604" cy="3953985"/>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Engage in conversation with a focus on the definitions, using the Three Questions structure.</a:t>
          </a:r>
          <a:endParaRPr lang="en-US" sz="1400" kern="1200" dirty="0"/>
        </a:p>
      </dsp:txBody>
      <dsp:txXfrm>
        <a:off x="3746407" y="486453"/>
        <a:ext cx="1418166" cy="3800547"/>
      </dsp:txXfrm>
    </dsp:sp>
    <dsp:sp modelId="{5939DC77-D929-334C-9EF6-CB03E8581C5B}">
      <dsp:nvSpPr>
        <dsp:cNvPr id="0" name=""/>
        <dsp:cNvSpPr/>
      </dsp:nvSpPr>
      <dsp:spPr>
        <a:xfrm>
          <a:off x="5503227" y="409734"/>
          <a:ext cx="1571604" cy="3953985"/>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Ask questions that elicit family facts related to definitions and relevant decisions.</a:t>
          </a:r>
          <a:endParaRPr lang="en-US" sz="1400" kern="1200" dirty="0"/>
        </a:p>
      </dsp:txBody>
      <dsp:txXfrm>
        <a:off x="5579946" y="486453"/>
        <a:ext cx="1418166" cy="3800547"/>
      </dsp:txXfrm>
    </dsp:sp>
    <dsp:sp modelId="{DC6E8BC4-32E6-F042-9847-FAE66AFC23A5}">
      <dsp:nvSpPr>
        <dsp:cNvPr id="0" name=""/>
        <dsp:cNvSpPr/>
      </dsp:nvSpPr>
      <dsp:spPr>
        <a:xfrm>
          <a:off x="7336766" y="409734"/>
          <a:ext cx="1571604" cy="3953985"/>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solidFill>
                <a:schemeClr val="tx1"/>
              </a:solidFill>
            </a:rPr>
            <a:t>Make agreements about additional information needed, conversation, and follow-up steps with family.</a:t>
          </a:r>
          <a:endParaRPr lang="en-US" sz="1400" kern="1200" dirty="0">
            <a:solidFill>
              <a:schemeClr val="tx1"/>
            </a:solidFill>
          </a:endParaRPr>
        </a:p>
      </dsp:txBody>
      <dsp:txXfrm>
        <a:off x="7413485" y="486453"/>
        <a:ext cx="1418166" cy="380054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704C1-E35B-4CD4-B416-7B65BDFC0A5B}">
      <dsp:nvSpPr>
        <dsp:cNvPr id="0" name=""/>
        <dsp:cNvSpPr/>
      </dsp:nvSpPr>
      <dsp:spPr>
        <a:xfrm>
          <a:off x="0" y="45623"/>
          <a:ext cx="8223684" cy="897716"/>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smtClean="0">
              <a:solidFill>
                <a:schemeClr val="tx1"/>
              </a:solidFill>
            </a:rPr>
            <a:t>It is based </a:t>
          </a:r>
          <a:r>
            <a:rPr lang="en-US" sz="3900" kern="1200" dirty="0" smtClean="0">
              <a:solidFill>
                <a:schemeClr val="tx1"/>
              </a:solidFill>
            </a:rPr>
            <a:t>on information that: </a:t>
          </a:r>
          <a:endParaRPr lang="en-US" sz="3900" kern="1200" dirty="0">
            <a:solidFill>
              <a:schemeClr val="tx1"/>
            </a:solidFill>
          </a:endParaRPr>
        </a:p>
      </dsp:txBody>
      <dsp:txXfrm>
        <a:off x="26293" y="71916"/>
        <a:ext cx="8171098" cy="845130"/>
      </dsp:txXfrm>
    </dsp:sp>
    <dsp:sp modelId="{C2E8AADF-E2C4-420D-86C7-E381FF98114D}">
      <dsp:nvSpPr>
        <dsp:cNvPr id="0" name=""/>
        <dsp:cNvSpPr/>
      </dsp:nvSpPr>
      <dsp:spPr>
        <a:xfrm>
          <a:off x="2957" y="1244575"/>
          <a:ext cx="2595860" cy="3737371"/>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smtClean="0"/>
            <a:t>Does not fit an existing item</a:t>
          </a:r>
          <a:endParaRPr lang="en-US" sz="2900" kern="1200" dirty="0" smtClean="0"/>
        </a:p>
      </dsp:txBody>
      <dsp:txXfrm>
        <a:off x="78987" y="1320605"/>
        <a:ext cx="2443800" cy="3585311"/>
      </dsp:txXfrm>
    </dsp:sp>
    <dsp:sp modelId="{FDFD67BC-868B-4E40-BDCB-67B87E8552DA}">
      <dsp:nvSpPr>
        <dsp:cNvPr id="0" name=""/>
        <dsp:cNvSpPr/>
      </dsp:nvSpPr>
      <dsp:spPr>
        <a:xfrm>
          <a:off x="2816869" y="1244575"/>
          <a:ext cx="2595860" cy="373737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smtClean="0"/>
            <a:t>Is comparable to existing items</a:t>
          </a:r>
          <a:endParaRPr lang="en-US" sz="2900" kern="1200" dirty="0" smtClean="0"/>
        </a:p>
      </dsp:txBody>
      <dsp:txXfrm>
        <a:off x="2892899" y="1320605"/>
        <a:ext cx="2443800" cy="3585311"/>
      </dsp:txXfrm>
    </dsp:sp>
    <dsp:sp modelId="{024CDBB4-CA85-4583-8C9A-E0DA6273064C}">
      <dsp:nvSpPr>
        <dsp:cNvPr id="0" name=""/>
        <dsp:cNvSpPr/>
      </dsp:nvSpPr>
      <dsp:spPr>
        <a:xfrm>
          <a:off x="5630782" y="1244575"/>
          <a:ext cx="2595860" cy="3737371"/>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Contributes </a:t>
          </a:r>
          <a:r>
            <a:rPr lang="en-US" sz="2900" kern="1200" smtClean="0"/>
            <a:t>to the decision </a:t>
          </a:r>
          <a:r>
            <a:rPr lang="en-US" sz="2900" kern="1200" dirty="0" smtClean="0"/>
            <a:t>at hand</a:t>
          </a:r>
        </a:p>
      </dsp:txBody>
      <dsp:txXfrm>
        <a:off x="5706812" y="1320605"/>
        <a:ext cx="2443800" cy="358531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default#6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Arial"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atin typeface="Arial" charset="0"/>
              </a:defRPr>
            </a:lvl1pPr>
          </a:lstStyle>
          <a:p>
            <a:pPr>
              <a:defRPr/>
            </a:pPr>
            <a:fld id="{D21DF4C8-D420-4886-BF93-07A7A7461CFC}" type="datetimeFigureOut">
              <a:rPr lang="en-US"/>
              <a:pPr>
                <a:defRPr/>
              </a:pPr>
              <a:t>2/17/2016</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atin typeface="Arial"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fld id="{BFF9EC31-FDFB-493F-8522-34C341809C0F}" type="slidenum">
              <a:rPr lang="en-US" altLang="en-US"/>
              <a:pPr/>
              <a:t>‹#›</a:t>
            </a:fld>
            <a:endParaRPr lang="en-US" altLang="en-US"/>
          </a:p>
        </p:txBody>
      </p:sp>
    </p:spTree>
    <p:extLst>
      <p:ext uri="{BB962C8B-B14F-4D97-AF65-F5344CB8AC3E}">
        <p14:creationId xmlns:p14="http://schemas.microsoft.com/office/powerpoint/2010/main" val="2392950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D248BC52-162B-43AA-A8E4-94C076311668}" type="datetimeFigureOut">
              <a:rPr lang="en-US"/>
              <a:pPr>
                <a:defRPr/>
              </a:pPr>
              <a:t>2/17/2016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anose="020F0502020204030204" pitchFamily="34" charset="0"/>
              </a:defRPr>
            </a:lvl1pPr>
          </a:lstStyle>
          <a:p>
            <a:fld id="{DD91BCE0-5B9B-4D59-A185-2A9E8A0C6B2B}" type="slidenum">
              <a:rPr lang="en-US" altLang="en-US"/>
              <a:pPr/>
              <a:t>‹#›</a:t>
            </a:fld>
            <a:endParaRPr lang="en-US" altLang="en-US"/>
          </a:p>
        </p:txBody>
      </p:sp>
    </p:spTree>
    <p:extLst>
      <p:ext uri="{BB962C8B-B14F-4D97-AF65-F5344CB8AC3E}">
        <p14:creationId xmlns:p14="http://schemas.microsoft.com/office/powerpoint/2010/main" val="29730295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Welcome and introductions.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Note to trainer: One option is to have everyone introduce themselves by name, county, and unit supervised, plus the first word that comes into their head when they hear “SDM.”  Record these words on a flip chart.  You can revisit near the end to see if this word association changes.  This will also give you a chance to understand what kind of resistance, if any, you may face. You can focus optional comments and activities to more directly address the type of resistance expressed (e.g., paperwork/time-consuming/non-professional) and reinforce positive statements (e.g., consistent/focused/research-based).</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Review the agenda.</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If this session is not consecutive with previous sessions, begin again with title slide, welcome, and introductions, and repeat training goals.</a:t>
            </a:r>
            <a:endParaRPr lang="en-US" sz="1200" kern="1200" dirty="0" smtClean="0">
              <a:solidFill>
                <a:schemeClr val="tx1"/>
              </a:solidFill>
              <a:effectLst/>
              <a:latin typeface="+mn-lt"/>
              <a:ea typeface="+mn-ea"/>
              <a:cs typeface="+mn-cs"/>
            </a:endParaRPr>
          </a:p>
          <a:p>
            <a:pPr eaLnBrk="1" hangingPunct="1">
              <a:spcBef>
                <a:spcPct val="0"/>
              </a:spcBef>
            </a:pPr>
            <a:endParaRPr lang="en-US" altLang="en-US" i="1" dirty="0" smtClean="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E2E6CF-5712-45EB-AAED-F4F9D42E2D48}" type="slidenum">
              <a:rPr lang="en-US" altLang="en-US">
                <a:solidFill>
                  <a:srgbClr val="000000"/>
                </a:solidFill>
              </a:rPr>
              <a:pPr eaLnBrk="1" hangingPunct="1"/>
              <a:t>1</a:t>
            </a:fld>
            <a:endParaRPr lang="en-US" altLang="en-US">
              <a:solidFill>
                <a:srgbClr val="000000"/>
              </a:solidFill>
            </a:endParaRPr>
          </a:p>
        </p:txBody>
      </p:sp>
    </p:spTree>
    <p:extLst>
      <p:ext uri="{BB962C8B-B14F-4D97-AF65-F5344CB8AC3E}">
        <p14:creationId xmlns:p14="http://schemas.microsoft.com/office/powerpoint/2010/main" val="3718617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tabLst/>
              <a:defRPr/>
            </a:pPr>
            <a:r>
              <a:rPr lang="en-US" b="1" dirty="0" smtClean="0">
                <a:latin typeface="+mn-lt"/>
                <a:cs typeface="Verdana" pitchFamily="34" charset="0"/>
                <a:sym typeface="Century Gothic" pitchFamily="34" charset="0"/>
              </a:rPr>
              <a:t>Istock</a:t>
            </a:r>
            <a:r>
              <a:rPr lang="en-US" b="1" baseline="0" dirty="0" smtClean="0">
                <a:latin typeface="+mn-lt"/>
                <a:cs typeface="Verdana" pitchFamily="34" charset="0"/>
                <a:sym typeface="Century Gothic" pitchFamily="34" charset="0"/>
              </a:rPr>
              <a:t> </a:t>
            </a:r>
            <a:r>
              <a:rPr lang="en-US" b="1" dirty="0" smtClean="0"/>
              <a:t>Photo: 809701</a:t>
            </a:r>
          </a:p>
          <a:p>
            <a:pPr>
              <a:spcBef>
                <a:spcPct val="0"/>
              </a:spcBef>
              <a:spcAft>
                <a:spcPct val="0"/>
              </a:spcAft>
              <a:defRPr/>
            </a:pPr>
            <a:endParaRPr lang="en-US" dirty="0" smtClean="0">
              <a:latin typeface="+mn-lt"/>
              <a:cs typeface="Verdana" pitchFamily="34" charset="0"/>
              <a:sym typeface="Century Gothic" pitchFamily="34" charset="0"/>
            </a:endParaRPr>
          </a:p>
          <a:p>
            <a:pPr>
              <a:spcBef>
                <a:spcPct val="0"/>
              </a:spcBef>
              <a:spcAft>
                <a:spcPct val="0"/>
              </a:spcAft>
              <a:defRPr/>
            </a:pPr>
            <a:r>
              <a:rPr lang="en-US" dirty="0" smtClean="0">
                <a:latin typeface="+mn-lt"/>
                <a:cs typeface="Verdana" pitchFamily="34" charset="0"/>
                <a:sym typeface="Century Gothic" pitchFamily="34" charset="0"/>
              </a:rPr>
              <a:t>Ask if this is what happens in supervision: </a:t>
            </a:r>
          </a:p>
          <a:p>
            <a:pPr>
              <a:spcBef>
                <a:spcPct val="0"/>
              </a:spcBef>
              <a:spcAft>
                <a:spcPct val="0"/>
              </a:spcAft>
              <a:defRPr/>
            </a:pPr>
            <a:endParaRPr lang="en-US" dirty="0" smtClean="0">
              <a:latin typeface="+mn-lt"/>
              <a:cs typeface="Verdana" pitchFamily="34" charset="0"/>
              <a:sym typeface="Century Gothic" pitchFamily="34" charset="0"/>
            </a:endParaRPr>
          </a:p>
          <a:p>
            <a:pPr>
              <a:spcBef>
                <a:spcPct val="0"/>
              </a:spcBef>
              <a:spcAft>
                <a:spcPct val="0"/>
              </a:spcAft>
              <a:defRPr/>
            </a:pPr>
            <a:r>
              <a:rPr lang="en-US" baseline="0" dirty="0" smtClean="0">
                <a:latin typeface="+mn-lt"/>
                <a:cs typeface="Verdana" pitchFamily="34" charset="0"/>
                <a:sym typeface="Century Gothic" pitchFamily="34" charset="0"/>
              </a:rPr>
              <a:t>Worker quickly tells supervisor the details and asks “what should I do?” Supervisor makes decision and tells worker what to do. </a:t>
            </a:r>
            <a:endParaRPr lang="en-US" dirty="0" smtClean="0">
              <a:latin typeface="+mn-lt"/>
              <a:cs typeface="Verdana" pitchFamily="34" charset="0"/>
              <a:sym typeface="Century Gothic" pitchFamily="34" charset="0"/>
            </a:endParaRPr>
          </a:p>
          <a:p>
            <a:pPr>
              <a:spcBef>
                <a:spcPct val="0"/>
              </a:spcBef>
              <a:spcAft>
                <a:spcPct val="0"/>
              </a:spcAft>
              <a:defRPr/>
            </a:pPr>
            <a:endParaRPr lang="en-US" dirty="0" smtClean="0">
              <a:latin typeface="+mn-lt"/>
              <a:cs typeface="Verdana" pitchFamily="34" charset="0"/>
              <a:sym typeface="Century Gothic" pitchFamily="34" charset="0"/>
            </a:endParaRPr>
          </a:p>
          <a:p>
            <a:pPr marL="171450" indent="-171450">
              <a:spcBef>
                <a:spcPct val="0"/>
              </a:spcBef>
              <a:spcAft>
                <a:spcPct val="0"/>
              </a:spcAft>
              <a:buFont typeface="Arial" panose="020B0604020202020204" pitchFamily="34" charset="0"/>
              <a:buChar char="•"/>
              <a:defRPr/>
            </a:pPr>
            <a:r>
              <a:rPr lang="en-US" dirty="0" smtClean="0">
                <a:latin typeface="+mn-lt"/>
                <a:cs typeface="Verdana" pitchFamily="34" charset="0"/>
                <a:sym typeface="Century Gothic" pitchFamily="34" charset="0"/>
              </a:rPr>
              <a:t>Ask about some of the keys to working with families in casework</a:t>
            </a:r>
            <a:r>
              <a:rPr lang="en-US" baseline="0" dirty="0" smtClean="0">
                <a:latin typeface="+mn-lt"/>
                <a:cs typeface="Verdana" pitchFamily="34" charset="0"/>
                <a:sym typeface="Century Gothic" pitchFamily="34" charset="0"/>
              </a:rPr>
              <a:t> practice</a:t>
            </a:r>
            <a:r>
              <a:rPr lang="en-US" dirty="0" smtClean="0">
                <a:latin typeface="+mn-lt"/>
                <a:cs typeface="Verdana" pitchFamily="34" charset="0"/>
                <a:sym typeface="Century Gothic" pitchFamily="34" charset="0"/>
              </a:rPr>
              <a:t>. (i.e., partnership, behavioral detail, solution-focused questions, rigorous and balanced inquiry).</a:t>
            </a:r>
          </a:p>
          <a:p>
            <a:pPr marL="171450" indent="-171450">
              <a:spcBef>
                <a:spcPct val="0"/>
              </a:spcBef>
              <a:spcAft>
                <a:spcPct val="0"/>
              </a:spcAft>
              <a:buFont typeface="Arial" panose="020B0604020202020204" pitchFamily="34" charset="0"/>
              <a:buChar char="•"/>
              <a:defRPr/>
            </a:pPr>
            <a:endParaRPr lang="en-US" dirty="0" smtClean="0">
              <a:latin typeface="+mn-lt"/>
              <a:cs typeface="Verdana" pitchFamily="34" charset="0"/>
              <a:sym typeface="Century Gothic" pitchFamily="34" charset="0"/>
            </a:endParaRPr>
          </a:p>
          <a:p>
            <a:pPr marL="171450" indent="-171450">
              <a:spcBef>
                <a:spcPct val="0"/>
              </a:spcBef>
              <a:spcAft>
                <a:spcPct val="0"/>
              </a:spcAft>
              <a:buFont typeface="Arial" panose="020B0604020202020204" pitchFamily="34" charset="0"/>
              <a:buChar char="•"/>
              <a:defRPr/>
            </a:pPr>
            <a:r>
              <a:rPr lang="en-US" dirty="0" smtClean="0">
                <a:latin typeface="+mn-lt"/>
                <a:cs typeface="Verdana" pitchFamily="34" charset="0"/>
                <a:sym typeface="Century Gothic" pitchFamily="34" charset="0"/>
              </a:rPr>
              <a:t>Ask how they could use similar approaches with workers in supervision. </a:t>
            </a:r>
          </a:p>
          <a:p>
            <a:pPr marL="171450" indent="-171450">
              <a:spcBef>
                <a:spcPct val="0"/>
              </a:spcBef>
              <a:spcAft>
                <a:spcPct val="0"/>
              </a:spcAft>
              <a:buFont typeface="Arial" panose="020B0604020202020204" pitchFamily="34" charset="0"/>
              <a:buChar char="•"/>
              <a:defRPr/>
            </a:pPr>
            <a:endParaRPr lang="en-US" dirty="0" smtClean="0">
              <a:latin typeface="+mn-lt"/>
              <a:cs typeface="Verdana" pitchFamily="34" charset="0"/>
              <a:sym typeface="Century Gothic" pitchFamily="34" charset="0"/>
            </a:endParaRPr>
          </a:p>
          <a:p>
            <a:pPr marL="171450" indent="-171450">
              <a:spcBef>
                <a:spcPct val="0"/>
              </a:spcBef>
              <a:spcAft>
                <a:spcPct val="0"/>
              </a:spcAft>
              <a:buFont typeface="Arial" panose="020B0604020202020204" pitchFamily="34" charset="0"/>
              <a:buChar char="•"/>
              <a:defRPr/>
            </a:pPr>
            <a:r>
              <a:rPr lang="en-US" dirty="0" smtClean="0">
                <a:latin typeface="+mn-lt"/>
                <a:cs typeface="Verdana" pitchFamily="34" charset="0"/>
                <a:sym typeface="Century Gothic" pitchFamily="34" charset="0"/>
              </a:rPr>
              <a:t>Establish a </a:t>
            </a:r>
            <a:r>
              <a:rPr lang="en-US" b="1" dirty="0" smtClean="0">
                <a:latin typeface="+mn-lt"/>
                <a:cs typeface="Verdana" pitchFamily="34" charset="0"/>
                <a:sym typeface="Century Gothic" pitchFamily="34" charset="0"/>
              </a:rPr>
              <a:t>working partnership </a:t>
            </a:r>
            <a:r>
              <a:rPr lang="en-US" dirty="0" smtClean="0">
                <a:latin typeface="+mn-lt"/>
                <a:cs typeface="Verdana" pitchFamily="34" charset="0"/>
                <a:sym typeface="Century Gothic" pitchFamily="34" charset="0"/>
              </a:rPr>
              <a:t>where the officer’s </a:t>
            </a:r>
            <a:r>
              <a:rPr lang="en-US" altLang="ja-JP" dirty="0" smtClean="0">
                <a:latin typeface="+mn-lt"/>
                <a:ea typeface="MS PGothic" pitchFamily="34" charset="-128"/>
                <a:sym typeface="Century Gothic" pitchFamily="34" charset="0"/>
              </a:rPr>
              <a:t>ideas are sought and encouraged.</a:t>
            </a:r>
          </a:p>
          <a:p>
            <a:pPr marL="171450" indent="-171450">
              <a:spcBef>
                <a:spcPct val="0"/>
              </a:spcBef>
              <a:spcAft>
                <a:spcPct val="0"/>
              </a:spcAft>
              <a:buFont typeface="Arial" panose="020B0604020202020204" pitchFamily="34" charset="0"/>
              <a:buChar char="•"/>
              <a:defRPr/>
            </a:pPr>
            <a:endParaRPr lang="en-US" altLang="ja-JP" dirty="0" smtClean="0">
              <a:latin typeface="+mn-lt"/>
              <a:ea typeface="MS PGothic" pitchFamily="34" charset="-128"/>
              <a:sym typeface="Century Gothic" pitchFamily="34" charset="0"/>
            </a:endParaRPr>
          </a:p>
          <a:p>
            <a:pPr marL="171450" indent="-171450">
              <a:spcBef>
                <a:spcPct val="0"/>
              </a:spcBef>
              <a:spcAft>
                <a:spcPct val="0"/>
              </a:spcAft>
              <a:buFont typeface="Arial" panose="020B0604020202020204" pitchFamily="34" charset="0"/>
              <a:buChar char="•"/>
              <a:defRPr/>
            </a:pPr>
            <a:r>
              <a:rPr lang="en-US" dirty="0" smtClean="0">
                <a:latin typeface="+mn-lt"/>
                <a:cs typeface="Verdana" pitchFamily="34" charset="0"/>
                <a:sym typeface="Century Gothic" pitchFamily="34" charset="0"/>
              </a:rPr>
              <a:t>Ask the officer to slow down the </a:t>
            </a:r>
            <a:r>
              <a:rPr lang="en-US" b="1" dirty="0" smtClean="0">
                <a:latin typeface="+mn-lt"/>
                <a:cs typeface="Verdana" pitchFamily="34" charset="0"/>
                <a:sym typeface="Century Gothic" pitchFamily="34" charset="0"/>
              </a:rPr>
              <a:t>description of events </a:t>
            </a:r>
            <a:r>
              <a:rPr lang="en-US" dirty="0" smtClean="0">
                <a:latin typeface="+mn-lt"/>
                <a:cs typeface="Verdana" pitchFamily="34" charset="0"/>
                <a:sym typeface="Century Gothic" pitchFamily="34" charset="0"/>
              </a:rPr>
              <a:t>to discern a pattern of interaction.</a:t>
            </a:r>
          </a:p>
          <a:p>
            <a:pPr marL="171450" indent="-171450">
              <a:spcBef>
                <a:spcPct val="0"/>
              </a:spcBef>
              <a:spcAft>
                <a:spcPct val="0"/>
              </a:spcAft>
              <a:buFont typeface="Arial" panose="020B0604020202020204" pitchFamily="34" charset="0"/>
              <a:buChar char="•"/>
              <a:defRPr/>
            </a:pPr>
            <a:endParaRPr lang="en-US" dirty="0" smtClean="0">
              <a:latin typeface="+mn-lt"/>
              <a:cs typeface="Verdana" pitchFamily="34" charset="0"/>
              <a:sym typeface="Century Gothic" pitchFamily="34" charset="0"/>
            </a:endParaRPr>
          </a:p>
          <a:p>
            <a:pPr marL="171450" indent="-171450">
              <a:spcBef>
                <a:spcPct val="0"/>
              </a:spcBef>
              <a:spcAft>
                <a:spcPct val="0"/>
              </a:spcAft>
              <a:buFont typeface="Arial" panose="020B0604020202020204" pitchFamily="34" charset="0"/>
              <a:buChar char="•"/>
              <a:defRPr/>
            </a:pPr>
            <a:r>
              <a:rPr lang="en-US" dirty="0" smtClean="0">
                <a:latin typeface="+mn-lt"/>
                <a:cs typeface="Verdana" pitchFamily="34" charset="0"/>
                <a:sym typeface="Century Gothic" pitchFamily="34" charset="0"/>
              </a:rPr>
              <a:t>Ask a caseworker to discuss </a:t>
            </a:r>
            <a:r>
              <a:rPr lang="en-US" b="1" dirty="0" smtClean="0">
                <a:latin typeface="+mn-lt"/>
                <a:cs typeface="Verdana" pitchFamily="34" charset="0"/>
                <a:sym typeface="Century Gothic" pitchFamily="34" charset="0"/>
              </a:rPr>
              <a:t>exceptions</a:t>
            </a:r>
            <a:r>
              <a:rPr lang="en-US" dirty="0" smtClean="0">
                <a:latin typeface="+mn-lt"/>
                <a:cs typeface="Verdana" pitchFamily="34" charset="0"/>
                <a:sym typeface="Century Gothic" pitchFamily="34" charset="0"/>
              </a:rPr>
              <a:t> to the family</a:t>
            </a:r>
            <a:r>
              <a:rPr lang="ja-JP" altLang="en-US" dirty="0" smtClean="0">
                <a:latin typeface="+mn-lt"/>
                <a:ea typeface="MS PGothic" pitchFamily="34" charset="-128"/>
                <a:sym typeface="Century Gothic" pitchFamily="34" charset="0"/>
              </a:rPr>
              <a:t>’</a:t>
            </a:r>
            <a:r>
              <a:rPr lang="en-US" altLang="ja-JP" dirty="0" smtClean="0">
                <a:latin typeface="+mn-lt"/>
                <a:ea typeface="MS PGothic" pitchFamily="34" charset="-128"/>
                <a:sym typeface="Century Gothic" pitchFamily="34" charset="0"/>
              </a:rPr>
              <a:t>s problem pattern.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A7E0AFB-9A70-451E-8986-53CF6C94FDC1}" type="slidenum">
              <a:rPr lang="en-US" smtClean="0"/>
              <a:pPr/>
              <a:t>10</a:t>
            </a:fld>
            <a:endParaRPr lang="en-US"/>
          </a:p>
        </p:txBody>
      </p:sp>
    </p:spTree>
    <p:extLst>
      <p:ext uri="{BB962C8B-B14F-4D97-AF65-F5344CB8AC3E}">
        <p14:creationId xmlns:p14="http://schemas.microsoft.com/office/powerpoint/2010/main" val="403355754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p:txBody>
          <a:bodyPr wrap="square" numCol="1" anchor="t" anchorCtr="0" compatLnSpc="1">
            <a:prstTxWarp prst="textNoShape">
              <a:avLst/>
            </a:prstTxWarp>
            <a:normAutofit fontScale="55000" lnSpcReduction="20000"/>
          </a:bodyPr>
          <a:lstStyle/>
          <a:p>
            <a:r>
              <a:rPr lang="en-US" sz="1200" kern="1200" dirty="0" smtClean="0">
                <a:solidFill>
                  <a:schemeClr val="tx1"/>
                </a:solidFill>
                <a:effectLst/>
                <a:latin typeface="+mn-lt"/>
                <a:ea typeface="+mn-ea"/>
                <a:cs typeface="+mn-cs"/>
              </a:rPr>
              <a:t>Here is one report option in SafeMeasures.  You select SDM Measures as the menu, then look under “SDM for Open Cases” and select “Contacts With Child Based on Risk.”  (arrow)</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the report opens, select the timeframe “open on.”  This slide shows percent view, but either is fine.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Note that this is not exactly measuring SDM guidelines.  What is different?  (SDM guidelines are for parent and child visits when they are seen together.  This measures visits with child.)  Computers can’t always count things the way a best-practice policy would recommend, and the key audit standard has always been child visits.  </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Answers: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What was the risk level of every case that had more than three contacts?  </a:t>
            </a:r>
            <a:r>
              <a:rPr lang="en-US" sz="1200" kern="1200" dirty="0" smtClean="0">
                <a:solidFill>
                  <a:schemeClr val="tx1"/>
                </a:solidFill>
                <a:effectLst/>
                <a:latin typeface="+mn-lt"/>
                <a:ea typeface="+mn-ea"/>
                <a:cs typeface="+mn-cs"/>
              </a:rPr>
              <a:t>Very high</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What percentage of very high-risk families received zero contacts?  </a:t>
            </a:r>
            <a:r>
              <a:rPr lang="en-US" sz="1200" kern="1200" dirty="0" smtClean="0">
                <a:solidFill>
                  <a:schemeClr val="tx1"/>
                </a:solidFill>
                <a:effectLst/>
                <a:latin typeface="+mn-lt"/>
                <a:ea typeface="+mn-ea"/>
                <a:cs typeface="+mn-cs"/>
              </a:rPr>
              <a:t>0%</a:t>
            </a:r>
          </a:p>
          <a:p>
            <a:r>
              <a:rPr lang="en-US" sz="1200" i="1" kern="1200" dirty="0" smtClean="0">
                <a:solidFill>
                  <a:schemeClr val="tx1"/>
                </a:solidFill>
                <a:effectLst/>
                <a:latin typeface="+mn-lt"/>
                <a:ea typeface="+mn-ea"/>
                <a:cs typeface="+mn-cs"/>
              </a:rPr>
              <a:t>How many contacts did most moderate-risk families receive?  </a:t>
            </a:r>
            <a:r>
              <a:rPr lang="en-US" sz="1200" kern="1200" dirty="0" smtClean="0">
                <a:solidFill>
                  <a:schemeClr val="tx1"/>
                </a:solidFill>
                <a:effectLst/>
                <a:latin typeface="+mn-lt"/>
                <a:ea typeface="+mn-ea"/>
                <a:cs typeface="+mn-cs"/>
              </a:rPr>
              <a:t>Two</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If you supervised this unit, what changes would you like to see next month?  </a:t>
            </a:r>
            <a:r>
              <a:rPr lang="en-US" sz="1200" kern="1200" dirty="0" smtClean="0">
                <a:solidFill>
                  <a:schemeClr val="tx1"/>
                </a:solidFill>
                <a:effectLst/>
                <a:latin typeface="+mn-lt"/>
                <a:ea typeface="+mn-ea"/>
                <a:cs typeface="+mn-cs"/>
              </a:rPr>
              <a:t>Reduce the number</a:t>
            </a:r>
            <a:r>
              <a:rPr lang="en-US" sz="1200" kern="1200" baseline="0" dirty="0" smtClean="0">
                <a:solidFill>
                  <a:schemeClr val="tx1"/>
                </a:solidFill>
                <a:effectLst/>
                <a:latin typeface="+mn-lt"/>
                <a:ea typeface="+mn-ea"/>
                <a:cs typeface="+mn-cs"/>
              </a:rPr>
              <a:t> of </a:t>
            </a:r>
            <a:r>
              <a:rPr lang="en-US" sz="1200" kern="1200" dirty="0" smtClean="0">
                <a:solidFill>
                  <a:schemeClr val="tx1"/>
                </a:solidFill>
                <a:effectLst/>
                <a:latin typeface="+mn-lt"/>
                <a:ea typeface="+mn-ea"/>
                <a:cs typeface="+mn-cs"/>
              </a:rPr>
              <a:t>moderate-risk families getting more than one contact per month; get at least one contact per month to every high-risk family; increase the number of contacts per month for high-risk families.</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Why does the SDM system recommend not keeping low-risk and moderate-risk cases open?  </a:t>
            </a:r>
            <a:r>
              <a:rPr lang="en-US" sz="1200" kern="1200" dirty="0" smtClean="0">
                <a:solidFill>
                  <a:schemeClr val="tx1"/>
                </a:solidFill>
                <a:effectLst/>
                <a:latin typeface="+mn-lt"/>
                <a:ea typeface="+mn-ea"/>
                <a:cs typeface="+mn-cs"/>
              </a:rPr>
              <a:t>Those families are less likely to maltreat their children, and low- and moderate-risk families do just as well in community services, while higher-risk families do best with multiple contacts.</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Under what conditions would it be appropriate to provide a second or subsequent contact to a low- or moderate-risk family when there is a high- or very high-risk family who has not yet been seen?  </a:t>
            </a:r>
            <a:r>
              <a:rPr lang="en-US" sz="1200" i="0" kern="1200" dirty="0" smtClean="0">
                <a:solidFill>
                  <a:schemeClr val="tx1"/>
                </a:solidFill>
                <a:effectLst/>
                <a:latin typeface="+mn-lt"/>
                <a:ea typeface="+mn-ea"/>
                <a:cs typeface="+mn-cs"/>
              </a:rPr>
              <a:t>When</a:t>
            </a:r>
            <a:r>
              <a:rPr lang="en-US" sz="1200" i="0" kern="1200" baseline="0" dirty="0" smtClean="0">
                <a:solidFill>
                  <a:schemeClr val="tx1"/>
                </a:solidFill>
                <a:effectLst/>
                <a:latin typeface="+mn-lt"/>
                <a:ea typeface="+mn-ea"/>
                <a:cs typeface="+mn-cs"/>
              </a:rPr>
              <a:t> there is a</a:t>
            </a:r>
            <a:r>
              <a:rPr lang="en-US" sz="1200" kern="1200" dirty="0" smtClean="0">
                <a:solidFill>
                  <a:schemeClr val="tx1"/>
                </a:solidFill>
                <a:effectLst/>
                <a:latin typeface="+mn-lt"/>
                <a:ea typeface="+mn-ea"/>
                <a:cs typeface="+mn-cs"/>
              </a:rPr>
              <a:t> new referral and/or safety threat.</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How often should you track this measure for your unit?  </a:t>
            </a:r>
            <a:r>
              <a:rPr lang="en-US" sz="1200" kern="1200" dirty="0" smtClean="0">
                <a:solidFill>
                  <a:schemeClr val="tx1"/>
                </a:solidFill>
                <a:effectLst/>
                <a:latin typeface="+mn-lt"/>
                <a:ea typeface="+mn-ea"/>
                <a:cs typeface="+mn-cs"/>
              </a:rPr>
              <a:t>Since SafeMeasures is refreshed twice a week, it’s not necessary to look every day.  One strategy is to look once on the first of the month and create a list for every open family, sorted by risk.  As the first visit is made, tick it off.  Run the list again with two weeks left</a:t>
            </a:r>
            <a:r>
              <a:rPr lang="en-US" sz="1200" kern="1200" baseline="0" dirty="0" smtClean="0">
                <a:solidFill>
                  <a:schemeClr val="tx1"/>
                </a:solidFill>
                <a:effectLst/>
                <a:latin typeface="+mn-lt"/>
                <a:ea typeface="+mn-ea"/>
                <a:cs typeface="+mn-cs"/>
              </a:rPr>
              <a:t> in the month</a:t>
            </a:r>
            <a:r>
              <a:rPr lang="en-US" sz="1200" kern="1200" dirty="0" smtClean="0">
                <a:solidFill>
                  <a:schemeClr val="tx1"/>
                </a:solidFill>
                <a:effectLst/>
                <a:latin typeface="+mn-lt"/>
                <a:ea typeface="+mn-ea"/>
                <a:cs typeface="+mn-cs"/>
              </a:rPr>
              <a:t>.  If you aren’t halfway through your list, you are getting into trouble.  Run it with a week to go, and tick off cases as they are contacted.  Is a case missing a contact and the worker is out sick or on vacation?  Better assign a second person,</a:t>
            </a:r>
            <a:r>
              <a:rPr lang="en-US" sz="1200" kern="1200" baseline="0" dirty="0" smtClean="0">
                <a:solidFill>
                  <a:schemeClr val="tx1"/>
                </a:solidFill>
                <a:effectLst/>
                <a:latin typeface="+mn-lt"/>
                <a:ea typeface="+mn-ea"/>
                <a:cs typeface="+mn-cs"/>
              </a:rPr>
              <a:t> or contact the family yourself.</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how do you use this for time management?  When a worker asks for help prioritizing, you can use this to see which contacts are urgent.  If a worker is debating between seeing a moderate-risk family a second time</a:t>
            </a:r>
            <a:r>
              <a:rPr lang="en-US" sz="1200" kern="1200" baseline="0" dirty="0" smtClean="0">
                <a:solidFill>
                  <a:schemeClr val="tx1"/>
                </a:solidFill>
                <a:effectLst/>
                <a:latin typeface="+mn-lt"/>
                <a:ea typeface="+mn-ea"/>
                <a:cs typeface="+mn-cs"/>
              </a:rPr>
              <a:t> in the absence of</a:t>
            </a:r>
            <a:r>
              <a:rPr lang="en-US" sz="1200" kern="1200" dirty="0" smtClean="0">
                <a:solidFill>
                  <a:schemeClr val="tx1"/>
                </a:solidFill>
                <a:effectLst/>
                <a:latin typeface="+mn-lt"/>
                <a:ea typeface="+mn-ea"/>
                <a:cs typeface="+mn-cs"/>
              </a:rPr>
              <a:t> a safety threat, while some higher-risk families have not yet been seen, the answer is pretty clear.  Of course there can be clinical judgments made to do something different, but this is a place to start, and if you do something different, just be able to explain your clinical reason.</a:t>
            </a:r>
            <a:r>
              <a:rPr lang="en-US" sz="1200" i="1" kern="1200" dirty="0" smtClean="0">
                <a:solidFill>
                  <a:schemeClr val="tx1"/>
                </a:solidFill>
                <a:effectLst/>
                <a:latin typeface="+mn-lt"/>
                <a:ea typeface="+mn-ea"/>
                <a:cs typeface="+mn-cs"/>
              </a:rPr>
              <a:t>  (Note to trainer:  Other SafeMeasures reports can be drawn to create overall prioritization, including which case plans are overdue, which assessments are overdue, etc.)</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This slide ends the module section on contact guidelines.  </a:t>
            </a:r>
            <a:endParaRPr lang="en-US" sz="1200" kern="1200" dirty="0">
              <a:solidFill>
                <a:schemeClr val="tx1"/>
              </a:solidFill>
              <a:effectLst/>
              <a:latin typeface="+mn-lt"/>
              <a:ea typeface="+mn-ea"/>
              <a:cs typeface="+mn-cs"/>
            </a:endParaRPr>
          </a:p>
        </p:txBody>
      </p:sp>
      <p:sp>
        <p:nvSpPr>
          <p:cNvPr id="2170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495930-417C-4A27-A478-D30CA3E349C9}" type="slidenum">
              <a:rPr lang="en-US" altLang="en-US">
                <a:latin typeface="Calibri" panose="020F0502020204030204" pitchFamily="34" charset="0"/>
              </a:rPr>
              <a:pPr eaLnBrk="1" hangingPunct="1"/>
              <a:t>100</a:t>
            </a:fld>
            <a:endParaRPr lang="en-US" altLang="en-US">
              <a:latin typeface="Calibri" panose="020F0502020204030204" pitchFamily="34" charset="0"/>
            </a:endParaRPr>
          </a:p>
        </p:txBody>
      </p:sp>
    </p:spTree>
    <p:extLst>
      <p:ext uri="{BB962C8B-B14F-4D97-AF65-F5344CB8AC3E}">
        <p14:creationId xmlns:p14="http://schemas.microsoft.com/office/powerpoint/2010/main" val="418762294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dirty="0"/>
              <a:t>Note </a:t>
            </a:r>
            <a:r>
              <a:rPr lang="en-US" sz="1200" i="1" kern="1200" dirty="0">
                <a:solidFill>
                  <a:schemeClr val="tx1"/>
                </a:solidFill>
                <a:effectLst/>
                <a:latin typeface="+mn-lt"/>
                <a:ea typeface="+mn-ea"/>
                <a:cs typeface="+mn-cs"/>
              </a:rPr>
              <a:t>to trainer:  The sections on assigning cases and keeping up with reassessments are for ongoing supervisors. If your class is entirely composed of hotline and/or ER supervisors, you can skip these short segments and spend more time on the approval sections.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Knowing that in an ideal world a worker will PLAN to spend more time on a higher-risk case, and that higher-risk cases probably already do consume more worker time on average, it makes sense to think about risk-based WORKLOAD, not just head-count CASELOAD, when deciding who should get the next case you have to assign. This section will provide an idea for an easy way to incorporate risk-based workload into your decisions, as well as how you can use SafeMeasures to monitor.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should mention that while we are letting you know a few tips for using SafeMeasures to make your life easier, this isn’t designed to be a SafeMeasures training.  That really needs to be in a lab.  But you should know that the training academies now have trainers who will be teaching both basic navigation of SafeMeasures and a special advanced SafeMeasures day just for supervisors, to help you create a personalized usage plan.  I’d encourage taking that class as soon as you can … you’ll be surprised how much help SafeMeasures can be.  Okay, end of commercial.</a:t>
            </a:r>
            <a:r>
              <a:rPr lang="en-US" dirty="0"/>
              <a:t>  </a:t>
            </a:r>
            <a:endParaRPr lang="en-US" altLang="en-US" dirty="0"/>
          </a:p>
        </p:txBody>
      </p:sp>
      <p:sp>
        <p:nvSpPr>
          <p:cNvPr id="2181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6F6C16F-5CCE-496E-BA11-B976EF8115CA}" type="slidenum">
              <a:rPr lang="en-US" altLang="en-US">
                <a:latin typeface="Calibri" panose="020F0502020204030204" pitchFamily="34" charset="0"/>
              </a:rPr>
              <a:pPr eaLnBrk="1" hangingPunct="1"/>
              <a:t>101</a:t>
            </a:fld>
            <a:endParaRPr lang="en-US" altLang="en-US">
              <a:latin typeface="Calibri" panose="020F0502020204030204" pitchFamily="34" charset="0"/>
            </a:endParaRPr>
          </a:p>
        </p:txBody>
      </p:sp>
    </p:spTree>
    <p:extLst>
      <p:ext uri="{BB962C8B-B14F-4D97-AF65-F5344CB8AC3E}">
        <p14:creationId xmlns:p14="http://schemas.microsoft.com/office/powerpoint/2010/main" val="217117733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p:txBody>
          <a:bodyPr wrap="square" numCol="1" anchor="t" anchorCtr="0" compatLnSpc="1">
            <a:prstTxWarp prst="textNoShape">
              <a:avLst/>
            </a:prstTxWarp>
            <a:normAutofit/>
          </a:bodyPr>
          <a:lstStyle/>
          <a:p>
            <a:r>
              <a:rPr lang="en-US" i="1" dirty="0"/>
              <a:t>Note </a:t>
            </a:r>
            <a:r>
              <a:rPr lang="en-US" sz="1200" i="1" kern="1200" dirty="0">
                <a:solidFill>
                  <a:schemeClr val="tx1"/>
                </a:solidFill>
                <a:effectLst/>
                <a:latin typeface="+mn-lt"/>
                <a:ea typeface="+mn-ea"/>
                <a:cs typeface="+mn-cs"/>
              </a:rPr>
              <a:t>to trainer:  The sections on assigning cases and keeping up with reassessments are for ongoing supervisors.  If your class is entirely composed of hotline and/or ER supervisors, you can skip these short segments and spend more time on the approval sections.</a:t>
            </a:r>
          </a:p>
          <a:p>
            <a:endParaRPr lang="en-US" dirty="0"/>
          </a:p>
        </p:txBody>
      </p:sp>
      <p:sp>
        <p:nvSpPr>
          <p:cNvPr id="2191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7B7621-F4D3-4FC4-99A7-D77CC398EA80}" type="slidenum">
              <a:rPr lang="en-US" altLang="en-US">
                <a:latin typeface="Calibri" panose="020F0502020204030204" pitchFamily="34" charset="0"/>
              </a:rPr>
              <a:pPr eaLnBrk="1" hangingPunct="1"/>
              <a:t>102</a:t>
            </a:fld>
            <a:endParaRPr lang="en-US" altLang="en-US">
              <a:latin typeface="Calibri" panose="020F0502020204030204" pitchFamily="34" charset="0"/>
            </a:endParaRPr>
          </a:p>
        </p:txBody>
      </p:sp>
    </p:spTree>
    <p:extLst>
      <p:ext uri="{BB962C8B-B14F-4D97-AF65-F5344CB8AC3E}">
        <p14:creationId xmlns:p14="http://schemas.microsoft.com/office/powerpoint/2010/main" val="4305175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You </a:t>
            </a:r>
            <a:r>
              <a:rPr lang="en-US" sz="1200" kern="1200" dirty="0" smtClean="0">
                <a:solidFill>
                  <a:schemeClr val="tx1"/>
                </a:solidFill>
                <a:effectLst/>
                <a:latin typeface="+mn-lt"/>
                <a:ea typeface="+mn-ea"/>
                <a:cs typeface="+mn-cs"/>
              </a:rPr>
              <a:t>can.  1) Select the SDM Measures menu; 2) Select SDM for Open Cases and pick “SDM RISK LEVEL”; 3) Select the “comparison” tab and then filter and drill down for your unit.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will get a table that shows the known risk levels for open cases.  Look at the TOTAL column.  How does this compare with the totals from the other report?  (They are slightly different.)  Does that mean one must be wrong?  (NO.)  What could explain different numbers?  (The risk level only includes FM and FR cases, while the caseload report shows ER and PP also.  Additionally, because cases open and close constantly, if the extract date or even time of extract was slightly different, a case or two could have opened or closed between generating reports.)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know that the PP cases won’t show up with risk levels, so we will add those into our mix.  For the FM and FR cases, this unit has current risk values for every open case.  (Yes, this is a real unit—there are some like that!)  If a worker has not assessed risk, you may consider giving that case a value of 1.  That creates an incentive for workers to make sure they have risk levels, because only low-risk cases have a value of 1, so their workload is probably being underestimated!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all other cases, multiply low risk by 1, moderate risk by 2, high risk by 3, and very high risk by 4.  While this isn’t as precise as if we had measured workload values, at least it reflects that higher-risk cases take more time than lower-risk cases.</a:t>
            </a:r>
            <a:endParaRPr lang="en-US" altLang="en-US" dirty="0" smtClean="0"/>
          </a:p>
        </p:txBody>
      </p:sp>
      <p:sp>
        <p:nvSpPr>
          <p:cNvPr id="2201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755D39-B7D4-44AF-8D31-256F9A88D7A1}" type="slidenum">
              <a:rPr lang="en-US" altLang="en-US">
                <a:latin typeface="Calibri" panose="020F0502020204030204" pitchFamily="34" charset="0"/>
              </a:rPr>
              <a:pPr eaLnBrk="1" hangingPunct="1"/>
              <a:t>103</a:t>
            </a:fld>
            <a:endParaRPr lang="en-US" altLang="en-US">
              <a:latin typeface="Calibri" panose="020F0502020204030204" pitchFamily="34" charset="0"/>
            </a:endParaRPr>
          </a:p>
        </p:txBody>
      </p:sp>
    </p:spTree>
    <p:extLst>
      <p:ext uri="{BB962C8B-B14F-4D97-AF65-F5344CB8AC3E}">
        <p14:creationId xmlns:p14="http://schemas.microsoft.com/office/powerpoint/2010/main" val="282529008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p:cNvSpPr>
            <a:spLocks noGrp="1"/>
          </p:cNvSpPr>
          <p:nvPr>
            <p:ph type="body" idx="1"/>
          </p:nvPr>
        </p:nvSpPr>
        <p:spPr bwMode="auto"/>
        <p:txBody>
          <a:bodyPr wrap="square" numCol="1" anchor="t" anchorCtr="0" compatLnSpc="1">
            <a:prstTxWarp prst="textNoShape">
              <a:avLst/>
            </a:prstTxWarp>
            <a:normAutofit fontScale="92500" lnSpcReduction="20000"/>
          </a:bodyPr>
          <a:lstStyle/>
          <a:p>
            <a:r>
              <a:rPr lang="en-US" dirty="0"/>
              <a:t>When</a:t>
            </a:r>
            <a:r>
              <a:rPr lang="en-US" baseline="0" dirty="0"/>
              <a:t> </a:t>
            </a:r>
            <a:r>
              <a:rPr lang="en-US" sz="1200" kern="1200" dirty="0">
                <a:solidFill>
                  <a:schemeClr val="tx1"/>
                </a:solidFill>
                <a:effectLst/>
                <a:latin typeface="+mn-lt"/>
                <a:ea typeface="+mn-ea"/>
                <a:cs typeface="+mn-cs"/>
              </a:rPr>
              <a:t>we looked at just total number of cases assigned, Workers 1</a:t>
            </a:r>
            <a:r>
              <a:rPr lang="en-US" sz="1200" kern="1200">
                <a:solidFill>
                  <a:schemeClr val="tx1"/>
                </a:solidFill>
                <a:effectLst/>
                <a:latin typeface="+mn-lt"/>
                <a:ea typeface="+mn-ea"/>
                <a:cs typeface="+mn-cs"/>
              </a:rPr>
              <a:t>, </a:t>
            </a:r>
            <a:r>
              <a:rPr lang="en-US" sz="1200" kern="1200" smtClean="0">
                <a:solidFill>
                  <a:schemeClr val="tx1"/>
                </a:solidFill>
                <a:effectLst/>
                <a:latin typeface="+mn-lt"/>
                <a:ea typeface="+mn-ea"/>
                <a:cs typeface="+mn-cs"/>
              </a:rPr>
              <a:t>3, and 5 </a:t>
            </a:r>
            <a:r>
              <a:rPr lang="en-US" sz="1200" kern="1200" dirty="0">
                <a:solidFill>
                  <a:schemeClr val="tx1"/>
                </a:solidFill>
                <a:effectLst/>
                <a:latin typeface="+mn-lt"/>
                <a:ea typeface="+mn-ea"/>
                <a:cs typeface="+mn-cs"/>
              </a:rPr>
              <a:t>looked </a:t>
            </a:r>
            <a:r>
              <a:rPr lang="en-US" sz="1200" kern="1200">
                <a:solidFill>
                  <a:schemeClr val="tx1"/>
                </a:solidFill>
                <a:effectLst/>
                <a:latin typeface="+mn-lt"/>
                <a:ea typeface="+mn-ea"/>
                <a:cs typeface="+mn-cs"/>
              </a:rPr>
              <a:t>more </a:t>
            </a:r>
            <a:r>
              <a:rPr lang="en-US" sz="1200" kern="1200" smtClean="0">
                <a:solidFill>
                  <a:schemeClr val="tx1"/>
                </a:solidFill>
                <a:effectLst/>
                <a:latin typeface="+mn-lt"/>
                <a:ea typeface="+mn-ea"/>
                <a:cs typeface="+mn-cs"/>
              </a:rPr>
              <a:t>equal.  </a:t>
            </a:r>
            <a:r>
              <a:rPr lang="en-US" sz="1200" kern="1200" dirty="0">
                <a:solidFill>
                  <a:schemeClr val="tx1"/>
                </a:solidFill>
                <a:effectLst/>
                <a:latin typeface="+mn-lt"/>
                <a:ea typeface="+mn-ea"/>
                <a:cs typeface="+mn-cs"/>
              </a:rPr>
              <a:t>When we are adjusting for risk, we are looking only at FM and FR cases assigned, and the number of cases looks much different.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Applying the math to adjust for risk level, the relative workload </a:t>
            </a:r>
            <a:r>
              <a:rPr lang="en-US" sz="1200" kern="1200">
                <a:solidFill>
                  <a:schemeClr val="tx1"/>
                </a:solidFill>
                <a:effectLst/>
                <a:latin typeface="+mn-lt"/>
                <a:ea typeface="+mn-ea"/>
                <a:cs typeface="+mn-cs"/>
              </a:rPr>
              <a:t>for </a:t>
            </a:r>
            <a:r>
              <a:rPr lang="en-US" sz="1200" kern="1200" smtClean="0">
                <a:solidFill>
                  <a:schemeClr val="tx1"/>
                </a:solidFill>
                <a:effectLst/>
                <a:latin typeface="+mn-lt"/>
                <a:ea typeface="+mn-ea"/>
                <a:cs typeface="+mn-cs"/>
              </a:rPr>
              <a:t>each worker is </a:t>
            </a:r>
            <a:r>
              <a:rPr lang="en-US" sz="1200" kern="1200" dirty="0">
                <a:solidFill>
                  <a:schemeClr val="tx1"/>
                </a:solidFill>
                <a:effectLst/>
                <a:latin typeface="+mn-lt"/>
                <a:ea typeface="+mn-ea"/>
                <a:cs typeface="+mn-cs"/>
              </a:rPr>
              <a:t>as follows:</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Note to trainer: Click to make workload values appear on the chart.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Worker 1</a:t>
            </a:r>
            <a:r>
              <a:rPr lang="en-US" sz="1200" kern="1200">
                <a:solidFill>
                  <a:schemeClr val="tx1"/>
                </a:solidFill>
                <a:effectLst/>
                <a:latin typeface="+mn-lt"/>
                <a:ea typeface="+mn-ea"/>
                <a:cs typeface="+mn-cs"/>
              </a:rPr>
              <a:t>:  </a:t>
            </a:r>
            <a:r>
              <a:rPr lang="en-US" sz="1200" kern="1200" smtClean="0">
                <a:solidFill>
                  <a:schemeClr val="tx1"/>
                </a:solidFill>
                <a:effectLst/>
                <a:latin typeface="+mn-lt"/>
                <a:ea typeface="+mn-ea"/>
                <a:cs typeface="+mn-cs"/>
              </a:rPr>
              <a:t>72</a:t>
            </a:r>
          </a:p>
          <a:p>
            <a:r>
              <a:rPr lang="en-US" sz="1200" kern="1200" smtClean="0">
                <a:solidFill>
                  <a:schemeClr val="tx1"/>
                </a:solidFill>
                <a:effectLst/>
                <a:latin typeface="+mn-lt"/>
                <a:ea typeface="+mn-ea"/>
                <a:cs typeface="+mn-cs"/>
              </a:rPr>
              <a:t>Worker 2:  12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Worker 3</a:t>
            </a:r>
            <a:r>
              <a:rPr lang="en-US" sz="1200" kern="1200">
                <a:solidFill>
                  <a:schemeClr val="tx1"/>
                </a:solidFill>
                <a:effectLst/>
                <a:latin typeface="+mn-lt"/>
                <a:ea typeface="+mn-ea"/>
                <a:cs typeface="+mn-cs"/>
              </a:rPr>
              <a:t>:  </a:t>
            </a:r>
            <a:r>
              <a:rPr lang="en-US" sz="1200" kern="1200" smtClean="0">
                <a:solidFill>
                  <a:schemeClr val="tx1"/>
                </a:solidFill>
                <a:effectLst/>
                <a:latin typeface="+mn-lt"/>
                <a:ea typeface="+mn-ea"/>
                <a:cs typeface="+mn-cs"/>
              </a:rPr>
              <a:t>54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Worker 4</a:t>
            </a:r>
            <a:r>
              <a:rPr lang="en-US" sz="1200" kern="1200">
                <a:solidFill>
                  <a:schemeClr val="tx1"/>
                </a:solidFill>
                <a:effectLst/>
                <a:latin typeface="+mn-lt"/>
                <a:ea typeface="+mn-ea"/>
                <a:cs typeface="+mn-cs"/>
              </a:rPr>
              <a:t>:  </a:t>
            </a:r>
            <a:r>
              <a:rPr lang="en-US" sz="1200" kern="1200" smtClean="0">
                <a:solidFill>
                  <a:schemeClr val="tx1"/>
                </a:solidFill>
                <a:effectLst/>
                <a:latin typeface="+mn-lt"/>
                <a:ea typeface="+mn-ea"/>
                <a:cs typeface="+mn-cs"/>
              </a:rPr>
              <a:t>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Worker 5</a:t>
            </a:r>
            <a:r>
              <a:rPr lang="en-US" sz="1200" kern="1200">
                <a:solidFill>
                  <a:schemeClr val="tx1"/>
                </a:solidFill>
                <a:effectLst/>
                <a:latin typeface="+mn-lt"/>
                <a:ea typeface="+mn-ea"/>
                <a:cs typeface="+mn-cs"/>
              </a:rPr>
              <a:t>:  </a:t>
            </a:r>
            <a:r>
              <a:rPr lang="en-US" sz="1200" kern="1200" smtClean="0">
                <a:solidFill>
                  <a:schemeClr val="tx1"/>
                </a:solidFill>
                <a:effectLst/>
                <a:latin typeface="+mn-lt"/>
                <a:ea typeface="+mn-ea"/>
                <a:cs typeface="+mn-cs"/>
              </a:rPr>
              <a:t>47</a:t>
            </a:r>
          </a:p>
          <a:p>
            <a:r>
              <a:rPr lang="en-US" sz="1200" kern="1200" smtClean="0">
                <a:solidFill>
                  <a:schemeClr val="tx1"/>
                </a:solidFill>
                <a:effectLst/>
                <a:latin typeface="+mn-lt"/>
                <a:ea typeface="+mn-ea"/>
                <a:cs typeface="+mn-cs"/>
              </a:rPr>
              <a:t>Worker 6:  48</a:t>
            </a:r>
            <a:endParaRPr lang="en-US" sz="1200" kern="1200" dirty="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Worker 7:  66</a:t>
            </a:r>
          </a:p>
          <a:p>
            <a:r>
              <a:rPr lang="en-US" sz="1200" kern="1200">
                <a:solidFill>
                  <a:schemeClr val="tx1"/>
                </a:solidFill>
                <a:effectLst/>
                <a:latin typeface="+mn-lt"/>
                <a:ea typeface="+mn-ea"/>
                <a:cs typeface="+mn-cs"/>
              </a:rPr>
              <a:t> </a:t>
            </a:r>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When looking only</a:t>
            </a:r>
            <a:r>
              <a:rPr lang="en-US" sz="1200" kern="1200" baseline="0" smtClean="0">
                <a:solidFill>
                  <a:schemeClr val="tx1"/>
                </a:solidFill>
                <a:effectLst/>
                <a:latin typeface="+mn-lt"/>
                <a:ea typeface="+mn-ea"/>
                <a:cs typeface="+mn-cs"/>
              </a:rPr>
              <a:t> at the number of total cases assigned for all program types, Workers 6 and 7 had the same number of cases (22). However, Worker 7 has a larger workload, based on the number of very high-risk cases.</a:t>
            </a:r>
          </a:p>
          <a:p>
            <a:endParaRPr lang="en-US" sz="1200" kern="1200" baseline="0" smtClean="0">
              <a:solidFill>
                <a:schemeClr val="tx1"/>
              </a:solidFill>
              <a:effectLst/>
              <a:latin typeface="+mn-lt"/>
              <a:ea typeface="+mn-ea"/>
              <a:cs typeface="+mn-cs"/>
            </a:endParaRPr>
          </a:p>
          <a:p>
            <a:r>
              <a:rPr lang="en-US" sz="1200" kern="1200" baseline="0" smtClean="0">
                <a:solidFill>
                  <a:schemeClr val="tx1"/>
                </a:solidFill>
                <a:effectLst/>
                <a:latin typeface="+mn-lt"/>
                <a:ea typeface="+mn-ea"/>
                <a:cs typeface="+mn-cs"/>
              </a:rPr>
              <a:t>If you were to assign solely based on number of cases assigned (excluding Workers 2 and 4), then you might decide the next case should go to either Worker 6 or 7 because they have fewer cases than Workers 1, 3, or 5. But when you adjust for risk, it makes more sense for the next case to be assigned to Worker 5 or 6.</a:t>
            </a:r>
            <a:endParaRPr lang="en-US" sz="1200" kern="1200" dirty="0">
              <a:solidFill>
                <a:schemeClr val="tx1"/>
              </a:solidFill>
              <a:effectLst/>
              <a:latin typeface="+mn-lt"/>
              <a:ea typeface="+mn-ea"/>
              <a:cs typeface="+mn-cs"/>
            </a:endParaRPr>
          </a:p>
        </p:txBody>
      </p:sp>
      <p:sp>
        <p:nvSpPr>
          <p:cNvPr id="2211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BFE10D-10DB-43D0-BE8A-8DE24A904625}" type="slidenum">
              <a:rPr lang="en-US" altLang="en-US">
                <a:latin typeface="Calibri" panose="020F0502020204030204" pitchFamily="34" charset="0"/>
              </a:rPr>
              <a:pPr eaLnBrk="1" hangingPunct="1"/>
              <a:t>104</a:t>
            </a:fld>
            <a:endParaRPr lang="en-US" altLang="en-US">
              <a:latin typeface="Calibri" panose="020F0502020204030204" pitchFamily="34" charset="0"/>
            </a:endParaRPr>
          </a:p>
        </p:txBody>
      </p:sp>
    </p:spTree>
    <p:extLst>
      <p:ext uri="{BB962C8B-B14F-4D97-AF65-F5344CB8AC3E}">
        <p14:creationId xmlns:p14="http://schemas.microsoft.com/office/powerpoint/2010/main" val="341004735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p:txBody>
          <a:bodyPr wrap="square" numCol="1" anchor="t" anchorCtr="0" compatLnSpc="1">
            <a:prstTxWarp prst="textNoShape">
              <a:avLst/>
            </a:prstTxWarp>
            <a:normAutofit fontScale="92500" lnSpcReduction="10000"/>
          </a:bodyPr>
          <a:lstStyle/>
          <a:p>
            <a:r>
              <a:rPr lang="en-US" sz="1200" kern="1200" smtClean="0">
                <a:solidFill>
                  <a:schemeClr val="tx1"/>
                </a:solidFill>
                <a:effectLst/>
                <a:latin typeface="+mn-lt"/>
                <a:ea typeface="+mn-ea"/>
                <a:cs typeface="+mn-cs"/>
              </a:rPr>
              <a:t>In this </a:t>
            </a:r>
            <a:r>
              <a:rPr lang="en-US" sz="1200" kern="1200" dirty="0" smtClean="0">
                <a:solidFill>
                  <a:schemeClr val="tx1"/>
                </a:solidFill>
                <a:effectLst/>
                <a:latin typeface="+mn-lt"/>
                <a:ea typeface="+mn-ea"/>
                <a:cs typeface="+mn-cs"/>
              </a:rPr>
              <a:t>example, knowing the risk level made the workload look different than if we knew just the caseload.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other important considerations as well</a:t>
            </a:r>
            <a:r>
              <a:rPr lang="en-US" sz="1200" kern="1200" smtClean="0">
                <a:solidFill>
                  <a:schemeClr val="tx1"/>
                </a:solidFill>
                <a:effectLst/>
                <a:latin typeface="+mn-lt"/>
                <a:ea typeface="+mn-ea"/>
                <a:cs typeface="+mn-cs"/>
              </a:rPr>
              <a:t>. For </a:t>
            </a:r>
            <a:r>
              <a:rPr lang="en-US" sz="1200" kern="1200" dirty="0" smtClean="0">
                <a:solidFill>
                  <a:schemeClr val="tx1"/>
                </a:solidFill>
                <a:effectLst/>
                <a:latin typeface="+mn-lt"/>
                <a:ea typeface="+mn-ea"/>
                <a:cs typeface="+mn-cs"/>
              </a:rPr>
              <a:t>example, if you have one worker with a perpetually high caseload, drill down </a:t>
            </a:r>
            <a:r>
              <a:rPr lang="en-US" sz="1200" kern="1200" smtClean="0">
                <a:solidFill>
                  <a:schemeClr val="tx1"/>
                </a:solidFill>
                <a:effectLst/>
                <a:latin typeface="+mn-lt"/>
                <a:ea typeface="+mn-ea"/>
                <a:cs typeface="+mn-cs"/>
              </a:rPr>
              <a:t>into his/her </a:t>
            </a:r>
            <a:r>
              <a:rPr lang="en-US" sz="1200" kern="1200" dirty="0" smtClean="0">
                <a:solidFill>
                  <a:schemeClr val="tx1"/>
                </a:solidFill>
                <a:effectLst/>
                <a:latin typeface="+mn-lt"/>
                <a:ea typeface="+mn-ea"/>
                <a:cs typeface="+mn-cs"/>
              </a:rPr>
              <a:t>cases to see how long they have been open, or even whether </a:t>
            </a:r>
            <a:r>
              <a:rPr lang="en-US" sz="1200" kern="1200" smtClean="0">
                <a:solidFill>
                  <a:schemeClr val="tx1"/>
                </a:solidFill>
                <a:effectLst/>
                <a:latin typeface="+mn-lt"/>
                <a:ea typeface="+mn-ea"/>
                <a:cs typeface="+mn-cs"/>
              </a:rPr>
              <a:t>they are actually </a:t>
            </a:r>
            <a:r>
              <a:rPr lang="en-US" sz="1200" kern="1200" dirty="0" smtClean="0">
                <a:solidFill>
                  <a:schemeClr val="tx1"/>
                </a:solidFill>
                <a:effectLst/>
                <a:latin typeface="+mn-lt"/>
                <a:ea typeface="+mn-ea"/>
                <a:cs typeface="+mn-cs"/>
              </a:rPr>
              <a:t>closed, but just not “closed” in CWS/CMS.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workers allow many cases on their caseload without a risk level, you will have a harder time knowing their true workload.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are also worker variables.  Newer workers often can’t handle large caseloads well.  Some workers have expertise </a:t>
            </a:r>
            <a:r>
              <a:rPr lang="en-US" sz="1200" kern="1200" smtClean="0">
                <a:solidFill>
                  <a:schemeClr val="tx1"/>
                </a:solidFill>
                <a:effectLst/>
                <a:latin typeface="+mn-lt"/>
                <a:ea typeface="+mn-ea"/>
                <a:cs typeface="+mn-cs"/>
              </a:rPr>
              <a:t>or specializations, </a:t>
            </a:r>
            <a:r>
              <a:rPr lang="en-US" sz="1200" kern="1200" dirty="0" smtClean="0">
                <a:solidFill>
                  <a:schemeClr val="tx1"/>
                </a:solidFill>
                <a:effectLst/>
                <a:latin typeface="+mn-lt"/>
                <a:ea typeface="+mn-ea"/>
                <a:cs typeface="+mn-cs"/>
              </a:rPr>
              <a:t>such as languages or medically fragile infants.  Some workers get really stressed at times, often for good reasons, so we try to give them a little break.  There’s a danger in relying heavily on really good workers who don’t complain a lot, and inadvertently burning them out.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are system variables.  Larger counties assign by location.  Workers about to take a leave aren’t good choices for cases needing quick attention.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have a lot to consider, and SDM risk level is just one piece of the mix.  But it is a piece that should not be overlooked.  Workers willing to take </a:t>
            </a:r>
            <a:r>
              <a:rPr lang="en-US" sz="1200" kern="1200" smtClean="0">
                <a:solidFill>
                  <a:schemeClr val="tx1"/>
                </a:solidFill>
                <a:effectLst/>
                <a:latin typeface="+mn-lt"/>
                <a:ea typeface="+mn-ea"/>
                <a:cs typeface="+mn-cs"/>
              </a:rPr>
              <a:t>on higher-risk </a:t>
            </a:r>
            <a:r>
              <a:rPr lang="en-US" sz="1200" kern="1200" dirty="0" smtClean="0">
                <a:solidFill>
                  <a:schemeClr val="tx1"/>
                </a:solidFill>
                <a:effectLst/>
                <a:latin typeface="+mn-lt"/>
                <a:ea typeface="+mn-ea"/>
                <a:cs typeface="+mn-cs"/>
              </a:rPr>
              <a:t>cases should be rewarded by having fewer </a:t>
            </a:r>
            <a:r>
              <a:rPr lang="en-US" sz="1200" kern="1200" smtClean="0">
                <a:solidFill>
                  <a:schemeClr val="tx1"/>
                </a:solidFill>
                <a:effectLst/>
                <a:latin typeface="+mn-lt"/>
                <a:ea typeface="+mn-ea"/>
                <a:cs typeface="+mn-cs"/>
              </a:rPr>
              <a:t>of them, so that they will have </a:t>
            </a:r>
            <a:r>
              <a:rPr lang="en-US" sz="1200" kern="1200" dirty="0" smtClean="0">
                <a:solidFill>
                  <a:schemeClr val="tx1"/>
                </a:solidFill>
                <a:effectLst/>
                <a:latin typeface="+mn-lt"/>
                <a:ea typeface="+mn-ea"/>
                <a:cs typeface="+mn-cs"/>
              </a:rPr>
              <a:t>a chance to effect real change.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Note to trainer: This slide ends the section on assigning cases.  </a:t>
            </a:r>
            <a:endParaRPr lang="en-US" i="1" dirty="0" smtClean="0"/>
          </a:p>
        </p:txBody>
      </p:sp>
      <p:sp>
        <p:nvSpPr>
          <p:cNvPr id="2222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29AE41-F9BC-4BEB-8634-AAF851697AA0}" type="slidenum">
              <a:rPr lang="en-US" altLang="en-US">
                <a:latin typeface="Calibri" panose="020F0502020204030204" pitchFamily="34" charset="0"/>
              </a:rPr>
              <a:pPr eaLnBrk="1" hangingPunct="1"/>
              <a:t>105</a:t>
            </a:fld>
            <a:endParaRPr lang="en-US" altLang="en-US">
              <a:latin typeface="Calibri" panose="020F0502020204030204" pitchFamily="34" charset="0"/>
            </a:endParaRPr>
          </a:p>
        </p:txBody>
      </p:sp>
    </p:spTree>
    <p:extLst>
      <p:ext uri="{BB962C8B-B14F-4D97-AF65-F5344CB8AC3E}">
        <p14:creationId xmlns:p14="http://schemas.microsoft.com/office/powerpoint/2010/main" val="399865213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t>One </a:t>
            </a:r>
            <a:r>
              <a:rPr lang="en-US" sz="1200" kern="1200" dirty="0" smtClean="0">
                <a:solidFill>
                  <a:schemeClr val="tx1"/>
                </a:solidFill>
                <a:effectLst/>
                <a:latin typeface="+mn-lt"/>
                <a:ea typeface="+mn-ea"/>
                <a:cs typeface="+mn-cs"/>
              </a:rPr>
              <a:t>final supervisory chore we’ll tackle today is trying to help your workers keep up with when reassessments are due.  </a:t>
            </a:r>
          </a:p>
          <a:p>
            <a:pPr eaLnBrk="1" hangingPunct="1">
              <a:spcBef>
                <a:spcPct val="0"/>
              </a:spcBef>
            </a:pPr>
            <a:endParaRPr lang="en-US" altLang="en-US" dirty="0" smtClean="0"/>
          </a:p>
        </p:txBody>
      </p:sp>
      <p:sp>
        <p:nvSpPr>
          <p:cNvPr id="2232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DD6AA9E-7CA5-41AE-8E1E-84514094C9C5}" type="slidenum">
              <a:rPr lang="en-US" altLang="en-US">
                <a:latin typeface="Calibri" panose="020F0502020204030204" pitchFamily="34" charset="0"/>
              </a:rPr>
              <a:pPr eaLnBrk="1" hangingPunct="1"/>
              <a:t>106</a:t>
            </a:fld>
            <a:endParaRPr lang="en-US" altLang="en-US">
              <a:latin typeface="Calibri" panose="020F0502020204030204" pitchFamily="34" charset="0"/>
            </a:endParaRPr>
          </a:p>
        </p:txBody>
      </p:sp>
    </p:spTree>
    <p:extLst>
      <p:ext uri="{BB962C8B-B14F-4D97-AF65-F5344CB8AC3E}">
        <p14:creationId xmlns:p14="http://schemas.microsoft.com/office/powerpoint/2010/main" val="353037885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a:solidFill>
                  <a:schemeClr val="tx1"/>
                </a:solidFill>
                <a:effectLst/>
                <a:latin typeface="+mn-lt"/>
                <a:ea typeface="+mn-ea"/>
                <a:cs typeface="+mn-cs"/>
              </a:rPr>
              <a:t>What </a:t>
            </a:r>
            <a:r>
              <a:rPr lang="en-US" sz="1200" kern="1200" dirty="0">
                <a:solidFill>
                  <a:schemeClr val="tx1"/>
                </a:solidFill>
                <a:effectLst/>
                <a:latin typeface="+mn-lt"/>
                <a:ea typeface="+mn-ea"/>
                <a:cs typeface="+mn-cs"/>
              </a:rPr>
              <a:t>do you do to keep track of when case plans, court reports, or SDM assessments are due?</a:t>
            </a:r>
          </a:p>
          <a:p>
            <a:r>
              <a:rPr lang="en-US" sz="1200" kern="1200" dirty="0">
                <a:solidFill>
                  <a:schemeClr val="tx1"/>
                </a:solidFill>
                <a:effectLst/>
                <a:latin typeface="+mn-lt"/>
                <a:ea typeface="+mn-ea"/>
                <a:cs typeface="+mn-cs"/>
              </a:rPr>
              <a:t> </a:t>
            </a:r>
          </a:p>
          <a:p>
            <a:r>
              <a:rPr lang="en-US" sz="1200" kern="1200">
                <a:solidFill>
                  <a:schemeClr val="tx1"/>
                </a:solidFill>
                <a:effectLst/>
                <a:latin typeface="+mn-lt"/>
                <a:ea typeface="+mn-ea"/>
                <a:cs typeface="+mn-cs"/>
              </a:rPr>
              <a:t>For generations, </a:t>
            </a:r>
            <a:r>
              <a:rPr lang="en-US" sz="1200" kern="1200" dirty="0">
                <a:solidFill>
                  <a:schemeClr val="tx1"/>
                </a:solidFill>
                <a:effectLst/>
                <a:latin typeface="+mn-lt"/>
                <a:ea typeface="+mn-ea"/>
                <a:cs typeface="+mn-cs"/>
              </a:rPr>
              <a:t>supervisors have </a:t>
            </a:r>
            <a:r>
              <a:rPr lang="en-US" sz="1200" kern="1200">
                <a:solidFill>
                  <a:schemeClr val="tx1"/>
                </a:solidFill>
                <a:effectLst/>
                <a:latin typeface="+mn-lt"/>
                <a:ea typeface="+mn-ea"/>
                <a:cs typeface="+mn-cs"/>
              </a:rPr>
              <a:t>kept lists</a:t>
            </a:r>
            <a:r>
              <a:rPr lang="en-US" sz="1200" kern="1200" dirty="0">
                <a:solidFill>
                  <a:schemeClr val="tx1"/>
                </a:solidFill>
                <a:effectLst/>
                <a:latin typeface="+mn-lt"/>
                <a:ea typeface="+mn-ea"/>
                <a:cs typeface="+mn-cs"/>
              </a:rPr>
              <a:t>, calendars, or </a:t>
            </a:r>
            <a:r>
              <a:rPr lang="en-US" sz="1200" kern="1200">
                <a:solidFill>
                  <a:schemeClr val="tx1"/>
                </a:solidFill>
                <a:effectLst/>
                <a:latin typeface="+mn-lt"/>
                <a:ea typeface="+mn-ea"/>
                <a:cs typeface="+mn-cs"/>
              </a:rPr>
              <a:t>file cards, ranging from simple to </a:t>
            </a:r>
            <a:r>
              <a:rPr lang="en-US" sz="1200" kern="1200" smtClean="0">
                <a:solidFill>
                  <a:schemeClr val="tx1"/>
                </a:solidFill>
                <a:effectLst/>
                <a:latin typeface="+mn-lt"/>
                <a:ea typeface="+mn-ea"/>
                <a:cs typeface="+mn-cs"/>
              </a:rPr>
              <a:t>elaborate.  </a:t>
            </a:r>
            <a:r>
              <a:rPr lang="en-US" sz="1200" kern="1200" dirty="0">
                <a:solidFill>
                  <a:schemeClr val="tx1"/>
                </a:solidFill>
                <a:effectLst/>
                <a:latin typeface="+mn-lt"/>
                <a:ea typeface="+mn-ea"/>
                <a:cs typeface="+mn-cs"/>
              </a:rPr>
              <a:t>Some </a:t>
            </a:r>
            <a:r>
              <a:rPr lang="en-US" sz="1200" kern="1200">
                <a:solidFill>
                  <a:schemeClr val="tx1"/>
                </a:solidFill>
                <a:effectLst/>
                <a:latin typeface="+mn-lt"/>
                <a:ea typeface="+mn-ea"/>
                <a:cs typeface="+mn-cs"/>
              </a:rPr>
              <a:t>are color-coded</a:t>
            </a:r>
            <a:r>
              <a:rPr lang="en-US" sz="1200" kern="1200" dirty="0">
                <a:solidFill>
                  <a:schemeClr val="tx1"/>
                </a:solidFill>
                <a:effectLst/>
                <a:latin typeface="+mn-lt"/>
                <a:ea typeface="+mn-ea"/>
                <a:cs typeface="+mn-cs"/>
              </a:rPr>
              <a:t>.  Some are cross-referenced.  How much time do you spend?  Add it up over a year.  Multiply that times the number of supervisors.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Has anyone used SafeMeasures to do this job for you?  Let’s look </a:t>
            </a:r>
            <a:r>
              <a:rPr lang="en-US" sz="1200" kern="1200">
                <a:solidFill>
                  <a:schemeClr val="tx1"/>
                </a:solidFill>
                <a:effectLst/>
                <a:latin typeface="+mn-lt"/>
                <a:ea typeface="+mn-ea"/>
                <a:cs typeface="+mn-cs"/>
              </a:rPr>
              <a:t>at how this can work.</a:t>
            </a:r>
            <a:endParaRPr lang="en-US" altLang="en-US" dirty="0"/>
          </a:p>
        </p:txBody>
      </p:sp>
      <p:sp>
        <p:nvSpPr>
          <p:cNvPr id="2242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43256A-0D23-461B-BEF4-13103F4FF8BA}" type="slidenum">
              <a:rPr lang="en-US" altLang="en-US">
                <a:latin typeface="Calibri" panose="020F0502020204030204" pitchFamily="34" charset="0"/>
              </a:rPr>
              <a:pPr eaLnBrk="1" hangingPunct="1"/>
              <a:t>107</a:t>
            </a:fld>
            <a:endParaRPr lang="en-US" altLang="en-US">
              <a:latin typeface="Calibri" panose="020F0502020204030204" pitchFamily="34" charset="0"/>
            </a:endParaRPr>
          </a:p>
        </p:txBody>
      </p:sp>
    </p:spTree>
    <p:extLst>
      <p:ext uri="{BB962C8B-B14F-4D97-AF65-F5344CB8AC3E}">
        <p14:creationId xmlns:p14="http://schemas.microsoft.com/office/powerpoint/2010/main" val="334664444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Here </a:t>
            </a:r>
            <a:r>
              <a:rPr lang="en-US" sz="1200" kern="1200" dirty="0">
                <a:solidFill>
                  <a:schemeClr val="tx1"/>
                </a:solidFill>
                <a:effectLst/>
                <a:latin typeface="+mn-lt"/>
                <a:ea typeface="+mn-ea"/>
                <a:cs typeface="+mn-cs"/>
              </a:rPr>
              <a:t>is one report that can tell you if current cases are up to date on case plans AND risk reassessments or </a:t>
            </a:r>
            <a:r>
              <a:rPr lang="en-US" sz="1200" kern="1200">
                <a:solidFill>
                  <a:schemeClr val="tx1"/>
                </a:solidFill>
                <a:effectLst/>
                <a:latin typeface="+mn-lt"/>
                <a:ea typeface="+mn-ea"/>
                <a:cs typeface="+mn-cs"/>
              </a:rPr>
              <a:t>reunification reassessments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First, select the SDM Measures menu.  Then, at SDM for Open Cases, pick “Risk Reassessment Timeliness Prior to Case Plan.”  Third, select your desired timeframe.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an actual graph, filtered to an anonymous unit somewhere in California.  The pink slice has been open for less than six months, so it is not yet due.  You don’t have to worry about these just yet.  You could drill down and sort them by case open date to see which ones are coming due and when.  The dark blue are current with both case plan and risk level.  (NOTE: This report draws risk level from the risk reassessment for FM cases and from the reunification risk level for FR cases.)  You don’t have to worry about these either.  The gray ones have a case plan pending.  It would be good to keep an eye on those and be sure they don’t get lost in the “pending” limbo.  The light blue ones are missing a current case plan.  The green ones have a current plan, but did not have a risk assessment done prior to the plan.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Of course you can drill into this and ask each worker </a:t>
            </a:r>
            <a:r>
              <a:rPr lang="en-US" sz="1200" kern="1200">
                <a:solidFill>
                  <a:schemeClr val="tx1"/>
                </a:solidFill>
                <a:effectLst/>
                <a:latin typeface="+mn-lt"/>
                <a:ea typeface="+mn-ea"/>
                <a:cs typeface="+mn-cs"/>
              </a:rPr>
              <a:t>with past-due plans </a:t>
            </a:r>
            <a:r>
              <a:rPr lang="en-US" sz="1200" kern="1200" dirty="0">
                <a:solidFill>
                  <a:schemeClr val="tx1"/>
                </a:solidFill>
                <a:effectLst/>
                <a:latin typeface="+mn-lt"/>
                <a:ea typeface="+mn-ea"/>
                <a:cs typeface="+mn-cs"/>
              </a:rPr>
              <a:t>or assessments to get up to </a:t>
            </a:r>
            <a:r>
              <a:rPr lang="en-US" sz="1200" kern="1200">
                <a:solidFill>
                  <a:schemeClr val="tx1"/>
                </a:solidFill>
                <a:effectLst/>
                <a:latin typeface="+mn-lt"/>
                <a:ea typeface="+mn-ea"/>
                <a:cs typeface="+mn-cs"/>
              </a:rPr>
              <a:t>date.</a:t>
            </a:r>
            <a:r>
              <a:rPr lang="en-US"/>
              <a:t>  </a:t>
            </a:r>
            <a:endParaRPr lang="en-US" altLang="en-US" dirty="0"/>
          </a:p>
        </p:txBody>
      </p:sp>
      <p:sp>
        <p:nvSpPr>
          <p:cNvPr id="2252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C29BB77-4E47-4F04-AA45-8EA6E7B434CE}" type="slidenum">
              <a:rPr lang="en-US" altLang="en-US">
                <a:latin typeface="Calibri" panose="020F0502020204030204" pitchFamily="34" charset="0"/>
              </a:rPr>
              <a:pPr eaLnBrk="1" hangingPunct="1"/>
              <a:t>108</a:t>
            </a:fld>
            <a:endParaRPr lang="en-US" altLang="en-US">
              <a:latin typeface="Calibri" panose="020F0502020204030204" pitchFamily="34" charset="0"/>
            </a:endParaRPr>
          </a:p>
        </p:txBody>
      </p:sp>
    </p:spTree>
    <p:extLst>
      <p:ext uri="{BB962C8B-B14F-4D97-AF65-F5344CB8AC3E}">
        <p14:creationId xmlns:p14="http://schemas.microsoft.com/office/powerpoint/2010/main" val="194700629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Here </a:t>
            </a:r>
            <a:r>
              <a:rPr lang="en-US" sz="1200" kern="1200" dirty="0" smtClean="0">
                <a:solidFill>
                  <a:schemeClr val="tx1"/>
                </a:solidFill>
                <a:effectLst/>
                <a:latin typeface="+mn-lt"/>
                <a:ea typeface="+mn-ea"/>
                <a:cs typeface="+mn-cs"/>
              </a:rPr>
              <a:t>is what it looks like when you drill down.</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ll of the identifying information (case name, case ID)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has been hidden.  As mentioned, you can sort the lists to easily see how old something is and/or when the next thing is due.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Letting SafeMeasures take over some of </a:t>
            </a:r>
            <a:r>
              <a:rPr lang="en-US" sz="1200" kern="1200" smtClean="0">
                <a:solidFill>
                  <a:schemeClr val="tx1"/>
                </a:solidFill>
                <a:effectLst/>
                <a:latin typeface="+mn-lt"/>
                <a:ea typeface="+mn-ea"/>
                <a:cs typeface="+mn-cs"/>
              </a:rPr>
              <a:t>your list-keeping </a:t>
            </a:r>
            <a:r>
              <a:rPr lang="en-US" sz="1200" kern="1200" dirty="0" smtClean="0">
                <a:solidFill>
                  <a:schemeClr val="tx1"/>
                </a:solidFill>
                <a:effectLst/>
                <a:latin typeface="+mn-lt"/>
                <a:ea typeface="+mn-ea"/>
                <a:cs typeface="+mn-cs"/>
              </a:rPr>
              <a:t>may save you a little time.  Try it for a month and be sure that everything you need can be captured in SafeMeasures before you throw </a:t>
            </a:r>
            <a:r>
              <a:rPr lang="en-US" sz="1200" kern="1200" smtClean="0">
                <a:solidFill>
                  <a:schemeClr val="tx1"/>
                </a:solidFill>
                <a:effectLst/>
                <a:latin typeface="+mn-lt"/>
                <a:ea typeface="+mn-ea"/>
                <a:cs typeface="+mn-cs"/>
              </a:rPr>
              <a:t>away your old </a:t>
            </a:r>
            <a:r>
              <a:rPr lang="en-US" sz="1200" kern="1200" dirty="0" smtClean="0">
                <a:solidFill>
                  <a:schemeClr val="tx1"/>
                </a:solidFill>
                <a:effectLst/>
                <a:latin typeface="+mn-lt"/>
                <a:ea typeface="+mn-ea"/>
                <a:cs typeface="+mn-cs"/>
              </a:rPr>
              <a:t>list.  </a:t>
            </a:r>
          </a:p>
          <a:p>
            <a:pPr eaLnBrk="1" hangingPunct="1">
              <a:spcBef>
                <a:spcPct val="0"/>
              </a:spcBef>
            </a:pPr>
            <a:endParaRPr lang="en-US" altLang="en-US" dirty="0" smtClean="0"/>
          </a:p>
        </p:txBody>
      </p:sp>
      <p:sp>
        <p:nvSpPr>
          <p:cNvPr id="2263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DE591CF-63B7-4656-BC9C-C37FCEC84319}" type="slidenum">
              <a:rPr lang="en-US" altLang="en-US">
                <a:latin typeface="Calibri" panose="020F0502020204030204" pitchFamily="34" charset="0"/>
              </a:rPr>
              <a:pPr eaLnBrk="1" hangingPunct="1"/>
              <a:t>109</a:t>
            </a:fld>
            <a:endParaRPr lang="en-US" altLang="en-US">
              <a:latin typeface="Calibri" panose="020F0502020204030204" pitchFamily="34" charset="0"/>
            </a:endParaRPr>
          </a:p>
        </p:txBody>
      </p:sp>
    </p:spTree>
    <p:extLst>
      <p:ext uri="{BB962C8B-B14F-4D97-AF65-F5344CB8AC3E}">
        <p14:creationId xmlns:p14="http://schemas.microsoft.com/office/powerpoint/2010/main" val="685865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this series</a:t>
            </a:r>
            <a:r>
              <a:rPr lang="en-US" dirty="0" smtClean="0"/>
              <a:t>, we will go over several very concrete components of supervision and discuss implications for the SDM model. Throughout, remember that our goals are to help workers develop their own critical thinking</a:t>
            </a:r>
            <a:r>
              <a:rPr lang="en-US" baseline="0" dirty="0" smtClean="0"/>
              <a:t> and</a:t>
            </a:r>
            <a:r>
              <a:rPr lang="en-US" dirty="0" smtClean="0"/>
              <a:t> expertise in the SDM model and practices. We also want to model ways of interacting with families.</a:t>
            </a:r>
          </a:p>
          <a:p>
            <a:endParaRPr lang="en-US" dirty="0" smtClean="0"/>
          </a:p>
          <a:p>
            <a:r>
              <a:rPr lang="en-US" dirty="0" smtClean="0"/>
              <a:t>Describe main</a:t>
            </a:r>
            <a:r>
              <a:rPr lang="en-US" baseline="0" dirty="0" smtClean="0"/>
              <a:t> components of supervision.</a:t>
            </a:r>
          </a:p>
          <a:p>
            <a:endParaRPr lang="en-US" baseline="0" dirty="0" smtClean="0"/>
          </a:p>
          <a:p>
            <a:r>
              <a:rPr lang="en-US" dirty="0" smtClean="0"/>
              <a:t>Managerial: These are the technical aspects, which can </a:t>
            </a:r>
            <a:r>
              <a:rPr lang="en-US" dirty="0"/>
              <a:t>take up the most </a:t>
            </a:r>
            <a:r>
              <a:rPr lang="en-US" dirty="0" smtClean="0"/>
              <a:t>time and </a:t>
            </a:r>
            <a:r>
              <a:rPr lang="en-US" dirty="0"/>
              <a:t>take away from </a:t>
            </a:r>
            <a:r>
              <a:rPr lang="en-US" dirty="0" smtClean="0"/>
              <a:t>developmental time. These are the nuts </a:t>
            </a:r>
            <a:r>
              <a:rPr lang="en-US" dirty="0"/>
              <a:t>and bolts, </a:t>
            </a:r>
            <a:r>
              <a:rPr lang="en-US" dirty="0" smtClean="0"/>
              <a:t>getting </a:t>
            </a:r>
            <a:r>
              <a:rPr lang="en-US" dirty="0"/>
              <a:t>stuff done, checking it off your list.</a:t>
            </a:r>
          </a:p>
          <a:p>
            <a:endParaRPr lang="en-US" dirty="0"/>
          </a:p>
          <a:p>
            <a:r>
              <a:rPr lang="en-US" dirty="0" smtClean="0"/>
              <a:t>Developmental: This</a:t>
            </a:r>
            <a:r>
              <a:rPr lang="en-US" baseline="0" dirty="0" smtClean="0"/>
              <a:t> means i</a:t>
            </a:r>
            <a:r>
              <a:rPr lang="en-US" dirty="0" smtClean="0"/>
              <a:t>dentifying </a:t>
            </a:r>
            <a:r>
              <a:rPr lang="en-US" dirty="0"/>
              <a:t>staff </a:t>
            </a:r>
            <a:r>
              <a:rPr lang="en-US" dirty="0" smtClean="0"/>
              <a:t>strengths</a:t>
            </a:r>
            <a:r>
              <a:rPr lang="en-US" baseline="0" dirty="0" smtClean="0"/>
              <a:t> and</a:t>
            </a:r>
            <a:r>
              <a:rPr lang="en-US" dirty="0" smtClean="0"/>
              <a:t> </a:t>
            </a:r>
            <a:r>
              <a:rPr lang="en-US" dirty="0"/>
              <a:t>helping them build on those. </a:t>
            </a:r>
            <a:r>
              <a:rPr lang="en-US" dirty="0" smtClean="0"/>
              <a:t>In </a:t>
            </a:r>
            <a:r>
              <a:rPr lang="en-US" dirty="0"/>
              <a:t>a unique environment where people </a:t>
            </a:r>
            <a:r>
              <a:rPr lang="en-US" dirty="0" smtClean="0"/>
              <a:t>come from </a:t>
            </a:r>
            <a:r>
              <a:rPr lang="en-US" dirty="0"/>
              <a:t>different </a:t>
            </a:r>
            <a:r>
              <a:rPr lang="en-US" dirty="0" smtClean="0"/>
              <a:t>backgrounds</a:t>
            </a:r>
            <a:r>
              <a:rPr lang="en-US" baseline="0" dirty="0" smtClean="0"/>
              <a:t> and</a:t>
            </a:r>
            <a:r>
              <a:rPr lang="en-US" dirty="0" smtClean="0"/>
              <a:t> </a:t>
            </a:r>
            <a:r>
              <a:rPr lang="en-US" dirty="0"/>
              <a:t>different parts of the </a:t>
            </a:r>
            <a:r>
              <a:rPr lang="en-US" dirty="0" smtClean="0"/>
              <a:t>work, they may need </a:t>
            </a:r>
            <a:r>
              <a:rPr lang="en-US" dirty="0"/>
              <a:t>more of this from a supervisor. </a:t>
            </a:r>
            <a:r>
              <a:rPr lang="en-US" dirty="0" smtClean="0"/>
              <a:t>There </a:t>
            </a:r>
            <a:r>
              <a:rPr lang="en-US" dirty="0"/>
              <a:t>is so much to learn to be a good worker and </a:t>
            </a:r>
            <a:r>
              <a:rPr lang="en-US" dirty="0" smtClean="0"/>
              <a:t>it</a:t>
            </a:r>
            <a:r>
              <a:rPr lang="en-US" baseline="0" dirty="0" smtClean="0"/>
              <a:t> i</a:t>
            </a:r>
            <a:r>
              <a:rPr lang="en-US" dirty="0" smtClean="0"/>
              <a:t>s </a:t>
            </a:r>
            <a:r>
              <a:rPr lang="en-US" dirty="0"/>
              <a:t>a huge responsibility of team leaders, </a:t>
            </a:r>
            <a:r>
              <a:rPr lang="en-US" dirty="0" smtClean="0"/>
              <a:t>managers, </a:t>
            </a:r>
            <a:r>
              <a:rPr lang="en-US" dirty="0"/>
              <a:t>and supervisors.</a:t>
            </a:r>
          </a:p>
          <a:p>
            <a:endParaRPr lang="en-US" dirty="0"/>
          </a:p>
          <a:p>
            <a:r>
              <a:rPr lang="en-US" dirty="0" smtClean="0"/>
              <a:t>Supportive: This includes </a:t>
            </a:r>
            <a:r>
              <a:rPr lang="en-US" dirty="0"/>
              <a:t>supporting </a:t>
            </a:r>
            <a:r>
              <a:rPr lang="en-US" dirty="0" smtClean="0"/>
              <a:t>growth. But you also</a:t>
            </a:r>
            <a:r>
              <a:rPr lang="en-US" baseline="0" dirty="0" smtClean="0"/>
              <a:t> may </a:t>
            </a:r>
            <a:r>
              <a:rPr lang="en-US" dirty="0" smtClean="0"/>
              <a:t>help </a:t>
            </a:r>
            <a:r>
              <a:rPr lang="en-US" dirty="0"/>
              <a:t>workers as they experience </a:t>
            </a:r>
            <a:r>
              <a:rPr lang="en-US" dirty="0" smtClean="0"/>
              <a:t>cultural</a:t>
            </a:r>
            <a:r>
              <a:rPr lang="en-US" baseline="0" dirty="0" smtClean="0"/>
              <a:t> variations --</a:t>
            </a:r>
            <a:r>
              <a:rPr lang="en-US" dirty="0" smtClean="0"/>
              <a:t> </a:t>
            </a:r>
            <a:r>
              <a:rPr lang="en-US" dirty="0"/>
              <a:t>things that are unknown to them.  </a:t>
            </a:r>
          </a:p>
          <a:p>
            <a:endParaRPr lang="en-US" dirty="0"/>
          </a:p>
          <a:p>
            <a:r>
              <a:rPr lang="en-US" dirty="0"/>
              <a:t>These can all connect with SDM</a:t>
            </a:r>
            <a:r>
              <a:rPr lang="en-US" dirty="0" smtClean="0"/>
              <a:t>.</a:t>
            </a:r>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4A7E0AFB-9A70-451E-8986-53CF6C94FDC1}" type="slidenum">
              <a:rPr lang="en-US" smtClean="0"/>
              <a:pPr/>
              <a:t>11</a:t>
            </a:fld>
            <a:endParaRPr lang="en-US"/>
          </a:p>
        </p:txBody>
      </p:sp>
    </p:spTree>
    <p:extLst>
      <p:ext uri="{BB962C8B-B14F-4D97-AF65-F5344CB8AC3E}">
        <p14:creationId xmlns:p14="http://schemas.microsoft.com/office/powerpoint/2010/main" val="69112990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en-US" sz="1200" kern="1200" dirty="0" smtClean="0">
                <a:solidFill>
                  <a:schemeClr val="tx1"/>
                </a:solidFill>
                <a:effectLst/>
                <a:latin typeface="+mn-lt"/>
                <a:ea typeface="+mn-ea"/>
                <a:cs typeface="+mn-cs"/>
              </a:rPr>
              <a:t>Let’s think about what you would do with this information.  </a:t>
            </a:r>
            <a:r>
              <a:rPr lang="en-US" sz="1200" kern="1200" smtClean="0">
                <a:solidFill>
                  <a:schemeClr val="tx1"/>
                </a:solidFill>
                <a:effectLst/>
                <a:latin typeface="+mn-lt"/>
                <a:ea typeface="+mn-ea"/>
                <a:cs typeface="+mn-cs"/>
              </a:rPr>
              <a:t>One idea </a:t>
            </a:r>
            <a:r>
              <a:rPr lang="en-US" sz="1200" kern="1200" dirty="0" smtClean="0">
                <a:solidFill>
                  <a:schemeClr val="tx1"/>
                </a:solidFill>
                <a:effectLst/>
                <a:latin typeface="+mn-lt"/>
                <a:ea typeface="+mn-ea"/>
                <a:cs typeface="+mn-cs"/>
              </a:rPr>
              <a:t>is just to keep giving workers lists of what is overdue or about </a:t>
            </a:r>
            <a:r>
              <a:rPr lang="en-US" sz="1200" kern="1200" smtClean="0">
                <a:solidFill>
                  <a:schemeClr val="tx1"/>
                </a:solidFill>
                <a:effectLst/>
                <a:latin typeface="+mn-lt"/>
                <a:ea typeface="+mn-ea"/>
                <a:cs typeface="+mn-cs"/>
              </a:rPr>
              <a:t>to become </a:t>
            </a:r>
            <a:r>
              <a:rPr lang="en-US" sz="1200" kern="1200" dirty="0" smtClean="0">
                <a:solidFill>
                  <a:schemeClr val="tx1"/>
                </a:solidFill>
                <a:effectLst/>
                <a:latin typeface="+mn-lt"/>
                <a:ea typeface="+mn-ea"/>
                <a:cs typeface="+mn-cs"/>
              </a:rPr>
              <a:t>overdue.  </a:t>
            </a:r>
            <a:r>
              <a:rPr lang="en-US" sz="1200" kern="1200" smtClean="0">
                <a:solidFill>
                  <a:schemeClr val="tx1"/>
                </a:solidFill>
                <a:effectLst/>
                <a:latin typeface="+mn-lt"/>
                <a:ea typeface="+mn-ea"/>
                <a:cs typeface="+mn-cs"/>
              </a:rPr>
              <a:t>Another idea is to </a:t>
            </a:r>
            <a:r>
              <a:rPr lang="en-US" sz="1200" kern="1200" dirty="0" smtClean="0">
                <a:solidFill>
                  <a:schemeClr val="tx1"/>
                </a:solidFill>
                <a:effectLst/>
                <a:latin typeface="+mn-lt"/>
                <a:ea typeface="+mn-ea"/>
                <a:cs typeface="+mn-cs"/>
              </a:rPr>
              <a:t>analyze patterns to see if you can solve the root causes.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example, suppose your report shows this.  What would that suggest?  What would you do?</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Possible answers: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i="1" kern="1200" dirty="0" smtClean="0">
                <a:solidFill>
                  <a:schemeClr val="tx1"/>
                </a:solidFill>
                <a:effectLst/>
                <a:latin typeface="+mn-lt"/>
                <a:ea typeface="+mn-ea"/>
                <a:cs typeface="+mn-cs"/>
              </a:rPr>
              <a:t>Look at potential workload inequities across these workers and adjust if necessary.</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i="1" kern="1200" smtClean="0">
                <a:solidFill>
                  <a:schemeClr val="tx1"/>
                </a:solidFill>
                <a:effectLst/>
                <a:latin typeface="+mn-lt"/>
                <a:ea typeface="+mn-ea"/>
                <a:cs typeface="+mn-cs"/>
              </a:rPr>
              <a:t>Determine whether </a:t>
            </a:r>
            <a:r>
              <a:rPr lang="en-US" sz="1200" i="1" kern="1200" dirty="0" smtClean="0">
                <a:solidFill>
                  <a:schemeClr val="tx1"/>
                </a:solidFill>
                <a:effectLst/>
                <a:latin typeface="+mn-lt"/>
                <a:ea typeface="+mn-ea"/>
                <a:cs typeface="+mn-cs"/>
              </a:rPr>
              <a:t>there is a knowledge, skills, or attitude gap regarding completion </a:t>
            </a:r>
            <a:r>
              <a:rPr lang="en-US" sz="1200" i="1" kern="1200" smtClean="0">
                <a:solidFill>
                  <a:schemeClr val="tx1"/>
                </a:solidFill>
                <a:effectLst/>
                <a:latin typeface="+mn-lt"/>
                <a:ea typeface="+mn-ea"/>
                <a:cs typeface="+mn-cs"/>
              </a:rPr>
              <a:t>requirements on </a:t>
            </a:r>
            <a:r>
              <a:rPr lang="en-US" sz="1200" i="1" kern="1200" dirty="0" smtClean="0">
                <a:solidFill>
                  <a:schemeClr val="tx1"/>
                </a:solidFill>
                <a:effectLst/>
                <a:latin typeface="+mn-lt"/>
                <a:ea typeface="+mn-ea"/>
                <a:cs typeface="+mn-cs"/>
              </a:rPr>
              <a:t>reassessments.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i="1" kern="1200" smtClean="0">
                <a:solidFill>
                  <a:schemeClr val="tx1"/>
                </a:solidFill>
                <a:effectLst/>
                <a:latin typeface="+mn-lt"/>
                <a:ea typeface="+mn-ea"/>
                <a:cs typeface="+mn-cs"/>
              </a:rPr>
              <a:t>Assess the fourth worker’s case plans to </a:t>
            </a:r>
            <a:r>
              <a:rPr lang="en-US" sz="1200" i="1" kern="1200" dirty="0" smtClean="0">
                <a:solidFill>
                  <a:schemeClr val="tx1"/>
                </a:solidFill>
                <a:effectLst/>
                <a:latin typeface="+mn-lt"/>
                <a:ea typeface="+mn-ea"/>
                <a:cs typeface="+mn-cs"/>
              </a:rPr>
              <a:t>see if case planning could be more efficient based on results of FSNA completion.</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Discuss the use of the FSNA with the third worker to better understand why case plans </a:t>
            </a:r>
            <a:r>
              <a:rPr lang="en-US" sz="1200" i="1" kern="1200" smtClean="0">
                <a:solidFill>
                  <a:schemeClr val="tx1"/>
                </a:solidFill>
                <a:effectLst/>
                <a:latin typeface="+mn-lt"/>
                <a:ea typeface="+mn-ea"/>
                <a:cs typeface="+mn-cs"/>
              </a:rPr>
              <a:t>are being written </a:t>
            </a:r>
            <a:r>
              <a:rPr lang="en-US" sz="1200" i="1" kern="1200" dirty="0" smtClean="0">
                <a:solidFill>
                  <a:schemeClr val="tx1"/>
                </a:solidFill>
                <a:effectLst/>
                <a:latin typeface="+mn-lt"/>
                <a:ea typeface="+mn-ea"/>
                <a:cs typeface="+mn-cs"/>
              </a:rPr>
              <a:t>without first completing the FSNA.</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Assuming that the first worker’s caseload is appropriate (i.e., that worker has roughly the same work burden as the others), talk to the first worker </a:t>
            </a:r>
            <a:r>
              <a:rPr lang="en-US" sz="1200" i="1" kern="1200" smtClean="0">
                <a:solidFill>
                  <a:schemeClr val="tx1"/>
                </a:solidFill>
                <a:effectLst/>
                <a:latin typeface="+mn-lt"/>
                <a:ea typeface="+mn-ea"/>
                <a:cs typeface="+mn-cs"/>
              </a:rPr>
              <a:t>about the strategies he/she</a:t>
            </a:r>
            <a:r>
              <a:rPr lang="en-US" sz="1200" i="1" kern="1200" baseline="0" smtClean="0">
                <a:solidFill>
                  <a:schemeClr val="tx1"/>
                </a:solidFill>
                <a:effectLst/>
                <a:latin typeface="+mn-lt"/>
                <a:ea typeface="+mn-ea"/>
                <a:cs typeface="+mn-cs"/>
              </a:rPr>
              <a:t> </a:t>
            </a:r>
            <a:r>
              <a:rPr lang="en-US" sz="1200" i="1" kern="1200" smtClean="0">
                <a:solidFill>
                  <a:schemeClr val="tx1"/>
                </a:solidFill>
                <a:effectLst/>
                <a:latin typeface="+mn-lt"/>
                <a:ea typeface="+mn-ea"/>
                <a:cs typeface="+mn-cs"/>
              </a:rPr>
              <a:t>uses </a:t>
            </a:r>
            <a:r>
              <a:rPr lang="en-US" sz="1200" i="1" kern="1200" dirty="0" smtClean="0">
                <a:solidFill>
                  <a:schemeClr val="tx1"/>
                </a:solidFill>
                <a:effectLst/>
                <a:latin typeface="+mn-lt"/>
                <a:ea typeface="+mn-ea"/>
                <a:cs typeface="+mn-cs"/>
              </a:rPr>
              <a:t>to </a:t>
            </a:r>
            <a:r>
              <a:rPr lang="en-US" sz="1200" i="1" kern="1200" smtClean="0">
                <a:solidFill>
                  <a:schemeClr val="tx1"/>
                </a:solidFill>
                <a:effectLst/>
                <a:latin typeface="+mn-lt"/>
                <a:ea typeface="+mn-ea"/>
                <a:cs typeface="+mn-cs"/>
              </a:rPr>
              <a:t>stay up-to-date, </a:t>
            </a:r>
            <a:r>
              <a:rPr lang="en-US" sz="1200" i="1" kern="1200" dirty="0" smtClean="0">
                <a:solidFill>
                  <a:schemeClr val="tx1"/>
                </a:solidFill>
                <a:effectLst/>
                <a:latin typeface="+mn-lt"/>
                <a:ea typeface="+mn-ea"/>
                <a:cs typeface="+mn-cs"/>
              </a:rPr>
              <a:t>to see if any can be used by other workers.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Read one randomly selected case (with completed assessments and case plan) from each worker to get a rough sense of the quality of completion.  Is Worker 4 a perfectionist?  Is Worker 1 rushing, to the detriment of </a:t>
            </a:r>
            <a:r>
              <a:rPr lang="en-US" sz="1200" i="1" kern="1200" smtClean="0">
                <a:solidFill>
                  <a:schemeClr val="tx1"/>
                </a:solidFill>
                <a:effectLst/>
                <a:latin typeface="+mn-lt"/>
                <a:ea typeface="+mn-ea"/>
                <a:cs typeface="+mn-cs"/>
              </a:rPr>
              <a:t>accuracy?</a:t>
            </a:r>
            <a:endParaRPr lang="en-US" altLang="en-US" i="1" dirty="0" smtClean="0"/>
          </a:p>
        </p:txBody>
      </p:sp>
      <p:sp>
        <p:nvSpPr>
          <p:cNvPr id="2273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30FEAA-99F4-4367-85D1-0856E5E0FE2C}" type="slidenum">
              <a:rPr lang="en-US" altLang="en-US">
                <a:latin typeface="Calibri" panose="020F0502020204030204" pitchFamily="34" charset="0"/>
              </a:rPr>
              <a:pPr eaLnBrk="1" hangingPunct="1"/>
              <a:t>110</a:t>
            </a:fld>
            <a:endParaRPr lang="en-US" altLang="en-US">
              <a:latin typeface="Calibri" panose="020F0502020204030204" pitchFamily="34" charset="0"/>
            </a:endParaRPr>
          </a:p>
        </p:txBody>
      </p:sp>
    </p:spTree>
    <p:extLst>
      <p:ext uri="{BB962C8B-B14F-4D97-AF65-F5344CB8AC3E}">
        <p14:creationId xmlns:p14="http://schemas.microsoft.com/office/powerpoint/2010/main" val="157927791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What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would you do in this situation?</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Possible answers: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Determine what, if anything, is common about the 30% of cases without case plans, and see if there is a specific workload barrier occurring.</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Talk with workers about what they see as barriers to both case plan completion </a:t>
            </a:r>
            <a:r>
              <a:rPr lang="en-US" sz="1200" i="1" kern="1200" smtClean="0">
                <a:solidFill>
                  <a:schemeClr val="tx1"/>
                </a:solidFill>
                <a:effectLst/>
                <a:latin typeface="+mn-lt"/>
                <a:ea typeface="+mn-ea"/>
                <a:cs typeface="+mn-cs"/>
              </a:rPr>
              <a:t>and risk reassessment/FSNA </a:t>
            </a:r>
            <a:r>
              <a:rPr lang="en-US" sz="1200" i="1" kern="1200" dirty="0" smtClean="0">
                <a:solidFill>
                  <a:schemeClr val="tx1"/>
                </a:solidFill>
                <a:effectLst/>
                <a:latin typeface="+mn-lt"/>
                <a:ea typeface="+mn-ea"/>
                <a:cs typeface="+mn-cs"/>
              </a:rPr>
              <a:t>completion.</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Randomly review a sample of case plans with and without completed FSNAs to see if there are </a:t>
            </a:r>
            <a:r>
              <a:rPr lang="en-US" sz="1200" i="1" kern="1200" smtClean="0">
                <a:solidFill>
                  <a:schemeClr val="tx1"/>
                </a:solidFill>
                <a:effectLst/>
                <a:latin typeface="+mn-lt"/>
                <a:ea typeface="+mn-ea"/>
                <a:cs typeface="+mn-cs"/>
              </a:rPr>
              <a:t>trends.</a:t>
            </a:r>
            <a:endParaRPr lang="en-US" altLang="en-US" i="1" dirty="0" smtClean="0"/>
          </a:p>
        </p:txBody>
      </p:sp>
      <p:sp>
        <p:nvSpPr>
          <p:cNvPr id="2283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A0EBA20-409A-490B-8D13-9A1B293A31D0}" type="slidenum">
              <a:rPr lang="en-US" altLang="en-US">
                <a:latin typeface="Calibri" panose="020F0502020204030204" pitchFamily="34" charset="0"/>
              </a:rPr>
              <a:pPr eaLnBrk="1" hangingPunct="1"/>
              <a:t>111</a:t>
            </a:fld>
            <a:endParaRPr lang="en-US" altLang="en-US">
              <a:latin typeface="Calibri" panose="020F0502020204030204" pitchFamily="34" charset="0"/>
            </a:endParaRPr>
          </a:p>
        </p:txBody>
      </p:sp>
    </p:spTree>
    <p:extLst>
      <p:ext uri="{BB962C8B-B14F-4D97-AF65-F5344CB8AC3E}">
        <p14:creationId xmlns:p14="http://schemas.microsoft.com/office/powerpoint/2010/main" val="119662967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p:cNvSpPr>
            <a:spLocks noGrp="1"/>
          </p:cNvSpPr>
          <p:nvPr>
            <p:ph type="body" idx="1"/>
          </p:nvPr>
        </p:nvSpPr>
        <p:spPr bwMode="auto"/>
        <p:txBody>
          <a:bodyPr wrap="square" numCol="1" anchor="t" anchorCtr="0" compatLnSpc="1">
            <a:prstTxWarp prst="textNoShape">
              <a:avLst/>
            </a:prstTxWarp>
            <a:normAutofit fontScale="92500" lnSpcReduction="10000"/>
          </a:bodyPr>
          <a:lstStyle/>
          <a:p>
            <a:r>
              <a:rPr lang="en-US" sz="1200" kern="1200" dirty="0" smtClean="0">
                <a:solidFill>
                  <a:schemeClr val="tx1"/>
                </a:solidFill>
                <a:effectLst/>
                <a:latin typeface="+mn-lt"/>
                <a:ea typeface="+mn-ea"/>
                <a:cs typeface="+mn-cs"/>
              </a:rPr>
              <a:t>And this?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a reminder, we often spend a lot of time talking about how to fix what’s broken, but not much time talking about how to sustain what is working.  Be sure to let your staff know when you notice good data!  Tell others.  Make them proud!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Note to trainer: This slide ends the section on keeping up with reassessments and is also the end of Module 2.  </a:t>
            </a:r>
            <a:r>
              <a:rPr lang="en-US" sz="1200" b="1" i="1" kern="1200" dirty="0" smtClean="0">
                <a:solidFill>
                  <a:schemeClr val="tx1"/>
                </a:solidFill>
                <a:effectLst/>
                <a:latin typeface="+mn-lt"/>
                <a:ea typeface="+mn-ea"/>
                <a:cs typeface="+mn-cs"/>
              </a:rPr>
              <a:t>Switch to the Knowledge Review Game Show PowerPoint.  </a:t>
            </a:r>
            <a:r>
              <a:rPr lang="en-US" sz="1200" i="1" kern="1200" dirty="0" smtClean="0">
                <a:solidFill>
                  <a:schemeClr val="tx1"/>
                </a:solidFill>
                <a:effectLst/>
                <a:latin typeface="+mn-lt"/>
                <a:ea typeface="+mn-ea"/>
                <a:cs typeface="+mn-cs"/>
              </a:rPr>
              <a:t>Introduce the game show by explaining it is a little like “Who Wants to Be a Millionaire?”  Divide the class into two teams.  Each team selects a “final answer” person.  You will ask questions to each team, one at a time.  There will be four possible answers, only one of which is correct.  Teams have up to one minute to arrive at a final answer.  The team is one lifeline, and the P&amp;P Manual is the other.  They have unlimited use of their lifelines.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Create a name for each team, and on a flip chart, write one team on one side of a vertical line and the other team on the other.  For each correct answer, one point is scored.  No point is scored on an incorrect answer, and the other team has one minute to “steal” the point by answering correctly.  They then get their regular turn.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There are far too many slides to get through all of them.  There is a menu, and if you have a mixed group, you can take a few from each section.  If you have mostly ER supervisors, you may work through all of the ER questions and fill in with others as time allows.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i="1" dirty="0" smtClean="0"/>
          </a:p>
        </p:txBody>
      </p:sp>
      <p:sp>
        <p:nvSpPr>
          <p:cNvPr id="2293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87E850-6284-4271-AEDF-74EB03C8BF7C}" type="slidenum">
              <a:rPr lang="en-US" altLang="en-US">
                <a:latin typeface="Calibri" panose="020F0502020204030204" pitchFamily="34" charset="0"/>
              </a:rPr>
              <a:pPr eaLnBrk="1" hangingPunct="1"/>
              <a:t>112</a:t>
            </a:fld>
            <a:endParaRPr lang="en-US" altLang="en-US">
              <a:latin typeface="Calibri" panose="020F0502020204030204" pitchFamily="34" charset="0"/>
            </a:endParaRPr>
          </a:p>
        </p:txBody>
      </p:sp>
    </p:spTree>
    <p:extLst>
      <p:ext uri="{BB962C8B-B14F-4D97-AF65-F5344CB8AC3E}">
        <p14:creationId xmlns:p14="http://schemas.microsoft.com/office/powerpoint/2010/main" val="32876509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i="1" kern="1200" dirty="0" smtClean="0">
                <a:solidFill>
                  <a:schemeClr val="tx1"/>
                </a:solidFill>
                <a:effectLst/>
                <a:latin typeface="+mn-lt"/>
                <a:ea typeface="+mn-ea"/>
                <a:cs typeface="+mn-cs"/>
              </a:rPr>
              <a:t>Note to trainer: Conclude by going around the room and asking each person to state what they see as the most significant </a:t>
            </a:r>
            <a:r>
              <a:rPr lang="en-US" sz="1200" i="1" kern="1200" smtClean="0">
                <a:solidFill>
                  <a:schemeClr val="tx1"/>
                </a:solidFill>
                <a:effectLst/>
                <a:latin typeface="+mn-lt"/>
                <a:ea typeface="+mn-ea"/>
                <a:cs typeface="+mn-cs"/>
              </a:rPr>
              <a:t>“take-away</a:t>
            </a:r>
            <a:r>
              <a:rPr lang="en-US" sz="1200" i="1" kern="1200" dirty="0" smtClean="0">
                <a:solidFill>
                  <a:schemeClr val="tx1"/>
                </a:solidFill>
                <a:effectLst/>
                <a:latin typeface="+mn-lt"/>
                <a:ea typeface="+mn-ea"/>
                <a:cs typeface="+mn-cs"/>
              </a:rPr>
              <a:t>” from the session.</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Thank everyone for their participation.</a:t>
            </a:r>
            <a:endParaRPr lang="en-US" sz="1200" kern="1200" dirty="0" smtClean="0">
              <a:solidFill>
                <a:schemeClr val="tx1"/>
              </a:solidFill>
              <a:effectLst/>
              <a:latin typeface="+mn-lt"/>
              <a:ea typeface="+mn-ea"/>
              <a:cs typeface="+mn-cs"/>
            </a:endParaRPr>
          </a:p>
          <a:p>
            <a:pPr eaLnBrk="1" hangingPunct="1">
              <a:spcBef>
                <a:spcPct val="0"/>
              </a:spcBef>
            </a:pPr>
            <a:endParaRPr lang="en-US" altLang="en-US" dirty="0" smtClean="0"/>
          </a:p>
        </p:txBody>
      </p:sp>
      <p:sp>
        <p:nvSpPr>
          <p:cNvPr id="2713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352EC6D-1096-4F5B-8726-35F29806CF0B}" type="slidenum">
              <a:rPr lang="en-US" altLang="en-US">
                <a:latin typeface="Calibri" panose="020F0502020204030204" pitchFamily="34" charset="0"/>
              </a:rPr>
              <a:pPr eaLnBrk="1" hangingPunct="1"/>
              <a:t>113</a:t>
            </a:fld>
            <a:endParaRPr lang="en-US" altLang="en-US">
              <a:latin typeface="Calibri" panose="020F0502020204030204" pitchFamily="34" charset="0"/>
            </a:endParaRPr>
          </a:p>
        </p:txBody>
      </p:sp>
    </p:spTree>
    <p:extLst>
      <p:ext uri="{BB962C8B-B14F-4D97-AF65-F5344CB8AC3E}">
        <p14:creationId xmlns:p14="http://schemas.microsoft.com/office/powerpoint/2010/main" val="429162302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Complete </a:t>
            </a:r>
            <a:r>
              <a:rPr lang="en-US" sz="1200" kern="1200" dirty="0" smtClean="0">
                <a:solidFill>
                  <a:schemeClr val="tx1"/>
                </a:solidFill>
                <a:effectLst/>
                <a:latin typeface="+mn-lt"/>
                <a:ea typeface="+mn-ea"/>
                <a:cs typeface="+mn-cs"/>
              </a:rPr>
              <a:t>SDM assessments on this household.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Note: The hyperlink takes you back to Slide 17, basic definitions.  Either click the hyperlink to return there or proceed to the next slide for more discussion on which household to assess.</a:t>
            </a:r>
            <a:endParaRPr lang="en-US" altLang="en-US" dirty="0" smtClean="0"/>
          </a:p>
        </p:txBody>
      </p:sp>
      <p:sp>
        <p:nvSpPr>
          <p:cNvPr id="2723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AAC2859-B90A-49D9-A2D4-011F197682AE}" type="slidenum">
              <a:rPr lang="en-US" altLang="en-US">
                <a:latin typeface="Calibri" panose="020F0502020204030204" pitchFamily="34" charset="0"/>
              </a:rPr>
              <a:pPr eaLnBrk="1" hangingPunct="1"/>
              <a:t>114</a:t>
            </a:fld>
            <a:endParaRPr lang="en-US" altLang="en-US">
              <a:latin typeface="Calibri" panose="020F0502020204030204" pitchFamily="34" charset="0"/>
            </a:endParaRPr>
          </a:p>
        </p:txBody>
      </p:sp>
    </p:spTree>
    <p:extLst>
      <p:ext uri="{BB962C8B-B14F-4D97-AF65-F5344CB8AC3E}">
        <p14:creationId xmlns:p14="http://schemas.microsoft.com/office/powerpoint/2010/main" val="30653226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Complete </a:t>
            </a:r>
            <a:r>
              <a:rPr lang="en-US" sz="1200" kern="1200" dirty="0" smtClean="0">
                <a:solidFill>
                  <a:schemeClr val="tx1"/>
                </a:solidFill>
                <a:effectLst/>
                <a:latin typeface="+mn-lt"/>
                <a:ea typeface="+mn-ea"/>
                <a:cs typeface="+mn-cs"/>
              </a:rPr>
              <a:t>SDM assessments on mom’s household.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Note: The hyperlink takes you back to Slide 17, basic definitions.  Either click the hyperlink to return there or proceed to the next slide for more discussion on which household to assess.</a:t>
            </a:r>
          </a:p>
          <a:p>
            <a:r>
              <a:rPr lang="en-US" sz="1200" kern="1200" dirty="0" smtClean="0">
                <a:solidFill>
                  <a:schemeClr val="tx1"/>
                </a:solidFill>
                <a:effectLst/>
                <a:latin typeface="+mn-lt"/>
                <a:ea typeface="+mn-ea"/>
                <a:cs typeface="+mn-cs"/>
              </a:rPr>
              <a:t> </a:t>
            </a:r>
          </a:p>
          <a:p>
            <a:pPr eaLnBrk="1" hangingPunct="1">
              <a:spcBef>
                <a:spcPct val="0"/>
              </a:spcBef>
            </a:pPr>
            <a:endParaRPr lang="en-US" altLang="en-US" dirty="0" smtClean="0"/>
          </a:p>
        </p:txBody>
      </p:sp>
      <p:sp>
        <p:nvSpPr>
          <p:cNvPr id="2734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556771F-E4B4-4831-B7E8-D204731B5FF2}" type="slidenum">
              <a:rPr lang="en-US" altLang="en-US">
                <a:latin typeface="Calibri" panose="020F0502020204030204" pitchFamily="34" charset="0"/>
              </a:rPr>
              <a:pPr eaLnBrk="1" hangingPunct="1"/>
              <a:t>115</a:t>
            </a:fld>
            <a:endParaRPr lang="en-US" altLang="en-US">
              <a:latin typeface="Calibri" panose="020F0502020204030204" pitchFamily="34" charset="0"/>
            </a:endParaRPr>
          </a:p>
        </p:txBody>
      </p:sp>
    </p:spTree>
    <p:extLst>
      <p:ext uri="{BB962C8B-B14F-4D97-AF65-F5344CB8AC3E}">
        <p14:creationId xmlns:p14="http://schemas.microsoft.com/office/powerpoint/2010/main" val="342425898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Complete </a:t>
            </a:r>
            <a:r>
              <a:rPr lang="en-US" sz="1200" kern="1200" dirty="0" smtClean="0">
                <a:solidFill>
                  <a:schemeClr val="tx1"/>
                </a:solidFill>
                <a:effectLst/>
                <a:latin typeface="+mn-lt"/>
                <a:ea typeface="+mn-ea"/>
                <a:cs typeface="+mn-cs"/>
              </a:rPr>
              <a:t>SDM assessments on dad’s household.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Note: The</a:t>
            </a:r>
            <a:r>
              <a:rPr lang="en-US" sz="1200" kern="1200" baseline="0" dirty="0" smtClean="0">
                <a:solidFill>
                  <a:schemeClr val="tx1"/>
                </a:solidFill>
                <a:effectLst/>
                <a:latin typeface="+mn-lt"/>
                <a:ea typeface="+mn-ea"/>
                <a:cs typeface="+mn-cs"/>
              </a:rPr>
              <a:t> h</a:t>
            </a:r>
            <a:r>
              <a:rPr lang="en-US" sz="1200" kern="1200" dirty="0" smtClean="0">
                <a:solidFill>
                  <a:schemeClr val="tx1"/>
                </a:solidFill>
                <a:effectLst/>
                <a:latin typeface="+mn-lt"/>
                <a:ea typeface="+mn-ea"/>
                <a:cs typeface="+mn-cs"/>
              </a:rPr>
              <a:t>yperlink takes you back to Slide 17, basic definitions.  Either click the hyperlink to return there or proceed to the next slide for more discussion on which household to assess.</a:t>
            </a:r>
            <a:endParaRPr lang="en-US" altLang="en-US" dirty="0" smtClean="0"/>
          </a:p>
        </p:txBody>
      </p:sp>
      <p:sp>
        <p:nvSpPr>
          <p:cNvPr id="2744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8C175D-B7F2-42CE-BC8C-0DEDC1D455A1}" type="slidenum">
              <a:rPr lang="en-US" altLang="en-US">
                <a:latin typeface="Calibri" panose="020F0502020204030204" pitchFamily="34" charset="0"/>
              </a:rPr>
              <a:pPr eaLnBrk="1" hangingPunct="1"/>
              <a:t>116</a:t>
            </a:fld>
            <a:endParaRPr lang="en-US" altLang="en-US">
              <a:latin typeface="Calibri" panose="020F0502020204030204" pitchFamily="34" charset="0"/>
            </a:endParaRPr>
          </a:p>
        </p:txBody>
      </p:sp>
    </p:spTree>
    <p:extLst>
      <p:ext uri="{BB962C8B-B14F-4D97-AF65-F5344CB8AC3E}">
        <p14:creationId xmlns:p14="http://schemas.microsoft.com/office/powerpoint/2010/main" val="37157402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Complete </a:t>
            </a:r>
            <a:r>
              <a:rPr lang="en-US" sz="1200" kern="1200" dirty="0" smtClean="0">
                <a:solidFill>
                  <a:schemeClr val="tx1"/>
                </a:solidFill>
                <a:effectLst/>
                <a:latin typeface="+mn-lt"/>
                <a:ea typeface="+mn-ea"/>
                <a:cs typeface="+mn-cs"/>
              </a:rPr>
              <a:t>SDM assessments on mom’s household AND on dad’s household.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Note: The hyperlink takes you back to Slide 17, basic definitions.  Either click the hyperlink to return there or proceed to the next slide for more discussion on which household to assess.</a:t>
            </a:r>
          </a:p>
          <a:p>
            <a:pPr eaLnBrk="1" hangingPunct="1">
              <a:spcBef>
                <a:spcPct val="0"/>
              </a:spcBef>
            </a:pPr>
            <a:endParaRPr lang="en-US" altLang="en-US" dirty="0" smtClean="0"/>
          </a:p>
        </p:txBody>
      </p:sp>
      <p:sp>
        <p:nvSpPr>
          <p:cNvPr id="2754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2207AD-139F-4BC4-893F-791D04B229BB}" type="slidenum">
              <a:rPr lang="en-US" altLang="en-US">
                <a:latin typeface="Calibri" panose="020F0502020204030204" pitchFamily="34" charset="0"/>
              </a:rPr>
              <a:pPr eaLnBrk="1" hangingPunct="1"/>
              <a:t>117</a:t>
            </a:fld>
            <a:endParaRPr lang="en-US" altLang="en-US">
              <a:latin typeface="Calibri" panose="020F0502020204030204" pitchFamily="34" charset="0"/>
            </a:endParaRPr>
          </a:p>
        </p:txBody>
      </p:sp>
    </p:spTree>
    <p:extLst>
      <p:ext uri="{BB962C8B-B14F-4D97-AF65-F5344CB8AC3E}">
        <p14:creationId xmlns:p14="http://schemas.microsoft.com/office/powerpoint/2010/main" val="39539412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Complete </a:t>
            </a:r>
            <a:r>
              <a:rPr lang="en-US" sz="1200" kern="1200" dirty="0" smtClean="0">
                <a:solidFill>
                  <a:schemeClr val="tx1"/>
                </a:solidFill>
                <a:effectLst/>
                <a:latin typeface="+mn-lt"/>
                <a:ea typeface="+mn-ea"/>
                <a:cs typeface="+mn-cs"/>
              </a:rPr>
              <a:t>SDM assessments on mom’s household.  All individuals are part of the household.  Sister MAY be a secondary caregiver for mom’s children.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Note:  The hyperlink takes you back to Slide 17, basic definitions.  Either click the hyperlink to return there or proceed to the next slide for more discussion on defining which household to assess.</a:t>
            </a:r>
          </a:p>
          <a:p>
            <a:pPr eaLnBrk="1" hangingPunct="1">
              <a:spcBef>
                <a:spcPct val="0"/>
              </a:spcBef>
            </a:pPr>
            <a:endParaRPr lang="en-US" altLang="en-US" dirty="0" smtClean="0"/>
          </a:p>
        </p:txBody>
      </p:sp>
      <p:sp>
        <p:nvSpPr>
          <p:cNvPr id="276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83720E-78A8-4BF4-89BB-AFF2E5AB7E47}" type="slidenum">
              <a:rPr lang="en-US" altLang="en-US">
                <a:latin typeface="Calibri" panose="020F0502020204030204" pitchFamily="34" charset="0"/>
              </a:rPr>
              <a:pPr eaLnBrk="1" hangingPunct="1"/>
              <a:t>118</a:t>
            </a:fld>
            <a:endParaRPr lang="en-US" altLang="en-US">
              <a:latin typeface="Calibri" panose="020F0502020204030204" pitchFamily="34" charset="0"/>
            </a:endParaRPr>
          </a:p>
        </p:txBody>
      </p:sp>
    </p:spTree>
    <p:extLst>
      <p:ext uri="{BB962C8B-B14F-4D97-AF65-F5344CB8AC3E}">
        <p14:creationId xmlns:p14="http://schemas.microsoft.com/office/powerpoint/2010/main" val="259832969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Complete </a:t>
            </a:r>
            <a:r>
              <a:rPr lang="en-US" sz="1200" kern="1200" dirty="0">
                <a:solidFill>
                  <a:schemeClr val="tx1"/>
                </a:solidFill>
                <a:effectLst/>
                <a:latin typeface="+mn-lt"/>
                <a:ea typeface="+mn-ea"/>
                <a:cs typeface="+mn-cs"/>
              </a:rPr>
              <a:t>SDM assessments on mom’s household.  All individuals are part of the household.  Sister MAY be a secondary caregiver for mom’s children.  ALSO complete SDM assessments on sister’s household.  All individuals are also part of sister’s household.  Mom MAY be a secondary caregiver for sister’s children.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  This slide ends the “digging deeper” portion of the discussion on defining</a:t>
            </a:r>
            <a:r>
              <a:rPr lang="en-US" sz="1200" kern="1200" baseline="0" dirty="0">
                <a:solidFill>
                  <a:schemeClr val="tx1"/>
                </a:solidFill>
                <a:effectLst/>
                <a:latin typeface="+mn-lt"/>
                <a:ea typeface="+mn-ea"/>
                <a:cs typeface="+mn-cs"/>
              </a:rPr>
              <a:t> a </a:t>
            </a:r>
            <a:r>
              <a:rPr lang="en-US" sz="1200" kern="1200" dirty="0" smtClean="0">
                <a:solidFill>
                  <a:schemeClr val="tx1"/>
                </a:solidFill>
                <a:effectLst/>
                <a:latin typeface="+mn-lt"/>
                <a:ea typeface="+mn-ea"/>
                <a:cs typeface="+mn-cs"/>
              </a:rPr>
              <a:t>household. </a:t>
            </a:r>
            <a:r>
              <a:rPr lang="en-US" sz="1200" kern="1200" dirty="0">
                <a:solidFill>
                  <a:schemeClr val="tx1"/>
                </a:solidFill>
                <a:effectLst/>
                <a:latin typeface="+mn-lt"/>
                <a:ea typeface="+mn-ea"/>
                <a:cs typeface="+mn-cs"/>
              </a:rPr>
              <a:t>The hyperlink takes you back to Slide </a:t>
            </a:r>
            <a:r>
              <a:rPr lang="en-US" sz="1200" kern="1200" dirty="0" smtClean="0">
                <a:solidFill>
                  <a:schemeClr val="tx1"/>
                </a:solidFill>
                <a:effectLst/>
                <a:latin typeface="+mn-lt"/>
                <a:ea typeface="+mn-ea"/>
                <a:cs typeface="+mn-cs"/>
              </a:rPr>
              <a:t>17, </a:t>
            </a:r>
            <a:r>
              <a:rPr lang="en-US" sz="1200" kern="1200" dirty="0">
                <a:solidFill>
                  <a:schemeClr val="tx1"/>
                </a:solidFill>
                <a:effectLst/>
                <a:latin typeface="+mn-lt"/>
                <a:ea typeface="+mn-ea"/>
                <a:cs typeface="+mn-cs"/>
              </a:rPr>
              <a:t>basic definitions.   </a:t>
            </a:r>
          </a:p>
          <a:p>
            <a:pPr eaLnBrk="1" hangingPunct="1">
              <a:spcBef>
                <a:spcPct val="0"/>
              </a:spcBef>
            </a:pPr>
            <a:endParaRPr lang="en-US" altLang="en-US" dirty="0"/>
          </a:p>
        </p:txBody>
      </p:sp>
      <p:sp>
        <p:nvSpPr>
          <p:cNvPr id="277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119868-A59B-4E6D-911B-629E5104094F}" type="slidenum">
              <a:rPr lang="en-US" altLang="en-US">
                <a:latin typeface="Calibri" panose="020F0502020204030204" pitchFamily="34" charset="0"/>
              </a:rPr>
              <a:pPr eaLnBrk="1" hangingPunct="1"/>
              <a:t>119</a:t>
            </a:fld>
            <a:endParaRPr lang="en-US" altLang="en-US">
              <a:latin typeface="Calibri" panose="020F0502020204030204" pitchFamily="34" charset="0"/>
            </a:endParaRPr>
          </a:p>
        </p:txBody>
      </p:sp>
    </p:spTree>
    <p:extLst>
      <p:ext uri="{BB962C8B-B14F-4D97-AF65-F5344CB8AC3E}">
        <p14:creationId xmlns:p14="http://schemas.microsoft.com/office/powerpoint/2010/main" val="1491154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5" name="Slide Image Placeholder 1"/>
          <p:cNvSpPr>
            <a:spLocks noGrp="1" noRot="1" noChangeAspect="1" noTextEdit="1"/>
          </p:cNvSpPr>
          <p:nvPr>
            <p:ph type="sldImg"/>
          </p:nvPr>
        </p:nvSpPr>
        <p:spPr>
          <a:xfrm>
            <a:off x="1228725" y="692150"/>
            <a:ext cx="4619625" cy="3463925"/>
          </a:xfrm>
          <a:ln/>
        </p:spPr>
      </p:sp>
      <p:sp>
        <p:nvSpPr>
          <p:cNvPr id="60006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We will start with a brief review of the fundamentals of the SDM system. Even if you’ve been using it for a while, it’s good to double-check our understanding of key purpose and policy. As we do this, we’ll show some data for how California has been doing. We’ll also point out some spots that over the years have often been mistaken or misunderstood. Later, we’ll talk about effective solutions you can use if you encounter some of these common mistakes.</a:t>
            </a:r>
          </a:p>
        </p:txBody>
      </p:sp>
      <p:sp>
        <p:nvSpPr>
          <p:cNvPr id="60006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N W3" charset="0"/>
                <a:cs typeface="ヒラギノ角ゴ ProN W3" charset="0"/>
              </a:defRPr>
            </a:lvl1pPr>
            <a:lvl2pPr marL="743128" indent="-285818">
              <a:defRPr sz="2400">
                <a:solidFill>
                  <a:schemeClr val="tx1"/>
                </a:solidFill>
                <a:latin typeface="Arial" charset="0"/>
                <a:ea typeface="ヒラギノ角ゴ ProN W3" charset="0"/>
                <a:cs typeface="ヒラギノ角ゴ ProN W3" charset="0"/>
              </a:defRPr>
            </a:lvl2pPr>
            <a:lvl3pPr marL="1143273" indent="-228654">
              <a:defRPr sz="2400">
                <a:solidFill>
                  <a:schemeClr val="tx1"/>
                </a:solidFill>
                <a:latin typeface="Arial" charset="0"/>
                <a:ea typeface="ヒラギノ角ゴ ProN W3" charset="0"/>
                <a:cs typeface="ヒラギノ角ゴ ProN W3" charset="0"/>
              </a:defRPr>
            </a:lvl3pPr>
            <a:lvl4pPr marL="1600582" indent="-228654">
              <a:defRPr sz="2400">
                <a:solidFill>
                  <a:schemeClr val="tx1"/>
                </a:solidFill>
                <a:latin typeface="Arial" charset="0"/>
                <a:ea typeface="ヒラギノ角ゴ ProN W3" charset="0"/>
                <a:cs typeface="ヒラギノ角ゴ ProN W3" charset="0"/>
              </a:defRPr>
            </a:lvl4pPr>
            <a:lvl5pPr marL="2057892" indent="-228654">
              <a:defRPr sz="2400">
                <a:solidFill>
                  <a:schemeClr val="tx1"/>
                </a:solidFill>
                <a:latin typeface="Arial" charset="0"/>
                <a:ea typeface="ヒラギノ角ゴ ProN W3" charset="0"/>
                <a:cs typeface="ヒラギノ角ゴ ProN W3" charset="0"/>
              </a:defRPr>
            </a:lvl5pPr>
            <a:lvl6pPr marL="2515201" indent="-228654" eaLnBrk="0" fontAlgn="base" hangingPunct="0">
              <a:spcBef>
                <a:spcPct val="0"/>
              </a:spcBef>
              <a:spcAft>
                <a:spcPct val="0"/>
              </a:spcAft>
              <a:defRPr sz="2400">
                <a:solidFill>
                  <a:schemeClr val="tx1"/>
                </a:solidFill>
                <a:latin typeface="Arial" charset="0"/>
                <a:ea typeface="ヒラギノ角ゴ ProN W3" charset="0"/>
                <a:cs typeface="ヒラギノ角ゴ ProN W3" charset="0"/>
              </a:defRPr>
            </a:lvl6pPr>
            <a:lvl7pPr marL="2972510" indent="-228654" eaLnBrk="0" fontAlgn="base" hangingPunct="0">
              <a:spcBef>
                <a:spcPct val="0"/>
              </a:spcBef>
              <a:spcAft>
                <a:spcPct val="0"/>
              </a:spcAft>
              <a:defRPr sz="2400">
                <a:solidFill>
                  <a:schemeClr val="tx1"/>
                </a:solidFill>
                <a:latin typeface="Arial" charset="0"/>
                <a:ea typeface="ヒラギノ角ゴ ProN W3" charset="0"/>
                <a:cs typeface="ヒラギノ角ゴ ProN W3" charset="0"/>
              </a:defRPr>
            </a:lvl7pPr>
            <a:lvl8pPr marL="3429820" indent="-228654" eaLnBrk="0" fontAlgn="base" hangingPunct="0">
              <a:spcBef>
                <a:spcPct val="0"/>
              </a:spcBef>
              <a:spcAft>
                <a:spcPct val="0"/>
              </a:spcAft>
              <a:defRPr sz="2400">
                <a:solidFill>
                  <a:schemeClr val="tx1"/>
                </a:solidFill>
                <a:latin typeface="Arial" charset="0"/>
                <a:ea typeface="ヒラギノ角ゴ ProN W3" charset="0"/>
                <a:cs typeface="ヒラギノ角ゴ ProN W3" charset="0"/>
              </a:defRPr>
            </a:lvl8pPr>
            <a:lvl9pPr marL="3887129" indent="-228654" eaLnBrk="0" fontAlgn="base" hangingPunct="0">
              <a:spcBef>
                <a:spcPct val="0"/>
              </a:spcBef>
              <a:spcAft>
                <a:spcPct val="0"/>
              </a:spcAft>
              <a:defRPr sz="2400">
                <a:solidFill>
                  <a:schemeClr val="tx1"/>
                </a:solidFill>
                <a:latin typeface="Arial" charset="0"/>
                <a:ea typeface="ヒラギノ角ゴ ProN W3" charset="0"/>
                <a:cs typeface="ヒラギノ角ゴ ProN W3" charset="0"/>
              </a:defRPr>
            </a:lvl9pPr>
          </a:lstStyle>
          <a:p>
            <a:fld id="{BF6E5B32-DB01-C745-A61C-D0F3BD356381}" type="slidenum">
              <a:rPr lang="en-US" sz="1000">
                <a:solidFill>
                  <a:prstClr val="black"/>
                </a:solidFill>
                <a:latin typeface="Verdana" charset="0"/>
              </a:rPr>
              <a:pPr/>
              <a:t>12</a:t>
            </a:fld>
            <a:endParaRPr lang="en-US" sz="1000">
              <a:solidFill>
                <a:prstClr val="black"/>
              </a:solidFill>
              <a:latin typeface="Verdana" charset="0"/>
            </a:endParaRPr>
          </a:p>
        </p:txBody>
      </p:sp>
    </p:spTree>
    <p:extLst>
      <p:ext uri="{BB962C8B-B14F-4D97-AF65-F5344CB8AC3E}">
        <p14:creationId xmlns:p14="http://schemas.microsoft.com/office/powerpoint/2010/main" val="224389708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r>
              <a:rPr lang="en-US" sz="1200" b="1" kern="1200" dirty="0" smtClean="0">
                <a:solidFill>
                  <a:schemeClr val="tx1"/>
                </a:solidFill>
                <a:effectLst/>
                <a:latin typeface="+mn-lt"/>
                <a:ea typeface="+mn-ea"/>
                <a:cs typeface="+mn-cs"/>
              </a:rPr>
              <a:t>Screening Criteria Assessment: </a:t>
            </a:r>
            <a:r>
              <a:rPr lang="en-US" sz="1200" kern="1200" dirty="0" smtClean="0">
                <a:solidFill>
                  <a:schemeClr val="tx1"/>
                </a:solidFill>
                <a:effectLst/>
                <a:latin typeface="+mn-lt"/>
                <a:ea typeface="+mn-ea"/>
                <a:cs typeface="+mn-cs"/>
              </a:rPr>
              <a:t> Determine if a report meets agency criteria for investigation.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Response Priority Assessment:  </a:t>
            </a:r>
            <a:r>
              <a:rPr lang="en-US" sz="1200" kern="1200" dirty="0" smtClean="0">
                <a:solidFill>
                  <a:schemeClr val="tx1"/>
                </a:solidFill>
                <a:effectLst/>
                <a:latin typeface="+mn-lt"/>
                <a:ea typeface="+mn-ea"/>
                <a:cs typeface="+mn-cs"/>
              </a:rPr>
              <a:t>Helps determine how soon to initiate an investigation.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Safety Assessment:</a:t>
            </a:r>
            <a:r>
              <a:rPr lang="en-US" sz="1200" kern="1200" dirty="0" smtClean="0">
                <a:solidFill>
                  <a:schemeClr val="tx1"/>
                </a:solidFill>
                <a:effectLst/>
                <a:latin typeface="+mn-lt"/>
                <a:ea typeface="+mn-ea"/>
                <a:cs typeface="+mn-cs"/>
              </a:rPr>
              <a:t>  Determine if an there is an immediate threat of harm to a child.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Risk Assessment:  </a:t>
            </a:r>
            <a:r>
              <a:rPr lang="en-US" sz="1200" kern="1200" dirty="0" smtClean="0">
                <a:solidFill>
                  <a:schemeClr val="tx1"/>
                </a:solidFill>
                <a:effectLst/>
                <a:latin typeface="+mn-lt"/>
                <a:ea typeface="+mn-ea"/>
                <a:cs typeface="+mn-cs"/>
              </a:rPr>
              <a:t>Evaluates the risk of future abuse or neglect.</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Child Strengths and Needs Assessment:  </a:t>
            </a:r>
            <a:r>
              <a:rPr lang="en-US" sz="1200" kern="1200" dirty="0" smtClean="0">
                <a:solidFill>
                  <a:schemeClr val="tx1"/>
                </a:solidFill>
                <a:effectLst/>
                <a:latin typeface="+mn-lt"/>
                <a:ea typeface="+mn-ea"/>
                <a:cs typeface="+mn-cs"/>
              </a:rPr>
              <a:t>Identifies each child’s major needs and helps establish a service plan.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The</a:t>
            </a:r>
            <a:r>
              <a:rPr lang="en-US" sz="1200" kern="1200" baseline="0" dirty="0" smtClean="0">
                <a:solidFill>
                  <a:schemeClr val="tx1"/>
                </a:solidFill>
                <a:effectLst/>
                <a:latin typeface="+mn-lt"/>
                <a:ea typeface="+mn-ea"/>
                <a:cs typeface="+mn-cs"/>
              </a:rPr>
              <a:t> hyperlink goes back to Slide 61, Basic Principles.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Family Strengths and Needs Assessment:  </a:t>
            </a:r>
            <a:r>
              <a:rPr lang="en-US" sz="1200" kern="1200" dirty="0" smtClean="0">
                <a:solidFill>
                  <a:schemeClr val="tx1"/>
                </a:solidFill>
                <a:effectLst/>
                <a:latin typeface="+mn-lt"/>
                <a:ea typeface="+mn-ea"/>
                <a:cs typeface="+mn-cs"/>
              </a:rPr>
              <a:t>Helps determine a family’s optimal level of service and guides the case planning process.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Risk Reassessment: </a:t>
            </a:r>
            <a:r>
              <a:rPr lang="en-US" sz="1200" kern="1200" dirty="0" smtClean="0">
                <a:solidFill>
                  <a:schemeClr val="tx1"/>
                </a:solidFill>
                <a:effectLst/>
                <a:latin typeface="+mn-lt"/>
                <a:ea typeface="+mn-ea"/>
                <a:cs typeface="+mn-cs"/>
              </a:rPr>
              <a:t> Ensures that ongoing treatment is appropriate.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Family Reunification Reassessment:  </a:t>
            </a:r>
            <a:r>
              <a:rPr lang="en-US" sz="1200" kern="1200" dirty="0" smtClean="0">
                <a:solidFill>
                  <a:schemeClr val="tx1"/>
                </a:solidFill>
                <a:effectLst/>
                <a:latin typeface="+mn-lt"/>
                <a:ea typeface="+mn-ea"/>
                <a:cs typeface="+mn-cs"/>
              </a:rPr>
              <a:t>Determines whether or not a child should be returned to his/her home.</a:t>
            </a:r>
          </a:p>
        </p:txBody>
      </p:sp>
      <p:sp>
        <p:nvSpPr>
          <p:cNvPr id="2" name="Slide Number Placeholder 1"/>
          <p:cNvSpPr>
            <a:spLocks noGrp="1"/>
          </p:cNvSpPr>
          <p:nvPr>
            <p:ph type="sldNum" sz="quarter" idx="10"/>
          </p:nvPr>
        </p:nvSpPr>
        <p:spPr/>
        <p:txBody>
          <a:bodyPr/>
          <a:lstStyle/>
          <a:p>
            <a:fld id="{42492CAD-1083-47D9-AFC5-F7954354FED2}" type="slidenum">
              <a:rPr lang="en-US" altLang="en-US" smtClean="0"/>
              <a:pPr/>
              <a:t>120</a:t>
            </a:fld>
            <a:endParaRPr lang="en-US" altLang="en-US" dirty="0"/>
          </a:p>
        </p:txBody>
      </p:sp>
    </p:spTree>
    <p:extLst>
      <p:ext uri="{BB962C8B-B14F-4D97-AF65-F5344CB8AC3E}">
        <p14:creationId xmlns:p14="http://schemas.microsoft.com/office/powerpoint/2010/main" val="280035766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95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78964E-4F5B-4605-ADA9-32F981DF289E}" type="slidenum">
              <a:rPr lang="en-US" altLang="en-US">
                <a:latin typeface="Calibri" panose="020F0502020204030204" pitchFamily="34" charset="0"/>
              </a:rPr>
              <a:pPr eaLnBrk="1" hangingPunct="1"/>
              <a:t>121</a:t>
            </a:fld>
            <a:endParaRPr lang="en-US" altLang="en-US">
              <a:latin typeface="Calibri" panose="020F0502020204030204" pitchFamily="34" charset="0"/>
            </a:endParaRPr>
          </a:p>
        </p:txBody>
      </p:sp>
    </p:spTree>
    <p:extLst>
      <p:ext uri="{BB962C8B-B14F-4D97-AF65-F5344CB8AC3E}">
        <p14:creationId xmlns:p14="http://schemas.microsoft.com/office/powerpoint/2010/main" val="156655356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Click hyperlink </a:t>
            </a:r>
            <a:r>
              <a:rPr lang="en-US" altLang="en-US" smtClean="0"/>
              <a:t>to return.</a:t>
            </a:r>
            <a:endParaRPr lang="en-US" altLang="en-US" dirty="0" smtClean="0"/>
          </a:p>
        </p:txBody>
      </p:sp>
      <p:sp>
        <p:nvSpPr>
          <p:cNvPr id="2805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96765E-4D88-4CA7-8945-E1F0E8BE2D4A}" type="slidenum">
              <a:rPr lang="en-US" altLang="en-US">
                <a:latin typeface="Calibri" panose="020F0502020204030204" pitchFamily="34" charset="0"/>
              </a:rPr>
              <a:pPr eaLnBrk="1" hangingPunct="1"/>
              <a:t>122</a:t>
            </a:fld>
            <a:endParaRPr lang="en-US" altLang="en-US">
              <a:latin typeface="Calibri" panose="020F0502020204030204" pitchFamily="34" charset="0"/>
            </a:endParaRPr>
          </a:p>
        </p:txBody>
      </p:sp>
    </p:spTree>
    <p:extLst>
      <p:ext uri="{BB962C8B-B14F-4D97-AF65-F5344CB8AC3E}">
        <p14:creationId xmlns:p14="http://schemas.microsoft.com/office/powerpoint/2010/main" val="239396595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Click hyperlink</a:t>
            </a:r>
            <a:r>
              <a:rPr lang="en-US" altLang="en-US" baseline="0" dirty="0" smtClean="0"/>
              <a:t> </a:t>
            </a:r>
            <a:r>
              <a:rPr lang="en-US" altLang="en-US" baseline="0" smtClean="0"/>
              <a:t>to return.</a:t>
            </a:r>
            <a:endParaRPr lang="en-US" altLang="en-US" dirty="0" smtClean="0"/>
          </a:p>
        </p:txBody>
      </p:sp>
      <p:sp>
        <p:nvSpPr>
          <p:cNvPr id="281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05C75D-3343-468D-A2BA-0855D03C3CCF}" type="slidenum">
              <a:rPr lang="en-US" altLang="en-US">
                <a:latin typeface="Calibri" panose="020F0502020204030204" pitchFamily="34" charset="0"/>
              </a:rPr>
              <a:pPr eaLnBrk="1" hangingPunct="1"/>
              <a:t>123</a:t>
            </a:fld>
            <a:endParaRPr lang="en-US" altLang="en-US">
              <a:latin typeface="Calibri" panose="020F0502020204030204" pitchFamily="34" charset="0"/>
            </a:endParaRPr>
          </a:p>
        </p:txBody>
      </p:sp>
    </p:spTree>
    <p:extLst>
      <p:ext uri="{BB962C8B-B14F-4D97-AF65-F5344CB8AC3E}">
        <p14:creationId xmlns:p14="http://schemas.microsoft.com/office/powerpoint/2010/main" val="319064225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r>
              <a:rPr lang="en-US" altLang="en-US" dirty="0" smtClean="0"/>
              <a:t>Click hyperlink</a:t>
            </a:r>
            <a:r>
              <a:rPr lang="en-US" altLang="en-US" baseline="0" dirty="0" smtClean="0"/>
              <a:t> to return.</a:t>
            </a:r>
            <a:endParaRPr lang="en-US" altLang="en-US" dirty="0" smtClean="0"/>
          </a:p>
        </p:txBody>
      </p:sp>
      <p:sp>
        <p:nvSpPr>
          <p:cNvPr id="282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176341-31F9-472A-B163-4AA2B2F30E2A}" type="slidenum">
              <a:rPr lang="en-US" altLang="en-US">
                <a:latin typeface="Calibri" panose="020F0502020204030204" pitchFamily="34" charset="0"/>
              </a:rPr>
              <a:pPr eaLnBrk="1" hangingPunct="1"/>
              <a:t>124</a:t>
            </a:fld>
            <a:endParaRPr lang="en-US" altLang="en-US">
              <a:latin typeface="Calibri" panose="020F0502020204030204" pitchFamily="34" charset="0"/>
            </a:endParaRPr>
          </a:p>
        </p:txBody>
      </p:sp>
    </p:spTree>
    <p:extLst>
      <p:ext uri="{BB962C8B-B14F-4D97-AF65-F5344CB8AC3E}">
        <p14:creationId xmlns:p14="http://schemas.microsoft.com/office/powerpoint/2010/main" val="3120257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p:txBody>
          <a:bodyPr wrap="square" numCol="1" anchor="t" anchorCtr="0" compatLnSpc="1">
            <a:prstTxWarp prst="textNoShape">
              <a:avLst/>
            </a:prstTxWarp>
            <a:normAutofit/>
          </a:bodyPr>
          <a:lstStyle/>
          <a:p>
            <a:r>
              <a:rPr lang="en-US" sz="1200" kern="1200" dirty="0" smtClean="0">
                <a:solidFill>
                  <a:schemeClr val="tx1"/>
                </a:solidFill>
                <a:effectLst/>
                <a:latin typeface="+mn-lt"/>
                <a:ea typeface="+mn-ea"/>
                <a:cs typeface="+mn-cs"/>
              </a:rPr>
              <a:t>First, let’s look at the goals of the SDM model. Does anyone recognize the terms “safety, permanency, and well-being”? (From Child and Family Services Reviews [CFSR]). The graphs on this slide show the outcomes from the CFSR case reading in the 2013 California CFSR. It</a:t>
            </a:r>
            <a:r>
              <a:rPr lang="en-US" sz="120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s important to know that this is based on reading a sample of records in three counties. Based on such a small number, these numbers may not reflect actual practice. It also is important to know that no state has passed yet, and few pass even a single one of these measures. These are the percentages of the 75 cases that met each of the standards within the goals of safety, permanency, and well-being. The state as a whole is doing better when we look at individual indicators.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 ON SAFETY</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will take you to slide on CA statewide recurrence measures) [SLIDE 122]</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 ON PERMANENCY</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will take you to slide on CA statewide permanency measures) [SLIDE 123]</a:t>
            </a:r>
          </a:p>
          <a:p>
            <a:r>
              <a:rPr lang="en-US" sz="1200" kern="1200" dirty="0" smtClean="0">
                <a:solidFill>
                  <a:schemeClr val="tx1"/>
                </a:solidFill>
                <a:effectLst/>
                <a:latin typeface="+mn-lt"/>
                <a:ea typeface="+mn-ea"/>
                <a:cs typeface="+mn-cs"/>
              </a:rPr>
              <a:t> </a:t>
            </a:r>
          </a:p>
        </p:txBody>
      </p:sp>
      <p:sp>
        <p:nvSpPr>
          <p:cNvPr id="149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53DE4F-6674-4002-9731-625D9007EE07}"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3374518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mn-ea"/>
                <a:cs typeface="+mn-cs"/>
              </a:rPr>
              <a:t>While the SDM system plays a role in safety</a:t>
            </a:r>
            <a:r>
              <a:rPr lang="en-US" sz="1200" kern="1200" smtClean="0">
                <a:solidFill>
                  <a:schemeClr val="tx1"/>
                </a:solidFill>
                <a:effectLst/>
                <a:latin typeface="+mn-lt"/>
                <a:ea typeface="+mn-ea"/>
                <a:cs typeface="+mn-cs"/>
              </a:rPr>
              <a:t>, permanency, </a:t>
            </a:r>
            <a:r>
              <a:rPr lang="en-US" sz="1200" kern="1200" dirty="0" smtClean="0">
                <a:solidFill>
                  <a:schemeClr val="tx1"/>
                </a:solidFill>
                <a:effectLst/>
                <a:latin typeface="+mn-lt"/>
                <a:ea typeface="+mn-ea"/>
                <a:cs typeface="+mn-cs"/>
              </a:rPr>
              <a:t>and well-being outcomes, there are certainly many contributing factors other than SDM assessments in determining how the state or a county is doing.  The specific way the SDM system contributes to the goals include improving assessments, especially by making assessments more consistent and accurate.  Consistent and accurate assessments are necessary in order to make the best use of available resources.  In other words, when you can’t do everything for everyone, using the SDM system helps identify the best use of resources to achieve the desired outcomes of safety, permanency, and well-being.  Finally, when a county uses aggregate data, such as from SafeMeasures</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or SDM management reports, it is possible to figure out some effective systemic improvements as well.</a:t>
            </a:r>
            <a:endParaRPr lang="en-US" altLang="en-US" dirty="0" smtClean="0"/>
          </a:p>
        </p:txBody>
      </p:sp>
      <p:sp>
        <p:nvSpPr>
          <p:cNvPr id="1505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703478-4D68-48E1-9E8B-66D06D60F658}"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296999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altLang="en-US" dirty="0">
                <a:latin typeface="Verdana" panose="020B0604030504040204" pitchFamily="34" charset="0"/>
                <a:ea typeface="Verdana" panose="020B0604030504040204" pitchFamily="34" charset="0"/>
                <a:cs typeface="Verdana" panose="020B0604030504040204" pitchFamily="34" charset="0"/>
              </a:rPr>
              <a:t>In order to successfully implement the SDM system, social workers must have both a conceptual and a working understanding of:</a:t>
            </a:r>
          </a:p>
          <a:p>
            <a:pPr>
              <a:spcBef>
                <a:spcPts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marL="457015" indent="-234855">
              <a:spcBef>
                <a:spcPts val="0"/>
              </a:spcBef>
              <a:buFont typeface="Verdana" panose="020B0604030504040204" pitchFamily="34" charset="0"/>
              <a:buChar char="•"/>
            </a:pPr>
            <a:r>
              <a:rPr lang="en-US" altLang="en-US" dirty="0">
                <a:latin typeface="Verdana" panose="020B0604030504040204" pitchFamily="34" charset="0"/>
                <a:ea typeface="Verdana" panose="020B0604030504040204" pitchFamily="34" charset="0"/>
                <a:cs typeface="Verdana" panose="020B0604030504040204" pitchFamily="34" charset="0"/>
              </a:rPr>
              <a:t>The difference between needs, risk, and danger/safety threats;</a:t>
            </a:r>
          </a:p>
          <a:p>
            <a:pPr marL="457015" indent="-234855">
              <a:spcBef>
                <a:spcPts val="0"/>
              </a:spcBef>
              <a:buFont typeface="Verdana" panose="020B0604030504040204" pitchFamily="34" charset="0"/>
              <a:buChar cha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marL="457015" indent="-234855">
              <a:spcBef>
                <a:spcPts val="0"/>
              </a:spcBef>
              <a:buFont typeface="Verdana" panose="020B0604030504040204" pitchFamily="34" charset="0"/>
              <a:buChar char="•"/>
            </a:pPr>
            <a:r>
              <a:rPr lang="en-US" altLang="en-US" dirty="0">
                <a:latin typeface="Verdana" panose="020B0604030504040204" pitchFamily="34" charset="0"/>
                <a:ea typeface="Verdana" panose="020B0604030504040204" pitchFamily="34" charset="0"/>
                <a:cs typeface="Verdana" panose="020B0604030504040204" pitchFamily="34" charset="0"/>
              </a:rPr>
              <a:t>The household as the unit of analysis for the assessments; and</a:t>
            </a:r>
          </a:p>
          <a:p>
            <a:pPr marL="457015" indent="-234855">
              <a:spcBef>
                <a:spcPts val="0"/>
              </a:spcBef>
              <a:buFont typeface="Verdana" panose="020B0604030504040204" pitchFamily="34" charset="0"/>
              <a:buChar cha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marL="457015" indent="-234855">
              <a:spcBef>
                <a:spcPts val="0"/>
              </a:spcBef>
              <a:buFont typeface="Verdana" panose="020B0604030504040204" pitchFamily="34" charset="0"/>
              <a:buChar char="•"/>
            </a:pPr>
            <a:r>
              <a:rPr lang="en-US" altLang="en-US" dirty="0">
                <a:latin typeface="Verdana" panose="020B0604030504040204" pitchFamily="34" charset="0"/>
                <a:ea typeface="Verdana" panose="020B0604030504040204" pitchFamily="34" charset="0"/>
                <a:cs typeface="Verdana" panose="020B0604030504040204" pitchFamily="34" charset="0"/>
              </a:rPr>
              <a:t>The assessments as a prompt for practice and engagement with families, rather than stand-alone tools.</a:t>
            </a:r>
          </a:p>
        </p:txBody>
      </p:sp>
      <p:sp>
        <p:nvSpPr>
          <p:cNvPr id="4" name="Slide Number Placeholder 3"/>
          <p:cNvSpPr>
            <a:spLocks noGrp="1"/>
          </p:cNvSpPr>
          <p:nvPr>
            <p:ph type="sldNum" sz="quarter" idx="10"/>
          </p:nvPr>
        </p:nvSpPr>
        <p:spPr/>
        <p:txBody>
          <a:bodyPr/>
          <a:lstStyle/>
          <a:p>
            <a:fld id="{4A7E0AFB-9A70-451E-8986-53CF6C94FDC1}" type="slidenum">
              <a:rPr lang="en-US" sz="1100">
                <a:latin typeface="Verdana" panose="020B0604030504040204" pitchFamily="34" charset="0"/>
                <a:ea typeface="Verdana" panose="020B0604030504040204" pitchFamily="34" charset="0"/>
                <a:cs typeface="Verdana" panose="020B0604030504040204" pitchFamily="34" charset="0"/>
              </a:rPr>
              <a:pPr/>
              <a:t>15</a:t>
            </a:fld>
            <a:endParaRPr lang="en-US"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56555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304800"/>
            <a:ext cx="4799013" cy="3598863"/>
          </a:xfrm>
        </p:spPr>
      </p:sp>
      <p:sp>
        <p:nvSpPr>
          <p:cNvPr id="3" name="Notes Placeholder 2"/>
          <p:cNvSpPr>
            <a:spLocks noGrp="1"/>
          </p:cNvSpPr>
          <p:nvPr>
            <p:ph type="body" idx="1"/>
          </p:nvPr>
        </p:nvSpPr>
        <p:spPr>
          <a:xfrm>
            <a:off x="838202" y="4114801"/>
            <a:ext cx="5638800" cy="4308475"/>
          </a:xfrm>
        </p:spPr>
        <p:txBody>
          <a:bodyPr>
            <a:normAutofit fontScale="92500" lnSpcReduction="20000"/>
          </a:bodyPr>
          <a:lstStyle/>
          <a:p>
            <a:pPr>
              <a:spcBef>
                <a:spcPts val="0"/>
              </a:spcBef>
            </a:pPr>
            <a:r>
              <a:rPr lang="en-US" dirty="0" smtClean="0">
                <a:latin typeface="Verdana" panose="020B0604030504040204" pitchFamily="34" charset="0"/>
                <a:ea typeface="Verdana" panose="020B0604030504040204" pitchFamily="34" charset="0"/>
                <a:cs typeface="Verdana" panose="020B0604030504040204" pitchFamily="34" charset="0"/>
              </a:rPr>
              <a:t>There are a couple of basic definitions that affect multiple SDM assessments. First, a caregiver is defined as an adult, parent, or guardian in the household who provides care and supervision for the child. To fully understand this definition, you also have to know what is meant by “household”: all persons who have significant in-home contact with the child, including those who have a familial or intimate relationship with any person in the home. Let’s test a few descriptions of people and see if they are caregivers and/or household members:</a:t>
            </a:r>
          </a:p>
          <a:p>
            <a:pPr>
              <a:spcBef>
                <a:spcPts val="0"/>
              </a:spcBef>
            </a:pPr>
            <a:r>
              <a:rPr lang="en-US" dirty="0" smtClean="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smtClean="0">
                <a:latin typeface="Verdana" panose="020B0604030504040204" pitchFamily="34" charset="0"/>
                <a:ea typeface="Verdana" panose="020B0604030504040204" pitchFamily="34" charset="0"/>
                <a:cs typeface="Verdana" panose="020B0604030504040204" pitchFamily="34" charset="0"/>
              </a:rPr>
              <a:t>Mother’s live-in boyfriend who never provides care for child (NO for caregiver, YES for household member).</a:t>
            </a:r>
          </a:p>
          <a:p>
            <a:pPr>
              <a:spcBef>
                <a:spcPts val="0"/>
              </a:spcBef>
            </a:pPr>
            <a:r>
              <a:rPr lang="en-US" dirty="0" smtClean="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smtClean="0">
                <a:latin typeface="Verdana" panose="020B0604030504040204" pitchFamily="34" charset="0"/>
                <a:ea typeface="Verdana" panose="020B0604030504040204" pitchFamily="34" charset="0"/>
                <a:cs typeface="Verdana" panose="020B0604030504040204" pitchFamily="34" charset="0"/>
              </a:rPr>
              <a:t>Mother’s live-in boyfriend who sometimes babysits (YES for both).</a:t>
            </a:r>
          </a:p>
          <a:p>
            <a:pPr>
              <a:spcBef>
                <a:spcPts val="0"/>
              </a:spcBef>
            </a:pPr>
            <a:r>
              <a:rPr lang="en-US" dirty="0" smtClean="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smtClean="0">
                <a:latin typeface="Verdana" panose="020B0604030504040204" pitchFamily="34" charset="0"/>
                <a:ea typeface="Verdana" panose="020B0604030504040204" pitchFamily="34" charset="0"/>
                <a:cs typeface="Verdana" panose="020B0604030504040204" pitchFamily="34" charset="0"/>
              </a:rPr>
              <a:t>Mother’s boyfriend who doesn’t live there, but spends lots of time there and sometimes babysits (YES for both).</a:t>
            </a:r>
          </a:p>
          <a:p>
            <a:pPr>
              <a:spcBef>
                <a:spcPts val="0"/>
              </a:spcBef>
            </a:pPr>
            <a:r>
              <a:rPr lang="en-US" dirty="0" smtClean="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smtClean="0">
                <a:latin typeface="Verdana" panose="020B0604030504040204" pitchFamily="34" charset="0"/>
                <a:ea typeface="Verdana" panose="020B0604030504040204" pitchFamily="34" charset="0"/>
                <a:cs typeface="Verdana" panose="020B0604030504040204" pitchFamily="34" charset="0"/>
              </a:rPr>
              <a:t>Mother’s ex-boyfriend who no longer contacts her (NO for both).</a:t>
            </a:r>
          </a:p>
          <a:p>
            <a:pPr>
              <a:spcBef>
                <a:spcPts val="0"/>
              </a:spcBef>
            </a:pPr>
            <a:r>
              <a:rPr lang="en-US" dirty="0" smtClean="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smtClean="0">
                <a:latin typeface="Verdana" panose="020B0604030504040204" pitchFamily="34" charset="0"/>
                <a:ea typeface="Verdana" panose="020B0604030504040204" pitchFamily="34" charset="0"/>
                <a:cs typeface="Verdana" panose="020B0604030504040204" pitchFamily="34" charset="0"/>
              </a:rPr>
              <a:t>Uncle who visits occasionally and babysat once in the past 12 months (NO for both).</a:t>
            </a:r>
          </a:p>
          <a:p>
            <a:pPr>
              <a:spcBef>
                <a:spcPts val="0"/>
              </a:spcBef>
            </a:pPr>
            <a:r>
              <a:rPr lang="en-US" dirty="0" smtClean="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smtClean="0">
                <a:latin typeface="Verdana" panose="020B0604030504040204" pitchFamily="34" charset="0"/>
                <a:ea typeface="Verdana" panose="020B0604030504040204" pitchFamily="34" charset="0"/>
                <a:cs typeface="Verdana" panose="020B0604030504040204" pitchFamily="34" charset="0"/>
              </a:rPr>
              <a:t>Next, the SDM assessments further distinguish between primary and secondary caregivers. A primary caregiver MUST have legal responsibility for the child. If two caregivers in the home have legal responsibility, the one providing the most care is the primary caregiver. If both legal caregivers provide precisely 50% of care, use the tiebreaker. It is possible that there will not be a secondary caregiver.  </a:t>
            </a:r>
          </a:p>
          <a:p>
            <a:pPr>
              <a:spcBef>
                <a:spcPts val="0"/>
              </a:spcBef>
            </a:pPr>
            <a:endParaRPr lang="en-US" i="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A7E0AFB-9A70-451E-8986-53CF6C94FDC1}" type="slidenum">
              <a:rPr lang="en-US" sz="1100">
                <a:latin typeface="Verdana" panose="020B0604030504040204" pitchFamily="34" charset="0"/>
                <a:ea typeface="Verdana" panose="020B0604030504040204" pitchFamily="34" charset="0"/>
                <a:cs typeface="Verdana" panose="020B0604030504040204" pitchFamily="34" charset="0"/>
              </a:rPr>
              <a:pPr/>
              <a:t>16</a:t>
            </a:fld>
            <a:endParaRPr lang="en-US"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68302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1" name="Slide Image Placeholder 1"/>
          <p:cNvSpPr>
            <a:spLocks noGrp="1" noRot="1" noChangeAspect="1" noTextEdit="1"/>
          </p:cNvSpPr>
          <p:nvPr>
            <p:ph type="sldImg"/>
          </p:nvPr>
        </p:nvSpPr>
        <p:spPr>
          <a:xfrm>
            <a:off x="1228725" y="692150"/>
            <a:ext cx="4619625" cy="3463925"/>
          </a:xfrm>
          <a:ln/>
        </p:spPr>
      </p:sp>
      <p:sp>
        <p:nvSpPr>
          <p:cNvPr id="573442" name="Notes Placeholder 2"/>
          <p:cNvSpPr>
            <a:spLocks noGrp="1"/>
          </p:cNvSpPr>
          <p:nvPr>
            <p:ph type="body" idx="1"/>
          </p:nvPr>
        </p:nvSpPr>
        <p:spPr>
          <a:xfrm>
            <a:off x="609601" y="4267200"/>
            <a:ext cx="6172200" cy="426636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sz="1200" kern="1200" dirty="0" smtClean="0">
                <a:solidFill>
                  <a:schemeClr val="tx1"/>
                </a:solidFill>
                <a:effectLst/>
                <a:latin typeface="+mn-lt"/>
                <a:ea typeface="+mn-ea"/>
                <a:cs typeface="+mn-cs"/>
              </a:rPr>
              <a:t>We’ve described who is part of a household.  Generally, it is all the people living under one roof (or in one apartment or one flat).  A child can be a member of more than one household if parents do not live together and a child spends time with both parents.  You will ALWAYS complete SDM assessments on the household where the alleged perpetrator lives.  </a:t>
            </a:r>
          </a:p>
          <a:p>
            <a:pPr>
              <a:spcBef>
                <a:spcPts val="0"/>
              </a:spcBef>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sz="1200" i="1" kern="1200" dirty="0" smtClean="0">
                <a:solidFill>
                  <a:schemeClr val="tx1"/>
                </a:solidFill>
                <a:effectLst/>
                <a:latin typeface="+mn-lt"/>
                <a:ea typeface="+mn-ea"/>
                <a:cs typeface="+mn-cs"/>
              </a:rPr>
              <a:t>Note to trainer: (OPTIONAL) Click the “digging deeper” icon.  This hyperlinks to a series of slides with different scenarios about which household to access.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73443" name="Slide Number Placeholder 5"/>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N W3" charset="0"/>
                <a:cs typeface="ヒラギノ角ゴ ProN W3" charset="0"/>
              </a:defRPr>
            </a:lvl1pPr>
            <a:lvl2pPr marL="742825" indent="-285701">
              <a:defRPr sz="2400">
                <a:solidFill>
                  <a:schemeClr val="tx1"/>
                </a:solidFill>
                <a:latin typeface="Arial" charset="0"/>
                <a:ea typeface="ヒラギノ角ゴ ProN W3" charset="0"/>
                <a:cs typeface="ヒラギノ角ゴ ProN W3" charset="0"/>
              </a:defRPr>
            </a:lvl2pPr>
            <a:lvl3pPr marL="1142809" indent="-228561">
              <a:defRPr sz="2400">
                <a:solidFill>
                  <a:schemeClr val="tx1"/>
                </a:solidFill>
                <a:latin typeface="Arial" charset="0"/>
                <a:ea typeface="ヒラギノ角ゴ ProN W3" charset="0"/>
                <a:cs typeface="ヒラギノ角ゴ ProN W3" charset="0"/>
              </a:defRPr>
            </a:lvl3pPr>
            <a:lvl4pPr marL="1599932" indent="-228561">
              <a:defRPr sz="2400">
                <a:solidFill>
                  <a:schemeClr val="tx1"/>
                </a:solidFill>
                <a:latin typeface="Arial" charset="0"/>
                <a:ea typeface="ヒラギノ角ゴ ProN W3" charset="0"/>
                <a:cs typeface="ヒラギノ角ゴ ProN W3" charset="0"/>
              </a:defRPr>
            </a:lvl4pPr>
            <a:lvl5pPr marL="2057056" indent="-228561">
              <a:defRPr sz="2400">
                <a:solidFill>
                  <a:schemeClr val="tx1"/>
                </a:solidFill>
                <a:latin typeface="Arial" charset="0"/>
                <a:ea typeface="ヒラギノ角ゴ ProN W3" charset="0"/>
                <a:cs typeface="ヒラギノ角ゴ ProN W3" charset="0"/>
              </a:defRPr>
            </a:lvl5pPr>
            <a:lvl6pPr marL="2514179" indent="-228561" eaLnBrk="0" fontAlgn="base" hangingPunct="0">
              <a:spcBef>
                <a:spcPct val="0"/>
              </a:spcBef>
              <a:spcAft>
                <a:spcPct val="0"/>
              </a:spcAft>
              <a:defRPr sz="2400">
                <a:solidFill>
                  <a:schemeClr val="tx1"/>
                </a:solidFill>
                <a:latin typeface="Arial" charset="0"/>
                <a:ea typeface="ヒラギノ角ゴ ProN W3" charset="0"/>
                <a:cs typeface="ヒラギノ角ゴ ProN W3" charset="0"/>
              </a:defRPr>
            </a:lvl6pPr>
            <a:lvl7pPr marL="2971301" indent="-228561" eaLnBrk="0" fontAlgn="base" hangingPunct="0">
              <a:spcBef>
                <a:spcPct val="0"/>
              </a:spcBef>
              <a:spcAft>
                <a:spcPct val="0"/>
              </a:spcAft>
              <a:defRPr sz="2400">
                <a:solidFill>
                  <a:schemeClr val="tx1"/>
                </a:solidFill>
                <a:latin typeface="Arial" charset="0"/>
                <a:ea typeface="ヒラギノ角ゴ ProN W3" charset="0"/>
                <a:cs typeface="ヒラギノ角ゴ ProN W3" charset="0"/>
              </a:defRPr>
            </a:lvl7pPr>
            <a:lvl8pPr marL="3428427" indent="-228561" eaLnBrk="0" fontAlgn="base" hangingPunct="0">
              <a:spcBef>
                <a:spcPct val="0"/>
              </a:spcBef>
              <a:spcAft>
                <a:spcPct val="0"/>
              </a:spcAft>
              <a:defRPr sz="2400">
                <a:solidFill>
                  <a:schemeClr val="tx1"/>
                </a:solidFill>
                <a:latin typeface="Arial" charset="0"/>
                <a:ea typeface="ヒラギノ角ゴ ProN W3" charset="0"/>
                <a:cs typeface="ヒラギノ角ゴ ProN W3" charset="0"/>
              </a:defRPr>
            </a:lvl8pPr>
            <a:lvl9pPr marL="3885549" indent="-228561" eaLnBrk="0" fontAlgn="base" hangingPunct="0">
              <a:spcBef>
                <a:spcPct val="0"/>
              </a:spcBef>
              <a:spcAft>
                <a:spcPct val="0"/>
              </a:spcAft>
              <a:defRPr sz="2400">
                <a:solidFill>
                  <a:schemeClr val="tx1"/>
                </a:solidFill>
                <a:latin typeface="Arial" charset="0"/>
                <a:ea typeface="ヒラギノ角ゴ ProN W3" charset="0"/>
                <a:cs typeface="ヒラギノ角ゴ ProN W3" charset="0"/>
              </a:defRPr>
            </a:lvl9pPr>
          </a:lstStyle>
          <a:p>
            <a:endParaRPr lang="en-US" sz="1000" dirty="0">
              <a:latin typeface="Verdana" panose="020B0604030504040204" pitchFamily="34" charset="0"/>
              <a:ea typeface="Verdana" panose="020B0604030504040204" pitchFamily="34" charset="0"/>
              <a:cs typeface="Verdana" panose="020B0604030504040204" pitchFamily="34" charset="0"/>
            </a:endParaRPr>
          </a:p>
          <a:p>
            <a:fld id="{835ED8F0-934D-C748-8F87-C40FE2636D52}" type="slidenum">
              <a:rPr lang="en-US" sz="1100">
                <a:latin typeface="Verdana" panose="020B0604030504040204" pitchFamily="34" charset="0"/>
                <a:ea typeface="Verdana" panose="020B0604030504040204" pitchFamily="34" charset="0"/>
                <a:cs typeface="Verdana" panose="020B0604030504040204" pitchFamily="34" charset="0"/>
              </a:rPr>
              <a:pPr/>
              <a:t>17</a:t>
            </a:fld>
            <a:endParaRPr lang="en-US"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48342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defRPr/>
            </a:pPr>
            <a:r>
              <a:rPr lang="en-GB" sz="1100" dirty="0" smtClean="0">
                <a:latin typeface="Verdana" panose="020B0604030504040204" pitchFamily="34" charset="0"/>
                <a:ea typeface="Verdana" panose="020B0604030504040204" pitchFamily="34" charset="0"/>
                <a:cs typeface="Verdana" panose="020B0604030504040204" pitchFamily="34" charset="0"/>
              </a:rPr>
              <a:t>We will start with a brief refresher.</a:t>
            </a:r>
          </a:p>
          <a:p>
            <a:pPr>
              <a:defRPr/>
            </a:pPr>
            <a:endParaRPr lang="en-GB" sz="1100" dirty="0" smtClean="0">
              <a:latin typeface="Verdana" panose="020B0604030504040204" pitchFamily="34" charset="0"/>
              <a:ea typeface="Verdana" panose="020B0604030504040204" pitchFamily="34" charset="0"/>
              <a:cs typeface="Verdana" panose="020B0604030504040204" pitchFamily="34" charset="0"/>
            </a:endParaRPr>
          </a:p>
          <a:p>
            <a:pPr>
              <a:defRPr/>
            </a:pPr>
            <a:r>
              <a:rPr lang="en-GB" sz="1100" dirty="0" smtClean="0">
                <a:latin typeface="Verdana" panose="020B0604030504040204" pitchFamily="34" charset="0"/>
                <a:ea typeface="Verdana" panose="020B0604030504040204" pitchFamily="34" charset="0"/>
                <a:cs typeface="Verdana" panose="020B0604030504040204" pitchFamily="34" charset="0"/>
              </a:rPr>
              <a:t>The hotline tool has </a:t>
            </a:r>
            <a:r>
              <a:rPr lang="en-GB" sz="1100" dirty="0">
                <a:latin typeface="Verdana" panose="020B0604030504040204" pitchFamily="34" charset="0"/>
                <a:ea typeface="Verdana" panose="020B0604030504040204" pitchFamily="34" charset="0"/>
                <a:cs typeface="Verdana" panose="020B0604030504040204" pitchFamily="34" charset="0"/>
              </a:rPr>
              <a:t>two components to help with </a:t>
            </a:r>
            <a:r>
              <a:rPr lang="en-GB" sz="1100" dirty="0" smtClean="0">
                <a:latin typeface="Verdana" panose="020B0604030504040204" pitchFamily="34" charset="0"/>
                <a:ea typeface="Verdana" panose="020B0604030504040204" pitchFamily="34" charset="0"/>
                <a:cs typeface="Verdana" panose="020B0604030504040204" pitchFamily="34" charset="0"/>
              </a:rPr>
              <a:t>decisions: </a:t>
            </a:r>
          </a:p>
          <a:p>
            <a:pPr>
              <a:defRPr/>
            </a:pPr>
            <a:endParaRPr lang="en-GB" sz="1100" dirty="0" smtClean="0">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defRPr/>
            </a:pPr>
            <a:r>
              <a:rPr lang="en-GB" sz="1100" dirty="0" smtClean="0">
                <a:latin typeface="Verdana" panose="020B0604030504040204" pitchFamily="34" charset="0"/>
                <a:ea typeface="Verdana" panose="020B0604030504040204" pitchFamily="34" charset="0"/>
                <a:cs typeface="Verdana" panose="020B0604030504040204" pitchFamily="34" charset="0"/>
              </a:rPr>
              <a:t>Screening </a:t>
            </a:r>
            <a:r>
              <a:rPr lang="en-GB" sz="1100" dirty="0">
                <a:latin typeface="Verdana" panose="020B0604030504040204" pitchFamily="34" charset="0"/>
                <a:ea typeface="Verdana" panose="020B0604030504040204" pitchFamily="34" charset="0"/>
                <a:cs typeface="Verdana" panose="020B0604030504040204" pitchFamily="34" charset="0"/>
              </a:rPr>
              <a:t>criteria, which inform the decision to screen in or screen out; </a:t>
            </a:r>
            <a:r>
              <a:rPr lang="en-GB" sz="1100" dirty="0" smtClean="0">
                <a:latin typeface="Verdana" panose="020B0604030504040204" pitchFamily="34" charset="0"/>
                <a:ea typeface="Verdana" panose="020B0604030504040204" pitchFamily="34" charset="0"/>
                <a:cs typeface="Verdana" panose="020B0604030504040204" pitchFamily="34" charset="0"/>
              </a:rPr>
              <a:t>and</a:t>
            </a:r>
          </a:p>
          <a:p>
            <a:pPr marL="228600" indent="-228600">
              <a:buFont typeface="+mj-lt"/>
              <a:buAutoNum type="arabicPeriod"/>
              <a:defRPr/>
            </a:pPr>
            <a:r>
              <a:rPr lang="en-GB" sz="1100" dirty="0" smtClean="0">
                <a:latin typeface="Verdana" panose="020B0604030504040204" pitchFamily="34" charset="0"/>
                <a:ea typeface="Verdana" panose="020B0604030504040204" pitchFamily="34" charset="0"/>
                <a:cs typeface="Verdana" panose="020B0604030504040204" pitchFamily="34" charset="0"/>
              </a:rPr>
              <a:t>The </a:t>
            </a:r>
            <a:r>
              <a:rPr lang="en-GB" sz="1100" dirty="0">
                <a:latin typeface="Verdana" panose="020B0604030504040204" pitchFamily="34" charset="0"/>
                <a:ea typeface="Verdana" panose="020B0604030504040204" pitchFamily="34" charset="0"/>
                <a:cs typeface="Verdana" panose="020B0604030504040204" pitchFamily="34" charset="0"/>
              </a:rPr>
              <a:t>response </a:t>
            </a:r>
            <a:r>
              <a:rPr lang="en-GB" sz="1100" dirty="0" smtClean="0">
                <a:latin typeface="Verdana" panose="020B0604030504040204" pitchFamily="34" charset="0"/>
                <a:ea typeface="Verdana" panose="020B0604030504040204" pitchFamily="34" charset="0"/>
                <a:cs typeface="Verdana" panose="020B0604030504040204" pitchFamily="34" charset="0"/>
              </a:rPr>
              <a:t>priority, which helps </a:t>
            </a:r>
            <a:r>
              <a:rPr lang="en-GB" sz="1100" dirty="0">
                <a:latin typeface="Verdana" panose="020B0604030504040204" pitchFamily="34" charset="0"/>
                <a:ea typeface="Verdana" panose="020B0604030504040204" pitchFamily="34" charset="0"/>
                <a:cs typeface="Verdana" panose="020B0604030504040204" pitchFamily="34" charset="0"/>
              </a:rPr>
              <a:t>determine how quickly to initiate the </a:t>
            </a:r>
            <a:r>
              <a:rPr lang="en-GB" sz="1100" dirty="0" smtClean="0">
                <a:latin typeface="Verdana" panose="020B0604030504040204" pitchFamily="34" charset="0"/>
                <a:ea typeface="Verdana" panose="020B0604030504040204" pitchFamily="34" charset="0"/>
                <a:cs typeface="Verdana" panose="020B0604030504040204" pitchFamily="34" charset="0"/>
              </a:rPr>
              <a:t>response when a referral is screened in.</a:t>
            </a:r>
            <a:endParaRPr lang="en-GB" sz="11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A7E0AFB-9A70-451E-8986-53CF6C94FDC1}" type="slidenum">
              <a:rPr lang="en-US" sz="1100">
                <a:solidFill>
                  <a:prstClr val="black"/>
                </a:solidFill>
                <a:latin typeface="Verdana" charset="0"/>
                <a:ea typeface="MS PGothic" charset="0"/>
                <a:cs typeface="MS PGothic" charset="0"/>
              </a:rPr>
              <a:pPr/>
              <a:t>18</a:t>
            </a:fld>
            <a:endParaRPr lang="en-US" sz="1100" dirty="0">
              <a:solidFill>
                <a:prstClr val="black"/>
              </a:solidFill>
              <a:latin typeface="Verdana" charset="0"/>
              <a:ea typeface="MS PGothic" charset="0"/>
              <a:cs typeface="MS PGothic" charset="0"/>
            </a:endParaRPr>
          </a:p>
        </p:txBody>
      </p:sp>
    </p:spTree>
    <p:extLst>
      <p:ext uri="{BB962C8B-B14F-4D97-AF65-F5344CB8AC3E}">
        <p14:creationId xmlns:p14="http://schemas.microsoft.com/office/powerpoint/2010/main" val="3677367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Moving on to the policies and procedures for the individual SDM assessments, we will start with the hotline.  Hotline tools are made up of two parts: screening and response priority.  The screening assessment is used on all referrals and guides the decision about whether the referral requires an in-person response.  It should be completed DURING the call (technically, policy says immediately).  For those referrals that will be assigned an in-person response, the response priority section helps guide the decision about how quickly to respond.  It, too, should be completed during the call.  Completing the hotline assessments during the call helps ensure that the definitions are examined while the reporter is on the phone so that the definitions can guide questions to ask of the caller to get the right information to make the decision.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graphs show a sample of California SDM counties’ monthly decisions as guided by the SDM assessments.  In this sample, 54% of referrals were assigned to in-person response based on screening criteria (left) and about 1/4 were assigned for immediate response (right).  Source: SafeMeasures.</a:t>
            </a:r>
          </a:p>
          <a:p>
            <a:pPr eaLnBrk="1" hangingPunct="1">
              <a:spcBef>
                <a:spcPct val="0"/>
              </a:spcBef>
            </a:pPr>
            <a:endParaRPr lang="en-US" altLang="en-US" dirty="0" smtClean="0"/>
          </a:p>
        </p:txBody>
      </p:sp>
      <p:sp>
        <p:nvSpPr>
          <p:cNvPr id="154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D6E5DF-5F5B-4EC9-AF76-A8FB21EC06A7}" type="slidenum">
              <a:rPr lang="en-US" altLang="en-US">
                <a:solidFill>
                  <a:prstClr val="black"/>
                </a:solidFill>
                <a:latin typeface="Calibri" panose="020F0502020204030204" pitchFamily="34" charset="0"/>
              </a:rPr>
              <a:pPr eaLnBrk="1" hangingPunct="1"/>
              <a:t>19</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314478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Let’s review the goals for this training.</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Note to trainer</a:t>
            </a:r>
            <a:r>
              <a:rPr lang="en-US" sz="1200" i="1" kern="1200" smtClean="0">
                <a:solidFill>
                  <a:schemeClr val="tx1"/>
                </a:solidFill>
                <a:effectLst/>
                <a:latin typeface="+mn-lt"/>
                <a:ea typeface="+mn-ea"/>
                <a:cs typeface="+mn-cs"/>
              </a:rPr>
              <a:t>: You may </a:t>
            </a:r>
            <a:r>
              <a:rPr lang="en-US" sz="1200" i="1" kern="1200" dirty="0" smtClean="0">
                <a:solidFill>
                  <a:schemeClr val="tx1"/>
                </a:solidFill>
                <a:effectLst/>
                <a:latin typeface="+mn-lt"/>
                <a:ea typeface="+mn-ea"/>
                <a:cs typeface="+mn-cs"/>
              </a:rPr>
              <a:t>present different anecdotes depending on </a:t>
            </a:r>
            <a:r>
              <a:rPr lang="en-US" sz="1200" i="1" kern="1200" smtClean="0">
                <a:solidFill>
                  <a:schemeClr val="tx1"/>
                </a:solidFill>
                <a:effectLst/>
                <a:latin typeface="+mn-lt"/>
                <a:ea typeface="+mn-ea"/>
                <a:cs typeface="+mn-cs"/>
              </a:rPr>
              <a:t>whether the class is made up of newly </a:t>
            </a:r>
            <a:r>
              <a:rPr lang="en-US" sz="1200" i="1" kern="1200" dirty="0" smtClean="0">
                <a:solidFill>
                  <a:schemeClr val="tx1"/>
                </a:solidFill>
                <a:effectLst/>
                <a:latin typeface="+mn-lt"/>
                <a:ea typeface="+mn-ea"/>
                <a:cs typeface="+mn-cs"/>
              </a:rPr>
              <a:t>promoted supervisors or supervisors who are just getting this information for the first time</a:t>
            </a:r>
            <a:r>
              <a:rPr lang="en-US" sz="1200" i="1" kern="1200" smtClean="0">
                <a:solidFill>
                  <a:schemeClr val="tx1"/>
                </a:solidFill>
                <a:effectLst/>
                <a:latin typeface="+mn-lt"/>
                <a:ea typeface="+mn-ea"/>
                <a:cs typeface="+mn-cs"/>
              </a:rPr>
              <a:t>. The </a:t>
            </a:r>
            <a:r>
              <a:rPr lang="en-US" sz="1200" i="1" kern="1200" dirty="0" smtClean="0">
                <a:solidFill>
                  <a:schemeClr val="tx1"/>
                </a:solidFill>
                <a:effectLst/>
                <a:latin typeface="+mn-lt"/>
                <a:ea typeface="+mn-ea"/>
                <a:cs typeface="+mn-cs"/>
              </a:rPr>
              <a:t>key is to recognize that supervisors are hugely influential in the operation of their </a:t>
            </a:r>
            <a:r>
              <a:rPr lang="en-US" sz="1200" i="1" kern="1200" smtClean="0">
                <a:solidFill>
                  <a:schemeClr val="tx1"/>
                </a:solidFill>
                <a:effectLst/>
                <a:latin typeface="+mn-lt"/>
                <a:ea typeface="+mn-ea"/>
                <a:cs typeface="+mn-cs"/>
              </a:rPr>
              <a:t>units. </a:t>
            </a:r>
            <a:r>
              <a:rPr lang="en-US" sz="1200" i="1" kern="1200" dirty="0" smtClean="0">
                <a:solidFill>
                  <a:schemeClr val="tx1"/>
                </a:solidFill>
                <a:effectLst/>
                <a:latin typeface="+mn-lt"/>
                <a:ea typeface="+mn-ea"/>
                <a:cs typeface="+mn-cs"/>
              </a:rPr>
              <a:t>Acknowledge the difficult work they </a:t>
            </a:r>
            <a:r>
              <a:rPr lang="en-US" sz="1200" i="1" kern="1200" smtClean="0">
                <a:solidFill>
                  <a:schemeClr val="tx1"/>
                </a:solidFill>
                <a:effectLst/>
                <a:latin typeface="+mn-lt"/>
                <a:ea typeface="+mn-ea"/>
                <a:cs typeface="+mn-cs"/>
              </a:rPr>
              <a:t>do. </a:t>
            </a:r>
            <a:r>
              <a:rPr lang="en-US" sz="1200" i="1" kern="1200" dirty="0" smtClean="0">
                <a:solidFill>
                  <a:schemeClr val="tx1"/>
                </a:solidFill>
                <a:effectLst/>
                <a:latin typeface="+mn-lt"/>
                <a:ea typeface="+mn-ea"/>
                <a:cs typeface="+mn-cs"/>
              </a:rPr>
              <a:t>One option is to create a teachable moment by asking them to think about their unit today—what life is like, what they enjoy, what frustrates them, how it feels to go home at night</a:t>
            </a:r>
            <a:r>
              <a:rPr lang="en-US" sz="1200" i="1" kern="1200" smtClean="0">
                <a:solidFill>
                  <a:schemeClr val="tx1"/>
                </a:solidFill>
                <a:effectLst/>
                <a:latin typeface="+mn-lt"/>
                <a:ea typeface="+mn-ea"/>
                <a:cs typeface="+mn-cs"/>
              </a:rPr>
              <a:t>. Ask </a:t>
            </a:r>
            <a:r>
              <a:rPr lang="en-US" sz="1200" i="1" kern="1200" dirty="0" smtClean="0">
                <a:solidFill>
                  <a:schemeClr val="tx1"/>
                </a:solidFill>
                <a:effectLst/>
                <a:latin typeface="+mn-lt"/>
                <a:ea typeface="+mn-ea"/>
                <a:cs typeface="+mn-cs"/>
              </a:rPr>
              <a:t>them to think about how they would like their unit to look two years from now.  Do they want more of the same?  Do they want to grow their workers, retain their workers, and have a cohesive, highly skilled unit?  This curriculum provides tools they can use to start their unit on a journey toward being a premier unit</a:t>
            </a:r>
            <a:r>
              <a:rPr lang="en-US" sz="1200" i="1" kern="120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1464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A3B9851-184F-422B-BC09-953D59004C10}"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577239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look at the new version</a:t>
            </a:r>
            <a:r>
              <a:rPr lang="en-US" baseline="0" dirty="0" smtClean="0"/>
              <a:t> </a:t>
            </a:r>
            <a:r>
              <a:rPr lang="en-US" baseline="0" smtClean="0"/>
              <a:t>3.0 SDM hotline </a:t>
            </a:r>
            <a:r>
              <a:rPr lang="en-US" baseline="0" dirty="0" smtClean="0"/>
              <a:t>tools.  You will see a variety of changes in structure.</a:t>
            </a:r>
          </a:p>
          <a:p>
            <a:endParaRPr lang="en-US" baseline="0" dirty="0" smtClean="0"/>
          </a:p>
          <a:p>
            <a:r>
              <a:rPr lang="en-US" baseline="0" dirty="0" smtClean="0"/>
              <a:t>Key changes include:</a:t>
            </a:r>
          </a:p>
          <a:p>
            <a:endParaRPr lang="en-US" baseline="0" dirty="0" smtClean="0"/>
          </a:p>
          <a:p>
            <a:pPr marL="171450" indent="-171450">
              <a:buFont typeface="Arial" panose="020B0604020202020204" pitchFamily="34" charset="0"/>
              <a:buChar char="•"/>
            </a:pPr>
            <a:r>
              <a:rPr lang="en-US" baseline="0" dirty="0" smtClean="0"/>
              <a:t>The tools begin with a preliminary screening section.</a:t>
            </a:r>
          </a:p>
          <a:p>
            <a:pPr marL="171450" indent="-171450">
              <a:buFont typeface="Arial" panose="020B0604020202020204" pitchFamily="34" charset="0"/>
              <a:buChar char="•"/>
            </a:pPr>
            <a:r>
              <a:rPr lang="en-US" baseline="0" dirty="0" smtClean="0"/>
              <a:t>Definitions are written with a focus on caregiver actions </a:t>
            </a:r>
            <a:r>
              <a:rPr lang="en-US" baseline="0" smtClean="0"/>
              <a:t>and their impact on the child.</a:t>
            </a:r>
            <a:endParaRPr lang="en-US" baseline="0" dirty="0" smtClean="0"/>
          </a:p>
          <a:p>
            <a:pPr marL="171450" indent="-171450">
              <a:buFont typeface="Arial" panose="020B0604020202020204" pitchFamily="34" charset="0"/>
              <a:buChar char="•"/>
            </a:pPr>
            <a:r>
              <a:rPr lang="en-US" baseline="0" dirty="0" smtClean="0"/>
              <a:t>Response priority trees have been streamlined.</a:t>
            </a:r>
            <a:endParaRPr lang="en-US" dirty="0"/>
          </a:p>
        </p:txBody>
      </p:sp>
      <p:sp>
        <p:nvSpPr>
          <p:cNvPr id="4" name="Slide Number Placeholder 3"/>
          <p:cNvSpPr>
            <a:spLocks noGrp="1"/>
          </p:cNvSpPr>
          <p:nvPr>
            <p:ph type="sldNum" sz="quarter" idx="10"/>
          </p:nvPr>
        </p:nvSpPr>
        <p:spPr/>
        <p:txBody>
          <a:bodyPr/>
          <a:lstStyle/>
          <a:p>
            <a:fld id="{DD91BCE0-5B9B-4D59-A185-2A9E8A0C6B2B}" type="slidenum">
              <a:rPr lang="en-US" altLang="en-US" smtClean="0"/>
              <a:pPr/>
              <a:t>20</a:t>
            </a:fld>
            <a:endParaRPr lang="en-US" altLang="en-US"/>
          </a:p>
        </p:txBody>
      </p:sp>
    </p:spTree>
    <p:extLst>
      <p:ext uri="{BB962C8B-B14F-4D97-AF65-F5344CB8AC3E}">
        <p14:creationId xmlns:p14="http://schemas.microsoft.com/office/powerpoint/2010/main" val="1475917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r>
              <a:rPr lang="en-US" sz="1200" kern="1200" dirty="0" smtClean="0">
                <a:solidFill>
                  <a:schemeClr val="tx1"/>
                </a:solidFill>
                <a:effectLst/>
                <a:latin typeface="+mn-lt"/>
                <a:ea typeface="+mn-ea"/>
                <a:cs typeface="+mn-cs"/>
              </a:rPr>
              <a:t>Based on review of data, case reading, and technical assistance, there are a few common mistakes that have been observed</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not often, but enough to mention to help avoid repeating.</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While it is required to complete a hotline tool for every referral, it is not necessary to CREATE a referral every time the phone rings.  If a referral is created that should not have been created, the screening and response priority tools are applied to an illogical situation and may yield illogical results.  What are reasons you would not create a referral for a phone call?  (Information on ongoing case that does not allege abuse or neglect.)  What would you do instead?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Remember that in some situations, you can go directly to the decision section and mark “Review of criteria not required.”  What situations would this be?  (No child under 18, not in county, allegation in group home or institution.)</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When doing response priority, if you do one decision tree that leads to 24-hour, you don’t have to do any more decision trees, even if they are visible.  Just scroll to the override section.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last two issues are related.  Paying close attention to the definitions is important.  In most instances when the field office disagrees with a hotline decision or case reading results in questioning, the decision is characterized by narrative that leaves the reader wanting one more piece of information to complete the definition one way or the other.  </a:t>
            </a:r>
          </a:p>
          <a:p>
            <a:pPr eaLnBrk="1" hangingPunct="1">
              <a:spcBef>
                <a:spcPct val="0"/>
              </a:spcBef>
            </a:pPr>
            <a:endParaRPr lang="en-US" altLang="en-US" dirty="0" smtClean="0"/>
          </a:p>
        </p:txBody>
      </p:sp>
      <p:sp>
        <p:nvSpPr>
          <p:cNvPr id="155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041B371-D38F-432E-B9FB-52186245B30F}"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val="21312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r>
              <a:rPr lang="en-US" sz="1200" kern="1200" dirty="0" smtClean="0">
                <a:solidFill>
                  <a:schemeClr val="tx1"/>
                </a:solidFill>
                <a:effectLst/>
                <a:latin typeface="+mn-lt"/>
                <a:ea typeface="+mn-ea"/>
                <a:cs typeface="+mn-cs"/>
              </a:rPr>
              <a:t>The safety assessment is focused on the question of whether a child is in imminent danger of serious harm.  The initial safety assessment is completed during the first in-person contact and is documented within two days.  This first safety assessment must be completed on day one of in-person contact even if there is further assessment to be done the next day.  The worker must make a decision based on what is known that day, because at the end of the day the child is either removed or not.  There is only one initial safety assessment per referral.  In some referrals, this will be the only safety assessment, but others will require updates.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During the referral or open case, if safety conditions change, a new safety assessment should be done immediately and documented within two days.  Mark the review/update as assessment type.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closing safety assessment is always required when closing a case.  When closing a referral, a closing safety assessment is NOT required if promoting to a case.  If a case will not be opened, a closing safety assessment is only needed if the previous safety assessment had one or more safety threats marked.  Closing a referral without opening a case MUST have a safety assessment with no safety threats.  This makes sense.  We should not discontinue contact with a family if a child is in immediate danger of serious harm.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Note to trainer:  Some exceptions exist, and these should be documented.  For example, a family is moving out of state and the worker connected family to CPS in new state and a case will be opened there, but the California referral will be closed.</a:t>
            </a:r>
            <a:endParaRPr lang="en-US" sz="1200" kern="1200" dirty="0" smtClean="0">
              <a:solidFill>
                <a:schemeClr val="tx1"/>
              </a:solidFill>
              <a:effectLst/>
              <a:latin typeface="+mn-lt"/>
              <a:ea typeface="+mn-ea"/>
              <a:cs typeface="+mn-cs"/>
            </a:endParaRPr>
          </a:p>
          <a:p>
            <a:pPr eaLnBrk="1" hangingPunct="1">
              <a:spcBef>
                <a:spcPct val="0"/>
              </a:spcBef>
              <a:defRPr/>
            </a:pPr>
            <a:endParaRPr lang="en-US" i="1" dirty="0" smtClean="0"/>
          </a:p>
        </p:txBody>
      </p:sp>
      <p:sp>
        <p:nvSpPr>
          <p:cNvPr id="156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14CAE64-19C7-49B1-9952-AAA60B0FD914}"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2018604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revised</a:t>
            </a:r>
            <a:r>
              <a:rPr lang="en-US" baseline="0" dirty="0" smtClean="0"/>
              <a:t> version of </a:t>
            </a:r>
            <a:r>
              <a:rPr lang="en-US" baseline="0" smtClean="0"/>
              <a:t>the safety assessment </a:t>
            </a:r>
            <a:r>
              <a:rPr lang="en-US" baseline="0" dirty="0" smtClean="0"/>
              <a:t>has undergone some </a:t>
            </a:r>
            <a:r>
              <a:rPr lang="en-US" baseline="0" smtClean="0"/>
              <a:t>significant changes.</a:t>
            </a:r>
            <a:endParaRPr lang="en-US" baseline="0" dirty="0" smtClean="0"/>
          </a:p>
          <a:p>
            <a:endParaRPr lang="en-US" baseline="0" dirty="0" smtClean="0"/>
          </a:p>
          <a:p>
            <a:pPr marL="171450" indent="-171450">
              <a:buFont typeface="Arial" panose="020B0604020202020204" pitchFamily="34" charset="0"/>
              <a:buChar char="•"/>
            </a:pPr>
            <a:r>
              <a:rPr lang="en-US" baseline="0" dirty="0" smtClean="0"/>
              <a:t>Safety threats related to </a:t>
            </a:r>
            <a:r>
              <a:rPr lang="en-US" baseline="0" smtClean="0"/>
              <a:t>domestic violence and </a:t>
            </a:r>
            <a:r>
              <a:rPr lang="en-US" baseline="0" dirty="0" smtClean="0"/>
              <a:t>caregiver substance abuse, </a:t>
            </a:r>
            <a:r>
              <a:rPr lang="en-US" baseline="0" smtClean="0"/>
              <a:t>mental health, </a:t>
            </a:r>
            <a:r>
              <a:rPr lang="en-US" baseline="0" dirty="0" smtClean="0"/>
              <a:t>and developmental disability </a:t>
            </a:r>
            <a:r>
              <a:rPr lang="en-US" baseline="0" smtClean="0"/>
              <a:t>have been </a:t>
            </a:r>
            <a:r>
              <a:rPr lang="en-US" baseline="0" dirty="0" smtClean="0"/>
              <a:t>removed and placed in a new section of caregiver </a:t>
            </a:r>
            <a:r>
              <a:rPr lang="en-US" baseline="0" smtClean="0"/>
              <a:t>complicating behaviors.</a:t>
            </a:r>
            <a:endParaRPr lang="en-US" baseline="0" dirty="0" smtClean="0"/>
          </a:p>
          <a:p>
            <a:pPr marL="171450" indent="-171450">
              <a:buFont typeface="Arial" panose="020B0604020202020204" pitchFamily="34" charset="0"/>
              <a:buChar char="•"/>
            </a:pPr>
            <a:r>
              <a:rPr lang="en-US" baseline="0" smtClean="0"/>
              <a:t>The focus is on </a:t>
            </a:r>
            <a:r>
              <a:rPr lang="en-US" baseline="0" dirty="0" smtClean="0"/>
              <a:t>caregiver actions/inactions </a:t>
            </a:r>
            <a:r>
              <a:rPr lang="en-US" baseline="0" smtClean="0"/>
              <a:t>and their impact </a:t>
            </a:r>
            <a:r>
              <a:rPr lang="en-US" baseline="0" dirty="0" smtClean="0"/>
              <a:t>on </a:t>
            </a:r>
            <a:r>
              <a:rPr lang="en-US" baseline="0" smtClean="0"/>
              <a:t>the child.</a:t>
            </a:r>
            <a:endParaRPr lang="en-US" baseline="0" dirty="0" smtClean="0"/>
          </a:p>
          <a:p>
            <a:pPr marL="171450" indent="-171450">
              <a:buFont typeface="Arial" panose="020B0604020202020204" pitchFamily="34" charset="0"/>
              <a:buChar char="•"/>
            </a:pPr>
            <a:r>
              <a:rPr lang="en-US" baseline="0" smtClean="0"/>
              <a:t>The safety </a:t>
            </a:r>
            <a:r>
              <a:rPr lang="en-US" baseline="0" dirty="0" smtClean="0"/>
              <a:t>decision has been structured throughout the tool </a:t>
            </a:r>
            <a:r>
              <a:rPr lang="en-US" baseline="0" smtClean="0"/>
              <a:t>for efficiency of completion.</a:t>
            </a:r>
            <a:endParaRPr lang="en-US" dirty="0"/>
          </a:p>
        </p:txBody>
      </p:sp>
      <p:sp>
        <p:nvSpPr>
          <p:cNvPr id="4" name="Slide Number Placeholder 3"/>
          <p:cNvSpPr>
            <a:spLocks noGrp="1"/>
          </p:cNvSpPr>
          <p:nvPr>
            <p:ph type="sldNum" sz="quarter" idx="10"/>
          </p:nvPr>
        </p:nvSpPr>
        <p:spPr/>
        <p:txBody>
          <a:bodyPr/>
          <a:lstStyle/>
          <a:p>
            <a:fld id="{DD91BCE0-5B9B-4D59-A185-2A9E8A0C6B2B}" type="slidenum">
              <a:rPr lang="en-US" altLang="en-US" smtClean="0"/>
              <a:pPr/>
              <a:t>23</a:t>
            </a:fld>
            <a:endParaRPr lang="en-US" altLang="en-US"/>
          </a:p>
        </p:txBody>
      </p:sp>
    </p:spTree>
    <p:extLst>
      <p:ext uri="{BB962C8B-B14F-4D97-AF65-F5344CB8AC3E}">
        <p14:creationId xmlns:p14="http://schemas.microsoft.com/office/powerpoint/2010/main" val="2173245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Verdana" panose="020B0604030504040204" pitchFamily="34" charset="0"/>
                <a:ea typeface="Verdana" panose="020B0604030504040204" pitchFamily="34" charset="0"/>
                <a:cs typeface="Verdana" panose="020B0604030504040204" pitchFamily="34" charset="0"/>
              </a:rPr>
              <a:t>Say: </a:t>
            </a:r>
            <a:r>
              <a:rPr lang="en-AU" dirty="0">
                <a:latin typeface="Verdana" panose="020B0604030504040204" pitchFamily="34" charset="0"/>
                <a:ea typeface="Verdana" panose="020B0604030504040204" pitchFamily="34" charset="0"/>
                <a:cs typeface="Verdana" panose="020B0604030504040204" pitchFamily="34" charset="0"/>
              </a:rPr>
              <a:t>Here’s a graphic look at the presumptive decisions for the safety assessment</a:t>
            </a:r>
            <a:r>
              <a:rPr lang="en-AU" dirty="0" smtClean="0">
                <a:latin typeface="Verdana" panose="020B0604030504040204" pitchFamily="34" charset="0"/>
                <a:ea typeface="Verdana" panose="020B0604030504040204" pitchFamily="34" charset="0"/>
                <a:cs typeface="Verdana" panose="020B0604030504040204" pitchFamily="34" charset="0"/>
              </a:rPr>
              <a:t>. The assessment first asks the</a:t>
            </a:r>
            <a:r>
              <a:rPr lang="en-AU" baseline="0" dirty="0" smtClean="0">
                <a:latin typeface="Verdana" panose="020B0604030504040204" pitchFamily="34" charset="0"/>
                <a:ea typeface="Verdana" panose="020B0604030504040204" pitchFamily="34" charset="0"/>
                <a:cs typeface="Verdana" panose="020B0604030504040204" pitchFamily="34" charset="0"/>
              </a:rPr>
              <a:t> question: Is there imminent danger of serious harm? If the answer is no, the tool’s presumptive decision is “safe.” If the answer is yes, a second question is asked: Are caregivers able to take protective action to control the danger? If yes, a safety plan can be developed with the family and the tool’s decision is “safe with plan.”  If no, the tool’s decision is “unsafe” and immediate action will be needed to protectively place the child or children.</a:t>
            </a:r>
            <a:endParaRPr lang="en-AU"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A7E0AFB-9A70-451E-8986-53CF6C94FDC1}" type="slidenum">
              <a:rPr lang="en-US" sz="1100">
                <a:solidFill>
                  <a:prstClr val="black"/>
                </a:solidFill>
                <a:latin typeface="Verdana" charset="0"/>
                <a:ea typeface="MS PGothic" charset="0"/>
                <a:cs typeface="MS PGothic" charset="0"/>
              </a:rPr>
              <a:pPr/>
              <a:t>24</a:t>
            </a:fld>
            <a:endParaRPr lang="en-US" sz="1100" dirty="0">
              <a:solidFill>
                <a:prstClr val="black"/>
              </a:solidFill>
              <a:latin typeface="Verdana" charset="0"/>
              <a:ea typeface="MS PGothic" charset="0"/>
              <a:cs typeface="MS PGothic" charset="0"/>
            </a:endParaRPr>
          </a:p>
        </p:txBody>
      </p:sp>
    </p:spTree>
    <p:extLst>
      <p:ext uri="{BB962C8B-B14F-4D97-AF65-F5344CB8AC3E}">
        <p14:creationId xmlns:p14="http://schemas.microsoft.com/office/powerpoint/2010/main" val="3509586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r>
              <a:rPr lang="en-US" sz="1200" kern="1200" dirty="0" smtClean="0">
                <a:solidFill>
                  <a:schemeClr val="tx1"/>
                </a:solidFill>
                <a:effectLst/>
                <a:latin typeface="+mn-lt"/>
                <a:ea typeface="+mn-ea"/>
                <a:cs typeface="+mn-cs"/>
              </a:rPr>
              <a:t>Common issues with the safety assessment begin with definitions.  Most often this is in the direction of marking as a safety threat a situation that is </a:t>
            </a:r>
            <a:r>
              <a:rPr lang="en-US" sz="1200" kern="1200" smtClean="0">
                <a:solidFill>
                  <a:schemeClr val="tx1"/>
                </a:solidFill>
                <a:effectLst/>
                <a:latin typeface="+mn-lt"/>
                <a:ea typeface="+mn-ea"/>
                <a:cs typeface="+mn-cs"/>
              </a:rPr>
              <a:t>NEAR the safety threshold, but does not meet it. This </a:t>
            </a:r>
            <a:r>
              <a:rPr lang="en-US" sz="1200" kern="1200" dirty="0" smtClean="0">
                <a:solidFill>
                  <a:schemeClr val="tx1"/>
                </a:solidFill>
                <a:effectLst/>
                <a:latin typeface="+mn-lt"/>
                <a:ea typeface="+mn-ea"/>
                <a:cs typeface="+mn-cs"/>
              </a:rPr>
              <a:t>can cause confusion, if the worker is attempting to close a referral without creating a case and has a safety threat marked that really should not be marked</a:t>
            </a:r>
            <a:r>
              <a:rPr lang="en-US" sz="1200" kern="120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worker wonders why the SDM system requires keeping a case open in that situation.  The issue is that the item really is NOT a safety threat.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Another issue is completing a safety assessment without adequately examining all safety items.  The advanced safety training will help guide workers about how extensively to pursue each item under different circumstances.  While it is not always necessary to ask in-depth questions, if there are indicators that a safety threat may be present, it is necessary to conduct thorough interviews and observations, contact collaterals, and pursue the question </a:t>
            </a:r>
            <a:r>
              <a:rPr lang="en-US" sz="1200" kern="1200" smtClean="0">
                <a:solidFill>
                  <a:schemeClr val="tx1"/>
                </a:solidFill>
                <a:effectLst/>
                <a:latin typeface="+mn-lt"/>
                <a:ea typeface="+mn-ea"/>
                <a:cs typeface="+mn-cs"/>
              </a:rPr>
              <a:t>until the safety threat is clearly </a:t>
            </a:r>
            <a:r>
              <a:rPr lang="en-US" sz="1200" kern="1200" dirty="0" smtClean="0">
                <a:solidFill>
                  <a:schemeClr val="tx1"/>
                </a:solidFill>
                <a:effectLst/>
                <a:latin typeface="+mn-lt"/>
                <a:ea typeface="+mn-ea"/>
                <a:cs typeface="+mn-cs"/>
              </a:rPr>
              <a:t>ruled in or out.  The supervisor should not be left wondering whether a safety threat does or does not exist.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a safety threat was identified, at times there has not </a:t>
            </a:r>
            <a:r>
              <a:rPr lang="en-US" sz="1200" kern="1200" smtClean="0">
                <a:solidFill>
                  <a:schemeClr val="tx1"/>
                </a:solidFill>
                <a:effectLst/>
                <a:latin typeface="+mn-lt"/>
                <a:ea typeface="+mn-ea"/>
                <a:cs typeface="+mn-cs"/>
              </a:rPr>
              <a:t>been a clear </a:t>
            </a:r>
            <a:r>
              <a:rPr lang="en-US" sz="1200" kern="1200" dirty="0" smtClean="0">
                <a:solidFill>
                  <a:schemeClr val="tx1"/>
                </a:solidFill>
                <a:effectLst/>
                <a:latin typeface="+mn-lt"/>
                <a:ea typeface="+mn-ea"/>
                <a:cs typeface="+mn-cs"/>
              </a:rPr>
              <a:t>indication that the worker considered safety plan options before proceeding to a removal decision.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Safety plans have often been vague, lacked monitoring requirements, and have included elements that are really more like case plan interventions.  Safety plans should address the immediate threat, not the underlying issue.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safety assessments are occasionally completed on a custodial parent when the allegation is related to the non-custodial parent, or on a temporary caregiver rather than the legally responsible parent and alleged perpetrator.  For example, a fight between mother and teenage son resulted in a physical abuse allegation.  By the time of the response, the son has gone to stay with grandmother for a few days.  The worker has completed a safety assessment on the grandmother.  They should assess the safety of the MOTHER.  The temporary arrangement with the grandmother may be part of a safety plan.  </a:t>
            </a:r>
          </a:p>
          <a:p>
            <a:pPr eaLnBrk="1" hangingPunct="1">
              <a:spcBef>
                <a:spcPct val="0"/>
              </a:spcBef>
            </a:pPr>
            <a:endParaRPr lang="en-US" altLang="en-US" dirty="0" smtClean="0"/>
          </a:p>
        </p:txBody>
      </p:sp>
      <p:sp>
        <p:nvSpPr>
          <p:cNvPr id="158724" name="Slide Number Placeholder 3"/>
          <p:cNvSpPr>
            <a:spLocks noGrp="1"/>
          </p:cNvSpPr>
          <p:nvPr>
            <p:ph type="sldNum" sz="quarter" idx="5"/>
          </p:nvPr>
        </p:nvSpPr>
        <p:spPr bwMode="auto">
          <a:xfrm>
            <a:off x="6746875" y="9121775"/>
            <a:ext cx="568325" cy="479425"/>
          </a:xfrm>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926D2EA-9C7F-4716-98FA-1D136151D8BD}"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extLst>
      <p:ext uri="{BB962C8B-B14F-4D97-AF65-F5344CB8AC3E}">
        <p14:creationId xmlns:p14="http://schemas.microsoft.com/office/powerpoint/2010/main" val="3091795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smtClean="0">
                <a:solidFill>
                  <a:schemeClr val="tx1"/>
                </a:solidFill>
                <a:effectLst/>
                <a:latin typeface="+mn-lt"/>
                <a:ea typeface="+mn-ea"/>
                <a:cs typeface="+mn-cs"/>
              </a:rPr>
              <a:t>The risk </a:t>
            </a:r>
            <a:r>
              <a:rPr lang="en-US" sz="1200" kern="1200" dirty="0" smtClean="0">
                <a:solidFill>
                  <a:schemeClr val="tx1"/>
                </a:solidFill>
                <a:effectLst/>
                <a:latin typeface="+mn-lt"/>
                <a:ea typeface="+mn-ea"/>
                <a:cs typeface="+mn-cs"/>
              </a:rPr>
              <a:t>assessment provides information on the probability of harm to any child in the household by the adult caregivers in the household.  It is required on substantiated and inconclusive referrals.  Some counties also </a:t>
            </a:r>
            <a:r>
              <a:rPr lang="en-US" sz="1200" kern="1200" smtClean="0">
                <a:solidFill>
                  <a:schemeClr val="tx1"/>
                </a:solidFill>
                <a:effectLst/>
                <a:latin typeface="+mn-lt"/>
                <a:ea typeface="+mn-ea"/>
                <a:cs typeface="+mn-cs"/>
              </a:rPr>
              <a:t>require a risk assessment to be completed on </a:t>
            </a:r>
            <a:r>
              <a:rPr lang="en-US" sz="1200" kern="1200" dirty="0" smtClean="0">
                <a:solidFill>
                  <a:schemeClr val="tx1"/>
                </a:solidFill>
                <a:effectLst/>
                <a:latin typeface="+mn-lt"/>
                <a:ea typeface="+mn-ea"/>
                <a:cs typeface="+mn-cs"/>
              </a:rPr>
              <a:t>unfounded referrals.  Risk assessment should be completed at the close of the investigation.  Since a major decision guided by the risk assessment is whether or not to promote or close, the risk assessment should generally be completed prior to that decision.  Of course, if a child remains in protective placement and so will have a case opening, risk should be completed after gathering enough information to complete all items, even if the case has already been “opened” according to CWS/CMS.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Note to trainer: The policy language was written to reflect a decision sequence that assumed that the actual case opening would occur after the risk assessment.  In practice, most counties complete the “opening” in CWS/CMS the same day as the removal.  The policy should not be interpreted to suggest that a </a:t>
            </a:r>
            <a:r>
              <a:rPr lang="en-US" sz="1200" i="1" kern="1200" smtClean="0">
                <a:solidFill>
                  <a:schemeClr val="tx1"/>
                </a:solidFill>
                <a:effectLst/>
                <a:latin typeface="+mn-lt"/>
                <a:ea typeface="+mn-ea"/>
                <a:cs typeface="+mn-cs"/>
              </a:rPr>
              <a:t>worker should complete </a:t>
            </a:r>
            <a:r>
              <a:rPr lang="en-US" sz="1200" i="1" kern="1200" dirty="0" smtClean="0">
                <a:solidFill>
                  <a:schemeClr val="tx1"/>
                </a:solidFill>
                <a:effectLst/>
                <a:latin typeface="+mn-lt"/>
                <a:ea typeface="+mn-ea"/>
                <a:cs typeface="+mn-cs"/>
              </a:rPr>
              <a:t>a risk assessment the same day as the removal.  Doing so most likely will result in underestimating risk because there is insufficient time to thoroughly examine many items.  </a:t>
            </a:r>
            <a:endParaRPr lang="en-US" sz="1200" kern="1200" dirty="0" smtClean="0">
              <a:solidFill>
                <a:schemeClr val="tx1"/>
              </a:solidFill>
              <a:effectLst/>
              <a:latin typeface="+mn-lt"/>
              <a:ea typeface="+mn-ea"/>
              <a:cs typeface="+mn-cs"/>
            </a:endParaRPr>
          </a:p>
          <a:p>
            <a:pPr eaLnBrk="1" hangingPunct="1">
              <a:spcBef>
                <a:spcPct val="0"/>
              </a:spcBef>
            </a:pPr>
            <a:endParaRPr lang="en-US" altLang="en-US" dirty="0" smtClean="0"/>
          </a:p>
        </p:txBody>
      </p:sp>
      <p:sp>
        <p:nvSpPr>
          <p:cNvPr id="159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409A3B-AE6F-48AC-971F-ECBE1C36D46B}"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extLst>
      <p:ext uri="{BB962C8B-B14F-4D97-AF65-F5344CB8AC3E}">
        <p14:creationId xmlns:p14="http://schemas.microsoft.com/office/powerpoint/2010/main" val="1816480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2441">
              <a:spcBef>
                <a:spcPts val="0"/>
              </a:spcBef>
              <a:defRPr/>
            </a:pPr>
            <a:r>
              <a:rPr lang="en-US" smtClean="0">
                <a:latin typeface="Verdana" panose="020B0604030504040204" pitchFamily="34" charset="0"/>
                <a:ea typeface="Verdana" panose="020B0604030504040204" pitchFamily="34" charset="0"/>
                <a:cs typeface="Verdana" panose="020B0604030504040204" pitchFamily="34" charset="0"/>
              </a:rPr>
              <a:t>The risk assessment </a:t>
            </a:r>
            <a:r>
              <a:rPr lang="en-US" dirty="0">
                <a:latin typeface="Verdana" panose="020B0604030504040204" pitchFamily="34" charset="0"/>
                <a:ea typeface="Verdana" panose="020B0604030504040204" pitchFamily="34" charset="0"/>
                <a:cs typeface="Verdana" panose="020B0604030504040204" pitchFamily="34" charset="0"/>
              </a:rPr>
              <a:t>estimates the likelihood that maltreatment of any severity will occur in this family in the future. This information is used to guide two key decisions: whether or not to open an ongoing services case after the investigation and, if so, what service intensity to provide.</a:t>
            </a:r>
          </a:p>
          <a:p>
            <a:pPr>
              <a:spcBef>
                <a:spcPts val="0"/>
              </a:spcBef>
            </a:pPr>
            <a:endParaRPr lang="en-AU"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Because it is research-based, the risk assessment tool does not require a comprehensive list of every conceivable variable. Instead, it is limited to a set of items that have a demonstrated relationship with actual case outcomes. The medical profession is an example of another application for this type of tool. For example, breast cancer researchers have identified a set of three variables that are most important to risk among patients with an identified breast tumor. Knowing these three items provides all the vital knowledge a doctor needs to discuss the most appropriate treatment options based on the risk of the specific tumor.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Likewise, in CPS, there are thousands of pieces of information we can know about a family. However, to estimate the likelihood of future maltreatment, we can limit the list to items with demonstrated relationships to actual outcomes. The tool also focuses on items that are likely available to a worker at the conclusion of an investigation. There is more information available than we had at the first face-to-face contact, but less than we will know six months after case opening. Finally, the tool incorporates as many concrete and easily observable items as possible (about half of the items). This increases the reliability of the assessment.</a:t>
            </a:r>
          </a:p>
          <a:p>
            <a:pPr>
              <a:spcBef>
                <a:spcPts val="0"/>
              </a:spcBef>
            </a:pPr>
            <a:endParaRPr lang="en-AU"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A7E0AFB-9A70-451E-8986-53CF6C94FDC1}" type="slidenum">
              <a:rPr lang="en-US" sz="1100">
                <a:solidFill>
                  <a:prstClr val="black"/>
                </a:solidFill>
                <a:latin typeface="Verdana" charset="0"/>
                <a:ea typeface="MS PGothic" charset="0"/>
                <a:cs typeface="MS PGothic" charset="0"/>
              </a:rPr>
              <a:pPr/>
              <a:t>27</a:t>
            </a:fld>
            <a:endParaRPr lang="en-US" sz="1100" dirty="0">
              <a:solidFill>
                <a:prstClr val="black"/>
              </a:solidFill>
              <a:latin typeface="Verdana" charset="0"/>
              <a:ea typeface="MS PGothic" charset="0"/>
              <a:cs typeface="MS PGothic" charset="0"/>
            </a:endParaRPr>
          </a:p>
        </p:txBody>
      </p:sp>
    </p:spTree>
    <p:extLst>
      <p:ext uri="{BB962C8B-B14F-4D97-AF65-F5344CB8AC3E}">
        <p14:creationId xmlns:p14="http://schemas.microsoft.com/office/powerpoint/2010/main" val="2574101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risk assessment</a:t>
            </a:r>
            <a:r>
              <a:rPr lang="en-US" baseline="0" dirty="0" smtClean="0"/>
              <a:t> has undergone several </a:t>
            </a:r>
            <a:r>
              <a:rPr lang="en-US" baseline="0" smtClean="0"/>
              <a:t>significant changes, which include:</a:t>
            </a:r>
            <a:endParaRPr lang="en-US" baseline="0" dirty="0" smtClean="0"/>
          </a:p>
          <a:p>
            <a:endParaRPr lang="en-US" baseline="0" dirty="0" smtClean="0"/>
          </a:p>
          <a:p>
            <a:pPr marL="171450" indent="-171450">
              <a:buFont typeface="Arial" panose="020B0604020202020204" pitchFamily="34" charset="0"/>
              <a:buChar char="•"/>
            </a:pPr>
            <a:r>
              <a:rPr lang="en-US" baseline="0" smtClean="0"/>
              <a:t>A single-stream </a:t>
            </a:r>
            <a:r>
              <a:rPr lang="en-US" baseline="0" dirty="0" smtClean="0"/>
              <a:t>completion format for both abuse and neglect indices</a:t>
            </a:r>
          </a:p>
          <a:p>
            <a:pPr marL="171450" indent="-171450">
              <a:buFont typeface="Arial" panose="020B0604020202020204" pitchFamily="34" charset="0"/>
              <a:buChar char="•"/>
            </a:pPr>
            <a:r>
              <a:rPr lang="en-US" baseline="0" dirty="0" smtClean="0"/>
              <a:t>Addition of several secondary caregiver items</a:t>
            </a:r>
          </a:p>
          <a:p>
            <a:pPr marL="171450" indent="-171450">
              <a:buFont typeface="Arial" panose="020B0604020202020204" pitchFamily="34" charset="0"/>
              <a:buChar char="•"/>
            </a:pPr>
            <a:r>
              <a:rPr lang="en-US" baseline="0" dirty="0" smtClean="0"/>
              <a:t>Changes in weights in response to findings of the </a:t>
            </a:r>
            <a:r>
              <a:rPr lang="en-US" baseline="0" smtClean="0"/>
              <a:t>validation study</a:t>
            </a:r>
            <a:endParaRPr lang="en-US" baseline="0" dirty="0" smtClean="0"/>
          </a:p>
          <a:p>
            <a:pPr marL="171450" indent="-171450">
              <a:buFont typeface="Arial" panose="020B0604020202020204" pitchFamily="34" charset="0"/>
              <a:buChar char="•"/>
            </a:pPr>
            <a:r>
              <a:rPr lang="en-US" baseline="0" smtClean="0"/>
              <a:t>Similar structure for mental </a:t>
            </a:r>
            <a:r>
              <a:rPr lang="en-US" baseline="0" dirty="0" smtClean="0"/>
              <a:t>health and substance </a:t>
            </a:r>
            <a:r>
              <a:rPr lang="en-US" baseline="0" smtClean="0"/>
              <a:t>abuse items</a:t>
            </a:r>
            <a:endParaRPr lang="en-US" dirty="0"/>
          </a:p>
        </p:txBody>
      </p:sp>
      <p:sp>
        <p:nvSpPr>
          <p:cNvPr id="4" name="Slide Number Placeholder 3"/>
          <p:cNvSpPr>
            <a:spLocks noGrp="1"/>
          </p:cNvSpPr>
          <p:nvPr>
            <p:ph type="sldNum" sz="quarter" idx="10"/>
          </p:nvPr>
        </p:nvSpPr>
        <p:spPr/>
        <p:txBody>
          <a:bodyPr/>
          <a:lstStyle/>
          <a:p>
            <a:fld id="{DD91BCE0-5B9B-4D59-A185-2A9E8A0C6B2B}" type="slidenum">
              <a:rPr lang="en-US" altLang="en-US" smtClean="0"/>
              <a:pPr/>
              <a:t>28</a:t>
            </a:fld>
            <a:endParaRPr lang="en-US" altLang="en-US"/>
          </a:p>
        </p:txBody>
      </p:sp>
    </p:spTree>
    <p:extLst>
      <p:ext uri="{BB962C8B-B14F-4D97-AF65-F5344CB8AC3E}">
        <p14:creationId xmlns:p14="http://schemas.microsoft.com/office/powerpoint/2010/main" val="1968321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This SafeMeasures report shows risk levels for all families.  The pink line is low and moderate risk combined and the blue line is high and very high risk combined.  What do you see?  (about evenly divided until about February, then more low and moderate; very stable before and after change). This graph also suggests a remarkably consistent aggregate level finding.  Most counties didn’t make significant announcements about the new risk tool, yet across hundreds of workers and thousands of families, there was instant change the moment the new tool was released.  Along with the amazing stability over time, this strongly suggests that workers are not just making up risk assessment answers in random ways.</a:t>
            </a:r>
          </a:p>
          <a:p>
            <a:pPr eaLnBrk="1" hangingPunct="1">
              <a:spcBef>
                <a:spcPct val="0"/>
              </a:spcBef>
            </a:pPr>
            <a:endParaRPr lang="en-US" altLang="en-US" dirty="0" smtClean="0"/>
          </a:p>
        </p:txBody>
      </p:sp>
      <p:sp>
        <p:nvSpPr>
          <p:cNvPr id="160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4284793-8DEB-4ABE-B6BA-1622D94F24AD}"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Tree>
    <p:extLst>
      <p:ext uri="{BB962C8B-B14F-4D97-AF65-F5344CB8AC3E}">
        <p14:creationId xmlns:p14="http://schemas.microsoft.com/office/powerpoint/2010/main" val="1197461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i="1" kern="1200" dirty="0" smtClean="0">
                <a:solidFill>
                  <a:schemeClr val="tx1"/>
                </a:solidFill>
                <a:effectLst/>
                <a:latin typeface="+mn-lt"/>
                <a:ea typeface="+mn-ea"/>
                <a:cs typeface="+mn-cs"/>
              </a:rPr>
              <a:t>Note to trainer: You can use this time to allow participants to reflect upon</a:t>
            </a:r>
            <a:r>
              <a:rPr lang="en-US" sz="1200" i="1" kern="1200" baseline="0" dirty="0" smtClean="0">
                <a:solidFill>
                  <a:schemeClr val="tx1"/>
                </a:solidFill>
                <a:effectLst/>
                <a:latin typeface="+mn-lt"/>
                <a:ea typeface="+mn-ea"/>
                <a:cs typeface="+mn-cs"/>
              </a:rPr>
              <a:t> various SDM model-related issues in their unit at the start of each module.</a:t>
            </a:r>
            <a:r>
              <a:rPr lang="en-US" sz="1200" i="1" kern="1200" dirty="0" smtClean="0">
                <a:solidFill>
                  <a:schemeClr val="tx1"/>
                </a:solidFill>
                <a:effectLst/>
                <a:latin typeface="+mn-lt"/>
                <a:ea typeface="+mn-ea"/>
                <a:cs typeface="+mn-cs"/>
              </a:rPr>
              <a:t> The amount of time and specific exercise can vary. It is designed to be flexible so that you can individualize sessions. If sessions are being held back-to-back, you may just do a brief check-in. If the group is reuniting after weeks, you may check in to see how things have gone since last time and whether they’ve tried any of their new skills. You can use the time to recap what has been covered. You also can include an exercise of your own choosing that would highlight a specific issue for the group you are training.  </a:t>
            </a:r>
          </a:p>
          <a:p>
            <a:endParaRPr lang="en-US" sz="1200" kern="1200" dirty="0" smtClean="0">
              <a:solidFill>
                <a:schemeClr val="tx1"/>
              </a:solidFill>
              <a:effectLst/>
              <a:latin typeface="+mn-lt"/>
              <a:ea typeface="+mn-ea"/>
              <a:cs typeface="+mn-cs"/>
            </a:endParaRPr>
          </a:p>
          <a:p>
            <a:pPr eaLnBrk="1" hangingPunct="1">
              <a:spcBef>
                <a:spcPct val="0"/>
              </a:spcBef>
            </a:pPr>
            <a:endParaRPr lang="en-US" altLang="en-US" i="1" dirty="0" smtClean="0"/>
          </a:p>
        </p:txBody>
      </p:sp>
      <p:sp>
        <p:nvSpPr>
          <p:cNvPr id="148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058230-A8B9-4E86-B7DD-B82E9B7D74DB}"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421069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152400"/>
            <a:ext cx="4797425" cy="3598863"/>
          </a:xfrm>
        </p:spPr>
      </p:sp>
      <p:sp>
        <p:nvSpPr>
          <p:cNvPr id="3" name="Notes Placeholder 2"/>
          <p:cNvSpPr>
            <a:spLocks noGrp="1"/>
          </p:cNvSpPr>
          <p:nvPr>
            <p:ph type="body" idx="1"/>
          </p:nvPr>
        </p:nvSpPr>
        <p:spPr>
          <a:xfrm>
            <a:off x="152400" y="3751266"/>
            <a:ext cx="7010400" cy="4319587"/>
          </a:xfrm>
        </p:spPr>
        <p:txBody>
          <a:bodyPr>
            <a:normAutofit fontScale="70000" lnSpcReduction="20000"/>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dirty="0">
                <a:latin typeface="Verdana" panose="020B0604030504040204" pitchFamily="34" charset="0"/>
                <a:ea typeface="Verdana" panose="020B0604030504040204" pitchFamily="34" charset="0"/>
                <a:cs typeface="Verdana" panose="020B0604030504040204" pitchFamily="34" charset="0"/>
              </a:rPr>
              <a:t>The original California risk study was done in 1998, and the resulting tool was used from 1999 to 2005. Typically, CRC conducts a revalidation about every five years.  California has completed four validations of the risk assessment. Here are the most recent validation results from 2013. This is important in learning whether slight adjustments are required. </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kern="1200" dirty="0">
                <a:solidFill>
                  <a:schemeClr val="tx1"/>
                </a:solidFill>
                <a:effectLst/>
                <a:latin typeface="+mn-lt"/>
                <a:ea typeface="+mn-ea"/>
                <a:cs typeface="+mn-cs"/>
              </a:rPr>
              <a:t>It is good news that, using the new tool, fewer families will be classified as very high or high risk if these categories continue to be associated with significantly higher rates of subsequent investigation, substantiation, and foster care placement.  This graph shows the outcomes for families classified using the new risk assessment tool.  As you can see, families classified as high risk are more than three times as likely to have a subsequent investigation than low-risk families, more than four times as likely to have a subsequent substantiation, and more than eight times as likely to have a subsequent foster care placement.  This assures us that while fewer families will have cases opened for services under the new assessment, we will be targeting resources to families who need them most and who are most likely to benefit.</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marL="171382" indent="-171382">
              <a:spcBef>
                <a:spcPts val="0"/>
              </a:spcBef>
              <a:buSzPct val="200000"/>
              <a:buBlip>
                <a:blip r:embed="rId3"/>
              </a:buBlip>
            </a:pPr>
            <a:r>
              <a:rPr lang="en-US" dirty="0">
                <a:latin typeface="Verdana" panose="020B0604030504040204" pitchFamily="34" charset="0"/>
                <a:ea typeface="Verdana" panose="020B0604030504040204" pitchFamily="34" charset="0"/>
                <a:cs typeface="Verdana" panose="020B0604030504040204" pitchFamily="34" charset="0"/>
              </a:rPr>
              <a:t>DIGGING DEEPER: Revalidation studies also take advantage of increasingly systematic record-keeping. Some important items may not work in early tools solely because case records did not systematically report that item. Also, revalidation studies are generally prospective, so they reflect use of the tool in the field rather than case record reviews.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The most recent California risk revalidation study was conducted in 2013, and the current tool is the result of this study. You can see that the tool is very robust. The slide shows results for re-referrals, re-substantiations, and placements. You can see that for each outcome, as risk level goes up, the chances that a family will have those outcomes increases significantly.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For example, there is about an 84% chance that a low-risk family will not have a new investigation over the next two years (rate = 16%). There is a 95% chance that they will not have a new substantiation (rate = 5%), and it appears that even if there is a substantiation, it is extremely unlikely to be a serious situation, because only about 1% of low-risk families have a child end up in foster care within 18 months.</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In contrast, a very high-risk family has about a 58% chance of HAVING at least one new investigation. Many of these families, in fact, will have multiple referrals in the next 18 months. Almost one quarter of them will be substantiated at least once more, and 16% will result in a foster placement.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If you had the resources to serve all families, you would not need to choose. But if you only have enough workers to serve either a low-risk family or a high-risk family, and your goal is to prevent future harm, which family would you select? Why?</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marL="171382" indent="-171382">
              <a:spcBef>
                <a:spcPts val="0"/>
              </a:spcBef>
              <a:buSzPct val="200000"/>
              <a:buFont typeface="Verdana" panose="020B060403050404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TRAINER NOTE: Desired response is to serve the high-risk family because services may prevent future harm. For low-risk families, there is little to prevent, although referrals to community support services for identified needs should be made.</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marL="171382" indent="-171382">
              <a:spcBef>
                <a:spcPts val="0"/>
              </a:spcBef>
              <a:buSzPct val="200000"/>
              <a:buBlip>
                <a:blip r:embed="rId3"/>
              </a:buBlip>
            </a:pPr>
            <a:r>
              <a:rPr lang="en-US" dirty="0">
                <a:latin typeface="Verdana" panose="020B0604030504040204" pitchFamily="34" charset="0"/>
                <a:ea typeface="Verdana" panose="020B0604030504040204" pitchFamily="34" charset="0"/>
                <a:cs typeface="Verdana" panose="020B0604030504040204" pitchFamily="34" charset="0"/>
              </a:rPr>
              <a:t>DIGGING DEEPER: For background, you may wish to become familiar with the risk study. You can download a copy at docs.sdmdata.org. The user name is “california” and the password is “training.” Select Trainer Resources and select Risk Revalidation Report 2013. A new validation study was completed in 2013, and an updated risk assessment was </a:t>
            </a:r>
            <a:r>
              <a:rPr lang="en-US" dirty="0" smtClean="0">
                <a:latin typeface="Verdana" panose="020B0604030504040204" pitchFamily="34" charset="0"/>
                <a:ea typeface="Verdana" panose="020B0604030504040204" pitchFamily="34" charset="0"/>
                <a:cs typeface="Verdana" panose="020B0604030504040204" pitchFamily="34" charset="0"/>
              </a:rPr>
              <a:t>introduced </a:t>
            </a:r>
            <a:r>
              <a:rPr lang="en-US" dirty="0">
                <a:latin typeface="Verdana" panose="020B0604030504040204" pitchFamily="34" charset="0"/>
                <a:ea typeface="Verdana" panose="020B0604030504040204" pitchFamily="34" charset="0"/>
                <a:cs typeface="Verdana" panose="020B0604030504040204" pitchFamily="34" charset="0"/>
              </a:rPr>
              <a:t>statewide </a:t>
            </a:r>
            <a:r>
              <a:rPr lang="en-US" dirty="0" smtClean="0">
                <a:latin typeface="Verdana" panose="020B0604030504040204" pitchFamily="34" charset="0"/>
                <a:ea typeface="Verdana" panose="020B0604030504040204" pitchFamily="34" charset="0"/>
                <a:cs typeface="Verdana" panose="020B0604030504040204" pitchFamily="34" charset="0"/>
              </a:rPr>
              <a:t>November </a:t>
            </a:r>
            <a:r>
              <a:rPr lang="en-US" dirty="0">
                <a:latin typeface="Verdana" panose="020B0604030504040204" pitchFamily="34" charset="0"/>
                <a:ea typeface="Verdana" panose="020B0604030504040204" pitchFamily="34" charset="0"/>
                <a:cs typeface="Verdana" panose="020B0604030504040204" pitchFamily="34" charset="0"/>
              </a:rPr>
              <a:t>1, 2015.</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25247304-57D7-438A-BE02-671ED1C5BF3A}" type="slidenum">
              <a:rPr lang="en-US" altLang="en-US" sz="1100">
                <a:solidFill>
                  <a:prstClr val="black"/>
                </a:solidFill>
                <a:latin typeface="Verdana" charset="0"/>
                <a:ea typeface="MS PGothic" charset="0"/>
                <a:cs typeface="MS PGothic" charset="0"/>
              </a:rPr>
              <a:pPr/>
              <a:t>30</a:t>
            </a:fld>
            <a:endParaRPr lang="en-US" altLang="en-US" sz="1100" dirty="0">
              <a:solidFill>
                <a:prstClr val="black"/>
              </a:solidFill>
              <a:latin typeface="Verdana" charset="0"/>
              <a:ea typeface="MS PGothic" charset="0"/>
              <a:cs typeface="MS PGothic" charset="0"/>
            </a:endParaRPr>
          </a:p>
        </p:txBody>
      </p:sp>
    </p:spTree>
    <p:extLst>
      <p:ext uri="{BB962C8B-B14F-4D97-AF65-F5344CB8AC3E}">
        <p14:creationId xmlns:p14="http://schemas.microsoft.com/office/powerpoint/2010/main" val="7395177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p:txBody>
          <a:bodyPr wrap="square" numCol="1" anchor="t" anchorCtr="0" compatLnSpc="1">
            <a:prstTxWarp prst="textNoShape">
              <a:avLst/>
            </a:prstTxWarp>
            <a:normAutofit fontScale="85000" lnSpcReduction="10000"/>
          </a:bodyPr>
          <a:lstStyle/>
          <a:p>
            <a:r>
              <a:rPr lang="en-US" sz="1200" kern="1200" dirty="0" smtClean="0">
                <a:solidFill>
                  <a:schemeClr val="tx1"/>
                </a:solidFill>
                <a:effectLst/>
                <a:latin typeface="+mn-lt"/>
                <a:ea typeface="+mn-ea"/>
                <a:cs typeface="+mn-cs"/>
              </a:rPr>
              <a:t>The most common issue </a:t>
            </a:r>
            <a:r>
              <a:rPr lang="en-US" sz="1200" kern="1200" smtClean="0">
                <a:solidFill>
                  <a:schemeClr val="tx1"/>
                </a:solidFill>
                <a:effectLst/>
                <a:latin typeface="+mn-lt"/>
                <a:ea typeface="+mn-ea"/>
                <a:cs typeface="+mn-cs"/>
              </a:rPr>
              <a:t>with the risk </a:t>
            </a:r>
            <a:r>
              <a:rPr lang="en-US" sz="1200" kern="1200" dirty="0" smtClean="0">
                <a:solidFill>
                  <a:schemeClr val="tx1"/>
                </a:solidFill>
                <a:effectLst/>
                <a:latin typeface="+mn-lt"/>
                <a:ea typeface="+mn-ea"/>
                <a:cs typeface="+mn-cs"/>
              </a:rPr>
              <a:t>assessment is completing it on the wrong household.  As mentioned earlier, assessing risk on a household that is not of concern in the current referral often yields a low or moderate </a:t>
            </a:r>
            <a:r>
              <a:rPr lang="en-US" sz="1200" kern="1200" smtClean="0">
                <a:solidFill>
                  <a:schemeClr val="tx1"/>
                </a:solidFill>
                <a:effectLst/>
                <a:latin typeface="+mn-lt"/>
                <a:ea typeface="+mn-ea"/>
                <a:cs typeface="+mn-cs"/>
              </a:rPr>
              <a:t>risk level, which suggests the referral should be closed.  </a:t>
            </a:r>
            <a:r>
              <a:rPr lang="en-US" sz="1200" kern="1200" dirty="0" smtClean="0">
                <a:solidFill>
                  <a:schemeClr val="tx1"/>
                </a:solidFill>
                <a:effectLst/>
                <a:latin typeface="+mn-lt"/>
                <a:ea typeface="+mn-ea"/>
                <a:cs typeface="+mn-cs"/>
              </a:rPr>
              <a:t>This can mistakenly cause a missed opportunity to intervene in a way that can protect the child in the long run.  For example, if the child lives with mother, but the allegation is against father, </a:t>
            </a:r>
            <a:r>
              <a:rPr lang="en-US" sz="1200" kern="1200" smtClean="0">
                <a:solidFill>
                  <a:schemeClr val="tx1"/>
                </a:solidFill>
                <a:effectLst/>
                <a:latin typeface="+mn-lt"/>
                <a:ea typeface="+mn-ea"/>
                <a:cs typeface="+mn-cs"/>
              </a:rPr>
              <a:t>and the mother’s risk level is </a:t>
            </a:r>
            <a:r>
              <a:rPr lang="en-US" sz="1200" kern="1200" dirty="0" smtClean="0">
                <a:solidFill>
                  <a:schemeClr val="tx1"/>
                </a:solidFill>
                <a:effectLst/>
                <a:latin typeface="+mn-lt"/>
                <a:ea typeface="+mn-ea"/>
                <a:cs typeface="+mn-cs"/>
              </a:rPr>
              <a:t>low, resulting </a:t>
            </a:r>
            <a:r>
              <a:rPr lang="en-US" sz="1200" kern="1200" smtClean="0">
                <a:solidFill>
                  <a:schemeClr val="tx1"/>
                </a:solidFill>
                <a:effectLst/>
                <a:latin typeface="+mn-lt"/>
                <a:ea typeface="+mn-ea"/>
                <a:cs typeface="+mn-cs"/>
              </a:rPr>
              <a:t>in the case being closed, </a:t>
            </a:r>
            <a:r>
              <a:rPr lang="en-US" sz="1200" kern="1200" dirty="0" smtClean="0">
                <a:solidFill>
                  <a:schemeClr val="tx1"/>
                </a:solidFill>
                <a:effectLst/>
                <a:latin typeface="+mn-lt"/>
                <a:ea typeface="+mn-ea"/>
                <a:cs typeface="+mn-cs"/>
              </a:rPr>
              <a:t>we miss an opportunity to work with father to help him become a better parent.  What can happen as a result?  (He continues to maltreat </a:t>
            </a:r>
            <a:r>
              <a:rPr lang="en-US" sz="1200" kern="1200" smtClean="0">
                <a:solidFill>
                  <a:schemeClr val="tx1"/>
                </a:solidFill>
                <a:effectLst/>
                <a:latin typeface="+mn-lt"/>
                <a:ea typeface="+mn-ea"/>
                <a:cs typeface="+mn-cs"/>
              </a:rPr>
              <a:t>this child and/or </a:t>
            </a:r>
            <a:r>
              <a:rPr lang="en-US" sz="1200" kern="1200" dirty="0" smtClean="0">
                <a:solidFill>
                  <a:schemeClr val="tx1"/>
                </a:solidFill>
                <a:effectLst/>
                <a:latin typeface="+mn-lt"/>
                <a:ea typeface="+mn-ea"/>
                <a:cs typeface="+mn-cs"/>
              </a:rPr>
              <a:t>other children; department gets additional referrals and has to investigate again; mother is in terrible position of having no support to protect her children).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Time is sometimes spent completing risk assessments on unfounded referrals even when not required by the county.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Several items are often completed without any evidence that the questions were asked.  What items would you imagine are least </a:t>
            </a:r>
            <a:r>
              <a:rPr lang="en-US" sz="1200" kern="1200" smtClean="0">
                <a:solidFill>
                  <a:schemeClr val="tx1"/>
                </a:solidFill>
                <a:effectLst/>
                <a:latin typeface="+mn-lt"/>
                <a:ea typeface="+mn-ea"/>
                <a:cs typeface="+mn-cs"/>
              </a:rPr>
              <a:t>often well-supported </a:t>
            </a:r>
            <a:r>
              <a:rPr lang="en-US" sz="1200" kern="1200" dirty="0" smtClean="0">
                <a:solidFill>
                  <a:schemeClr val="tx1"/>
                </a:solidFill>
                <a:effectLst/>
                <a:latin typeface="+mn-lt"/>
                <a:ea typeface="+mn-ea"/>
                <a:cs typeface="+mn-cs"/>
              </a:rPr>
              <a:t>in the narrative?  (Abuse as child; caregiver characteristics.)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Sometimes definitions are missed.  The most common is mistaking primary and secondary caregiver, or mistakes in counting prior history.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high percentage </a:t>
            </a:r>
            <a:r>
              <a:rPr lang="en-US" sz="1200" kern="1200" smtClean="0">
                <a:solidFill>
                  <a:schemeClr val="tx1"/>
                </a:solidFill>
                <a:effectLst/>
                <a:latin typeface="+mn-lt"/>
                <a:ea typeface="+mn-ea"/>
                <a:cs typeface="+mn-cs"/>
              </a:rPr>
              <a:t>of high-risk </a:t>
            </a:r>
            <a:r>
              <a:rPr lang="en-US" sz="1200" kern="1200" dirty="0" smtClean="0">
                <a:solidFill>
                  <a:schemeClr val="tx1"/>
                </a:solidFill>
                <a:effectLst/>
                <a:latin typeface="+mn-lt"/>
                <a:ea typeface="+mn-ea"/>
                <a:cs typeface="+mn-cs"/>
              </a:rPr>
              <a:t>and </a:t>
            </a:r>
            <a:r>
              <a:rPr lang="en-US" sz="1200" kern="1200" smtClean="0">
                <a:solidFill>
                  <a:schemeClr val="tx1"/>
                </a:solidFill>
                <a:effectLst/>
                <a:latin typeface="+mn-lt"/>
                <a:ea typeface="+mn-ea"/>
                <a:cs typeface="+mn-cs"/>
              </a:rPr>
              <a:t>very high-risk </a:t>
            </a:r>
            <a:r>
              <a:rPr lang="en-US" sz="1200" kern="1200" dirty="0" smtClean="0">
                <a:solidFill>
                  <a:schemeClr val="tx1"/>
                </a:solidFill>
                <a:effectLst/>
                <a:latin typeface="+mn-lt"/>
                <a:ea typeface="+mn-ea"/>
                <a:cs typeface="+mn-cs"/>
              </a:rPr>
              <a:t>families, especially for inconclusive referrals</a:t>
            </a:r>
            <a:r>
              <a:rPr lang="en-US" sz="1200" kern="1200" smtClean="0">
                <a:solidFill>
                  <a:schemeClr val="tx1"/>
                </a:solidFill>
                <a:effectLst/>
                <a:latin typeface="+mn-lt"/>
                <a:ea typeface="+mn-ea"/>
                <a:cs typeface="+mn-cs"/>
              </a:rPr>
              <a:t>, do not have cases </a:t>
            </a:r>
            <a:r>
              <a:rPr lang="en-US" sz="1200" kern="1200" dirty="0" smtClean="0">
                <a:solidFill>
                  <a:schemeClr val="tx1"/>
                </a:solidFill>
                <a:effectLst/>
                <a:latin typeface="+mn-lt"/>
                <a:ea typeface="+mn-ea"/>
                <a:cs typeface="+mn-cs"/>
              </a:rPr>
              <a:t>opened for service.  This is okay if a good clinical reason exists, but there is often little effort documented to even try to engage these families or to ensure that they get services from another source.  The result is that they will likely be re-referred.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smaller issue is </a:t>
            </a:r>
            <a:r>
              <a:rPr lang="en-US" sz="1200" kern="1200" smtClean="0">
                <a:solidFill>
                  <a:schemeClr val="tx1"/>
                </a:solidFill>
                <a:effectLst/>
                <a:latin typeface="+mn-lt"/>
                <a:ea typeface="+mn-ea"/>
                <a:cs typeface="+mn-cs"/>
              </a:rPr>
              <a:t>opening cases on low- or moderate-risk </a:t>
            </a:r>
            <a:r>
              <a:rPr lang="en-US" sz="1200" kern="1200" dirty="0" smtClean="0">
                <a:solidFill>
                  <a:schemeClr val="tx1"/>
                </a:solidFill>
                <a:effectLst/>
                <a:latin typeface="+mn-lt"/>
                <a:ea typeface="+mn-ea"/>
                <a:cs typeface="+mn-cs"/>
              </a:rPr>
              <a:t>families where there are no safety threats.  This uses resources that should be directed </a:t>
            </a:r>
            <a:r>
              <a:rPr lang="en-US" sz="1200" kern="1200" smtClean="0">
                <a:solidFill>
                  <a:schemeClr val="tx1"/>
                </a:solidFill>
                <a:effectLst/>
                <a:latin typeface="+mn-lt"/>
                <a:ea typeface="+mn-ea"/>
                <a:cs typeface="+mn-cs"/>
              </a:rPr>
              <a:t>toward higher-risk </a:t>
            </a:r>
            <a:r>
              <a:rPr lang="en-US" sz="1200" kern="1200" dirty="0" smtClean="0">
                <a:solidFill>
                  <a:schemeClr val="tx1"/>
                </a:solidFill>
                <a:effectLst/>
                <a:latin typeface="+mn-lt"/>
                <a:ea typeface="+mn-ea"/>
                <a:cs typeface="+mn-cs"/>
              </a:rPr>
              <a:t>families, and using resources </a:t>
            </a:r>
            <a:r>
              <a:rPr lang="en-US" sz="1200" kern="1200" smtClean="0">
                <a:solidFill>
                  <a:schemeClr val="tx1"/>
                </a:solidFill>
                <a:effectLst/>
                <a:latin typeface="+mn-lt"/>
                <a:ea typeface="+mn-ea"/>
                <a:cs typeface="+mn-cs"/>
              </a:rPr>
              <a:t>for lower-risk </a:t>
            </a:r>
            <a:r>
              <a:rPr lang="en-US" sz="1200" kern="1200" dirty="0" smtClean="0">
                <a:solidFill>
                  <a:schemeClr val="tx1"/>
                </a:solidFill>
                <a:effectLst/>
                <a:latin typeface="+mn-lt"/>
                <a:ea typeface="+mn-ea"/>
                <a:cs typeface="+mn-cs"/>
              </a:rPr>
              <a:t>families is not likely to make a difference in child safety.  </a:t>
            </a:r>
          </a:p>
          <a:p>
            <a:pPr eaLnBrk="1" hangingPunct="1">
              <a:spcBef>
                <a:spcPct val="0"/>
              </a:spcBef>
              <a:defRPr/>
            </a:pPr>
            <a:endParaRPr lang="en-US" dirty="0" smtClean="0"/>
          </a:p>
        </p:txBody>
      </p:sp>
      <p:sp>
        <p:nvSpPr>
          <p:cNvPr id="161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0E4675-6C79-4D1C-B2DC-29DEDE1001BF}"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Tree>
    <p:extLst>
      <p:ext uri="{BB962C8B-B14F-4D97-AF65-F5344CB8AC3E}">
        <p14:creationId xmlns:p14="http://schemas.microsoft.com/office/powerpoint/2010/main" val="4142528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5" name="Slide Image Placeholder 1"/>
          <p:cNvSpPr>
            <a:spLocks noGrp="1" noRot="1" noChangeAspect="1" noTextEdit="1"/>
          </p:cNvSpPr>
          <p:nvPr>
            <p:ph type="sldImg"/>
          </p:nvPr>
        </p:nvSpPr>
        <p:spPr>
          <a:xfrm>
            <a:off x="1282700" y="708025"/>
            <a:ext cx="4721225" cy="3541713"/>
          </a:xfrm>
          <a:ln/>
        </p:spPr>
      </p:sp>
      <p:sp>
        <p:nvSpPr>
          <p:cNvPr id="56934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Here is another way to think about the difference between safety threat and risk.</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altLang="en-US" dirty="0">
                <a:latin typeface="Verdana" panose="020B0604030504040204" pitchFamily="34" charset="0"/>
                <a:ea typeface="Verdana" panose="020B0604030504040204" pitchFamily="34" charset="0"/>
                <a:cs typeface="Verdana" panose="020B0604030504040204" pitchFamily="34" charset="0"/>
              </a:rPr>
              <a:t>High (or very high) risk means you are in a situation where the chances of an adverse event happening are unusually high, such as places on the road where they post deer crossing signs. It does not mean you need to slam on </a:t>
            </a:r>
            <a:r>
              <a:rPr lang="en-US" altLang="en-US">
                <a:latin typeface="Verdana" panose="020B0604030504040204" pitchFamily="34" charset="0"/>
                <a:ea typeface="Verdana" panose="020B0604030504040204" pitchFamily="34" charset="0"/>
                <a:cs typeface="Verdana" panose="020B0604030504040204" pitchFamily="34" charset="0"/>
              </a:rPr>
              <a:t>your </a:t>
            </a:r>
            <a:r>
              <a:rPr lang="en-US" altLang="en-US" smtClean="0">
                <a:latin typeface="Verdana" panose="020B0604030504040204" pitchFamily="34" charset="0"/>
                <a:ea typeface="Verdana" panose="020B0604030504040204" pitchFamily="34" charset="0"/>
                <a:cs typeface="Verdana" panose="020B0604030504040204" pitchFamily="34" charset="0"/>
              </a:rPr>
              <a:t>brakes—it </a:t>
            </a:r>
            <a:r>
              <a:rPr lang="en-US" altLang="en-US" dirty="0">
                <a:latin typeface="Verdana" panose="020B0604030504040204" pitchFamily="34" charset="0"/>
                <a:ea typeface="Verdana" panose="020B0604030504040204" pitchFamily="34" charset="0"/>
                <a:cs typeface="Verdana" panose="020B0604030504040204" pitchFamily="34" charset="0"/>
              </a:rPr>
              <a:t>just means to be extra cautious.</a:t>
            </a:r>
          </a:p>
          <a:p>
            <a:pPr>
              <a:spcBef>
                <a:spcPts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altLang="en-US" dirty="0">
                <a:latin typeface="Verdana" panose="020B0604030504040204" pitchFamily="34" charset="0"/>
                <a:ea typeface="Verdana" panose="020B0604030504040204" pitchFamily="34" charset="0"/>
                <a:cs typeface="Verdana" panose="020B0604030504040204" pitchFamily="34" charset="0"/>
              </a:rPr>
              <a:t>Danger means that there is a deer on the road! An accident has just happened, </a:t>
            </a:r>
            <a:r>
              <a:rPr lang="en-US" altLang="en-US">
                <a:latin typeface="Verdana" panose="020B0604030504040204" pitchFamily="34" charset="0"/>
                <a:ea typeface="Verdana" panose="020B0604030504040204" pitchFamily="34" charset="0"/>
                <a:cs typeface="Verdana" panose="020B0604030504040204" pitchFamily="34" charset="0"/>
              </a:rPr>
              <a:t>is </a:t>
            </a:r>
            <a:r>
              <a:rPr lang="en-US" altLang="en-US" smtClean="0">
                <a:latin typeface="Verdana" panose="020B0604030504040204" pitchFamily="34" charset="0"/>
                <a:ea typeface="Verdana" panose="020B0604030504040204" pitchFamily="34" charset="0"/>
                <a:cs typeface="Verdana" panose="020B0604030504040204" pitchFamily="34" charset="0"/>
              </a:rPr>
              <a:t>happening, </a:t>
            </a:r>
            <a:r>
              <a:rPr lang="en-US" altLang="en-US" dirty="0">
                <a:latin typeface="Verdana" panose="020B0604030504040204" pitchFamily="34" charset="0"/>
                <a:ea typeface="Verdana" panose="020B0604030504040204" pitchFamily="34" charset="0"/>
                <a:cs typeface="Verdana" panose="020B0604030504040204" pitchFamily="34" charset="0"/>
              </a:rPr>
              <a:t>or is about to happen unless someone changes course immediately.</a:t>
            </a:r>
          </a:p>
          <a:p>
            <a:pPr>
              <a:spcBef>
                <a:spcPts val="0"/>
              </a:spcBef>
            </a:pPr>
            <a:endParaRPr lang="en-AU"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6934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ヒラギノ角ゴ ProN W3" charset="0"/>
                <a:cs typeface="ヒラギノ角ゴ ProN W3" charset="0"/>
              </a:defRPr>
            </a:lvl1pPr>
            <a:lvl2pPr marL="761916" indent="-293045">
              <a:defRPr sz="2500">
                <a:solidFill>
                  <a:schemeClr val="tx1"/>
                </a:solidFill>
                <a:latin typeface="Arial" charset="0"/>
                <a:ea typeface="ヒラギノ角ゴ ProN W3" charset="0"/>
                <a:cs typeface="ヒラギノ角ゴ ProN W3" charset="0"/>
              </a:defRPr>
            </a:lvl2pPr>
            <a:lvl3pPr marL="1172178" indent="-234433">
              <a:defRPr sz="2500">
                <a:solidFill>
                  <a:schemeClr val="tx1"/>
                </a:solidFill>
                <a:latin typeface="Arial" charset="0"/>
                <a:ea typeface="ヒラギノ角ゴ ProN W3" charset="0"/>
                <a:cs typeface="ヒラギノ角ゴ ProN W3" charset="0"/>
              </a:defRPr>
            </a:lvl3pPr>
            <a:lvl4pPr marL="1641049" indent="-234433">
              <a:defRPr sz="2500">
                <a:solidFill>
                  <a:schemeClr val="tx1"/>
                </a:solidFill>
                <a:latin typeface="Arial" charset="0"/>
                <a:ea typeface="ヒラギノ角ゴ ProN W3" charset="0"/>
                <a:cs typeface="ヒラギノ角ゴ ProN W3" charset="0"/>
              </a:defRPr>
            </a:lvl4pPr>
            <a:lvl5pPr marL="2109921" indent="-234433">
              <a:defRPr sz="2500">
                <a:solidFill>
                  <a:schemeClr val="tx1"/>
                </a:solidFill>
                <a:latin typeface="Arial" charset="0"/>
                <a:ea typeface="ヒラギノ角ゴ ProN W3" charset="0"/>
                <a:cs typeface="ヒラギノ角ゴ ProN W3" charset="0"/>
              </a:defRPr>
            </a:lvl5pPr>
            <a:lvl6pPr marL="2578794" indent="-234433" eaLnBrk="0" fontAlgn="base" hangingPunct="0">
              <a:spcBef>
                <a:spcPct val="0"/>
              </a:spcBef>
              <a:spcAft>
                <a:spcPct val="0"/>
              </a:spcAft>
              <a:defRPr sz="2500">
                <a:solidFill>
                  <a:schemeClr val="tx1"/>
                </a:solidFill>
                <a:latin typeface="Arial" charset="0"/>
                <a:ea typeface="ヒラギノ角ゴ ProN W3" charset="0"/>
                <a:cs typeface="ヒラギノ角ゴ ProN W3" charset="0"/>
              </a:defRPr>
            </a:lvl6pPr>
            <a:lvl7pPr marL="3047665" indent="-234433" eaLnBrk="0" fontAlgn="base" hangingPunct="0">
              <a:spcBef>
                <a:spcPct val="0"/>
              </a:spcBef>
              <a:spcAft>
                <a:spcPct val="0"/>
              </a:spcAft>
              <a:defRPr sz="2500">
                <a:solidFill>
                  <a:schemeClr val="tx1"/>
                </a:solidFill>
                <a:latin typeface="Arial" charset="0"/>
                <a:ea typeface="ヒラギノ角ゴ ProN W3" charset="0"/>
                <a:cs typeface="ヒラギノ角ゴ ProN W3" charset="0"/>
              </a:defRPr>
            </a:lvl7pPr>
            <a:lvl8pPr marL="3516535" indent="-234433" eaLnBrk="0" fontAlgn="base" hangingPunct="0">
              <a:spcBef>
                <a:spcPct val="0"/>
              </a:spcBef>
              <a:spcAft>
                <a:spcPct val="0"/>
              </a:spcAft>
              <a:defRPr sz="2500">
                <a:solidFill>
                  <a:schemeClr val="tx1"/>
                </a:solidFill>
                <a:latin typeface="Arial" charset="0"/>
                <a:ea typeface="ヒラギノ角ゴ ProN W3" charset="0"/>
                <a:cs typeface="ヒラギノ角ゴ ProN W3" charset="0"/>
              </a:defRPr>
            </a:lvl8pPr>
            <a:lvl9pPr marL="3985407" indent="-234433" eaLnBrk="0" fontAlgn="base" hangingPunct="0">
              <a:spcBef>
                <a:spcPct val="0"/>
              </a:spcBef>
              <a:spcAft>
                <a:spcPct val="0"/>
              </a:spcAft>
              <a:defRPr sz="2500">
                <a:solidFill>
                  <a:schemeClr val="tx1"/>
                </a:solidFill>
                <a:latin typeface="Arial" charset="0"/>
                <a:ea typeface="ヒラギノ角ゴ ProN W3" charset="0"/>
                <a:cs typeface="ヒラギノ角ゴ ProN W3" charset="0"/>
              </a:defRPr>
            </a:lvl9pPr>
          </a:lstStyle>
          <a:p>
            <a:fld id="{18672EA3-3F00-7B47-BD09-5C24C2CC989E}" type="slidenum">
              <a:rPr lang="en-US" sz="1100">
                <a:latin typeface="Verdana" panose="020B0604030504040204" pitchFamily="34" charset="0"/>
                <a:ea typeface="Verdana" panose="020B0604030504040204" pitchFamily="34" charset="0"/>
                <a:cs typeface="Verdana" panose="020B0604030504040204" pitchFamily="34" charset="0"/>
              </a:rPr>
              <a:pPr/>
              <a:t>32</a:t>
            </a:fld>
            <a:endParaRPr lang="en-US"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90939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3813" y="76200"/>
            <a:ext cx="4802187" cy="3600450"/>
          </a:xfrm>
        </p:spPr>
      </p:sp>
      <p:sp>
        <p:nvSpPr>
          <p:cNvPr id="3" name="Notes Placeholder 2"/>
          <p:cNvSpPr>
            <a:spLocks noGrp="1"/>
          </p:cNvSpPr>
          <p:nvPr>
            <p:ph type="body" idx="1"/>
          </p:nvPr>
        </p:nvSpPr>
        <p:spPr>
          <a:xfrm>
            <a:off x="188119" y="3675066"/>
            <a:ext cx="7010400" cy="4202111"/>
          </a:xfrm>
        </p:spPr>
        <p:txBody>
          <a:bodyPr>
            <a:normAutofit fontScale="92500" lnSpcReduction="10000"/>
          </a:bodyPr>
          <a:lstStyle/>
          <a:p>
            <a:pPr>
              <a:spcBef>
                <a:spcPts val="0"/>
              </a:spcBef>
            </a:pPr>
            <a:r>
              <a:rPr lang="en-US" b="1" dirty="0">
                <a:latin typeface="Verdana" panose="020B0604030504040204" pitchFamily="34" charset="0"/>
                <a:ea typeface="Verdana" panose="020B0604030504040204" pitchFamily="34" charset="0"/>
                <a:cs typeface="Verdana" panose="020B0604030504040204" pitchFamily="34" charset="0"/>
              </a:rPr>
              <a:t>Say: </a:t>
            </a:r>
            <a:r>
              <a:rPr lang="en-US" dirty="0">
                <a:latin typeface="Verdana" panose="020B0604030504040204" pitchFamily="34" charset="0"/>
                <a:ea typeface="Verdana" panose="020B0604030504040204" pitchFamily="34" charset="0"/>
                <a:cs typeface="Verdana" panose="020B0604030504040204" pitchFamily="34" charset="0"/>
              </a:rPr>
              <a:t>Let’s take a look at what we can learn about how to intervene with families when we look at the intersection between the SDM safety assessment findings and the SDM risk assessment findings. In California, we combined safety and risk assessment results to see where families tend to be across the risk AND safety continuums.</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Trainer Note: </a:t>
            </a:r>
            <a:r>
              <a:rPr lang="en-US">
                <a:latin typeface="Verdana" panose="020B0604030504040204" pitchFamily="34" charset="0"/>
                <a:ea typeface="Verdana" panose="020B0604030504040204" pitchFamily="34" charset="0"/>
                <a:cs typeface="Verdana" panose="020B0604030504040204" pitchFamily="34" charset="0"/>
              </a:rPr>
              <a:t>Walk </a:t>
            </a:r>
            <a:r>
              <a:rPr lang="en-US" smtClean="0">
                <a:latin typeface="Verdana" panose="020B0604030504040204" pitchFamily="34" charset="0"/>
                <a:ea typeface="Verdana" panose="020B0604030504040204" pitchFamily="34" charset="0"/>
                <a:cs typeface="Verdana" panose="020B0604030504040204" pitchFamily="34" charset="0"/>
              </a:rPr>
              <a:t>participants through </a:t>
            </a:r>
            <a:r>
              <a:rPr lang="en-US" dirty="0">
                <a:latin typeface="Verdana" panose="020B0604030504040204" pitchFamily="34" charset="0"/>
                <a:ea typeface="Verdana" panose="020B0604030504040204" pitchFamily="34" charset="0"/>
                <a:cs typeface="Verdana" panose="020B0604030504040204" pitchFamily="34" charset="0"/>
              </a:rPr>
              <a:t>each square. Transition to how these results inform how we work with families.</a:t>
            </a:r>
          </a:p>
          <a:p>
            <a:pPr>
              <a:spcBef>
                <a:spcPts val="0"/>
              </a:spcBef>
            </a:pPr>
            <a:endParaRPr lang="en-US" i="1"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One very important point must be made before practicing the risk assessment. Often in CWS, risk and safety are used interchangeably. In the SDM model they are very different, but related, concepts. Safety is the immediate danger of serious harm; risk is the probability of future maltreatment of any severity. Data reveal that, while related, each tool is measuring something different.</a:t>
            </a:r>
          </a:p>
          <a:p>
            <a:pPr>
              <a:spcBef>
                <a:spcPts val="0"/>
              </a:spcBef>
            </a:pPr>
            <a:r>
              <a:rPr lang="en-US" dirty="0">
                <a:solidFill>
                  <a:srgbClr val="C00000"/>
                </a:solidFill>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smtClean="0">
                <a:latin typeface="Verdana" panose="020B0604030504040204" pitchFamily="34" charset="0"/>
                <a:ea typeface="Verdana" panose="020B0604030504040204" pitchFamily="34" charset="0"/>
                <a:cs typeface="Verdana" panose="020B0604030504040204" pitchFamily="34" charset="0"/>
              </a:rPr>
              <a:t>We see </a:t>
            </a:r>
            <a:r>
              <a:rPr lang="en-US" dirty="0">
                <a:latin typeface="Verdana" panose="020B0604030504040204" pitchFamily="34" charset="0"/>
                <a:ea typeface="Verdana" panose="020B0604030504040204" pitchFamily="34" charset="0"/>
                <a:cs typeface="Verdana" panose="020B0604030504040204" pitchFamily="34" charset="0"/>
              </a:rPr>
              <a:t>that among families who are safe, there was the highest proportion of families at low risk. Conversely, removals (unsafe) involved </a:t>
            </a:r>
            <a:r>
              <a:rPr lang="en-US">
                <a:latin typeface="Verdana" panose="020B0604030504040204" pitchFamily="34" charset="0"/>
                <a:ea typeface="Verdana" panose="020B0604030504040204" pitchFamily="34" charset="0"/>
                <a:cs typeface="Verdana" panose="020B0604030504040204" pitchFamily="34" charset="0"/>
              </a:rPr>
              <a:t>mostly high-risk </a:t>
            </a:r>
            <a:r>
              <a:rPr lang="en-US" dirty="0">
                <a:latin typeface="Verdana" panose="020B0604030504040204" pitchFamily="34" charset="0"/>
                <a:ea typeface="Verdana" panose="020B0604030504040204" pitchFamily="34" charset="0"/>
                <a:cs typeface="Verdana" panose="020B0604030504040204" pitchFamily="34" charset="0"/>
              </a:rPr>
              <a:t>and </a:t>
            </a:r>
            <a:r>
              <a:rPr lang="en-US">
                <a:latin typeface="Verdana" panose="020B0604030504040204" pitchFamily="34" charset="0"/>
                <a:ea typeface="Verdana" panose="020B0604030504040204" pitchFamily="34" charset="0"/>
                <a:cs typeface="Verdana" panose="020B0604030504040204" pitchFamily="34" charset="0"/>
              </a:rPr>
              <a:t>very high-risk </a:t>
            </a:r>
            <a:r>
              <a:rPr lang="en-US" dirty="0">
                <a:latin typeface="Verdana" panose="020B0604030504040204" pitchFamily="34" charset="0"/>
                <a:ea typeface="Verdana" panose="020B0604030504040204" pitchFamily="34" charset="0"/>
                <a:cs typeface="Verdana" panose="020B0604030504040204" pitchFamily="34" charset="0"/>
              </a:rPr>
              <a:t>families, but they did occur </a:t>
            </a:r>
            <a:r>
              <a:rPr lang="en-US">
                <a:latin typeface="Verdana" panose="020B0604030504040204" pitchFamily="34" charset="0"/>
                <a:ea typeface="Verdana" panose="020B0604030504040204" pitchFamily="34" charset="0"/>
                <a:cs typeface="Verdana" panose="020B0604030504040204" pitchFamily="34" charset="0"/>
              </a:rPr>
              <a:t>among low- and moderate-risk </a:t>
            </a:r>
            <a:r>
              <a:rPr lang="en-US" dirty="0">
                <a:latin typeface="Verdana" panose="020B0604030504040204" pitchFamily="34" charset="0"/>
                <a:ea typeface="Verdana" panose="020B0604030504040204" pitchFamily="34" charset="0"/>
                <a:cs typeface="Verdana" panose="020B0604030504040204" pitchFamily="34" charset="0"/>
              </a:rPr>
              <a:t>families.</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This illustrates why it is vital to do a safety assessment and not simply use risk level to decide whom to remove. As risk increases, so does the proportion of families experiencing removals</a:t>
            </a:r>
            <a:r>
              <a:rPr lang="en-US">
                <a:latin typeface="Verdana" panose="020B0604030504040204" pitchFamily="34" charset="0"/>
                <a:ea typeface="Verdana" panose="020B0604030504040204" pitchFamily="34" charset="0"/>
                <a:cs typeface="Verdana" panose="020B0604030504040204" pitchFamily="34" charset="0"/>
              </a:rPr>
              <a:t>. High-risk </a:t>
            </a:r>
            <a:r>
              <a:rPr lang="en-US" dirty="0">
                <a:latin typeface="Verdana" panose="020B0604030504040204" pitchFamily="34" charset="0"/>
                <a:ea typeface="Verdana" panose="020B0604030504040204" pitchFamily="34" charset="0"/>
                <a:cs typeface="Verdana" panose="020B0604030504040204" pitchFamily="34" charset="0"/>
              </a:rPr>
              <a:t>and </a:t>
            </a:r>
            <a:r>
              <a:rPr lang="en-US">
                <a:latin typeface="Verdana" panose="020B0604030504040204" pitchFamily="34" charset="0"/>
                <a:ea typeface="Verdana" panose="020B0604030504040204" pitchFamily="34" charset="0"/>
                <a:cs typeface="Verdana" panose="020B0604030504040204" pitchFamily="34" charset="0"/>
              </a:rPr>
              <a:t>very high-risk </a:t>
            </a:r>
            <a:r>
              <a:rPr lang="en-US" dirty="0">
                <a:latin typeface="Verdana" panose="020B0604030504040204" pitchFamily="34" charset="0"/>
                <a:ea typeface="Verdana" panose="020B0604030504040204" pitchFamily="34" charset="0"/>
                <a:cs typeface="Verdana" panose="020B0604030504040204" pitchFamily="34" charset="0"/>
              </a:rPr>
              <a:t>families are included among those who were assessed as safe, and others were assessed as “safe with a plan” using a safety plan. Again, this is why risk is not a basis for removal. So safety and risk are related, but different.</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It is also important to note that since the risk tool is validated and safety correlates well with risk, this adds support for the validity of the safety tool.</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271DAC79-2716-4D12-B7A3-B50ED621A7C3}" type="slidenum">
              <a:rPr lang="en-US" sz="1100">
                <a:latin typeface="Verdana" panose="020B0604030504040204" pitchFamily="34" charset="0"/>
                <a:ea typeface="Verdana" panose="020B0604030504040204" pitchFamily="34" charset="0"/>
                <a:cs typeface="Verdana" panose="020B0604030504040204" pitchFamily="34" charset="0"/>
              </a:rPr>
              <a:pPr/>
              <a:t>33</a:t>
            </a:fld>
            <a:endParaRPr lang="en-US"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147268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b="1" dirty="0">
                <a:latin typeface="Verdana" panose="020B0604030504040204" pitchFamily="34" charset="0"/>
                <a:ea typeface="Verdana" panose="020B0604030504040204" pitchFamily="34" charset="0"/>
                <a:cs typeface="Verdana" panose="020B0604030504040204" pitchFamily="34" charset="0"/>
              </a:rPr>
              <a:t>Say: </a:t>
            </a:r>
            <a:r>
              <a:rPr lang="en-US" dirty="0">
                <a:latin typeface="Verdana" panose="020B0604030504040204" pitchFamily="34" charset="0"/>
                <a:ea typeface="Verdana" panose="020B0604030504040204" pitchFamily="34" charset="0"/>
                <a:cs typeface="Verdana" panose="020B0604030504040204" pitchFamily="34" charset="0"/>
              </a:rPr>
              <a:t>This intersection can help us think about the intensity and manner in which we will work with families.</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271DAC79-2716-4D12-B7A3-B50ED621A7C3}" type="slidenum">
              <a:rPr lang="en-US" sz="1100">
                <a:solidFill>
                  <a:srgbClr val="000000"/>
                </a:solidFill>
                <a:latin typeface="Verdana" panose="020B0604030504040204" pitchFamily="34" charset="0"/>
                <a:ea typeface="Verdana" panose="020B0604030504040204" pitchFamily="34" charset="0"/>
                <a:cs typeface="Verdana" panose="020B0604030504040204" pitchFamily="34" charset="0"/>
              </a:rPr>
              <a:pPr/>
              <a:t>34</a:t>
            </a:fld>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91594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a:t>
            </a:r>
            <a:r>
              <a:rPr lang="en-US" sz="1200" kern="1200" dirty="0" smtClean="0">
                <a:solidFill>
                  <a:schemeClr val="tx1"/>
                </a:solidFill>
                <a:effectLst/>
                <a:latin typeface="+mn-lt"/>
                <a:ea typeface="+mn-ea"/>
                <a:cs typeface="+mn-cs"/>
              </a:rPr>
              <a:t>FSNA is only completed on open cases. The first FSNA should be done prior to the first case plan, and reviews are done prior to each subsequent case plan.  When SafeMeasures looks for completed FSNAs, it first looks for the case plan. </a:t>
            </a:r>
            <a:r>
              <a:rPr lang="en-US" sz="1200" b="1" kern="1200" dirty="0" smtClean="0">
                <a:solidFill>
                  <a:schemeClr val="tx1"/>
                </a:solidFill>
                <a:effectLst/>
                <a:latin typeface="+mn-lt"/>
                <a:ea typeface="+mn-ea"/>
                <a:cs typeface="+mn-cs"/>
              </a:rPr>
              <a:t>If</a:t>
            </a:r>
            <a:r>
              <a:rPr lang="en-US" sz="1200" b="0" kern="1200" baseline="0" dirty="0" smtClean="0">
                <a:solidFill>
                  <a:schemeClr val="tx1"/>
                </a:solidFill>
                <a:effectLst/>
                <a:latin typeface="+mn-lt"/>
                <a:ea typeface="+mn-ea"/>
                <a:cs typeface="+mn-cs"/>
              </a:rPr>
              <a:t> a case plan is</a:t>
            </a:r>
            <a:r>
              <a:rPr lang="en-US" sz="1200" kern="1200" dirty="0" smtClean="0">
                <a:solidFill>
                  <a:schemeClr val="tx1"/>
                </a:solidFill>
                <a:effectLst/>
                <a:latin typeface="+mn-lt"/>
                <a:ea typeface="+mn-ea"/>
                <a:cs typeface="+mn-cs"/>
              </a:rPr>
              <a:t> found, it looks back 30 days for a voluntary case and 65 days for a court case to see if an FSNA was done during that window.  If so, it is considered timely completion.  The graph shows a</a:t>
            </a:r>
            <a:r>
              <a:rPr lang="en-US" sz="1200" kern="1200" baseline="0" dirty="0" smtClean="0">
                <a:solidFill>
                  <a:schemeClr val="tx1"/>
                </a:solidFill>
                <a:effectLst/>
                <a:latin typeface="+mn-lt"/>
                <a:ea typeface="+mn-ea"/>
                <a:cs typeface="+mn-cs"/>
              </a:rPr>
              <a:t> steady trend in completion of the FSNA during 2014 and early 2015, though rates continue to be behind rates of completion of the safety and risk assessments.  In addition, the graph shows a drop-off in completion rates beginning in the summer of 2015</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goal of the FSNA is to examine, in a fairly comprehensive way, what could be underlying dynamics that contribute to the risk of maltreatment.  Identifying the most pressing needs is used to focus the case plan.  The case plan BEGINS with this focus on priority needs and strengths, but case planning will require more clinical judgment to select objectives and services to address priority needs based on the unique family situation.  The advanced case planning training is aimed at guiding the use of the FSNA in case planning.</a:t>
            </a:r>
          </a:p>
          <a:p>
            <a:pPr eaLnBrk="1" hangingPunct="1">
              <a:spcBef>
                <a:spcPct val="0"/>
              </a:spcBef>
            </a:pPr>
            <a:endParaRPr lang="en-US" altLang="en-US" dirty="0" smtClean="0"/>
          </a:p>
        </p:txBody>
      </p:sp>
      <p:sp>
        <p:nvSpPr>
          <p:cNvPr id="162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F3A38F8-5F24-4BE1-8F87-0238DDB12337}" type="slidenum">
              <a:rPr lang="en-US" altLang="en-US">
                <a:latin typeface="Calibri" panose="020F0502020204030204" pitchFamily="34" charset="0"/>
              </a:rPr>
              <a:pPr eaLnBrk="1" hangingPunct="1"/>
              <a:t>35</a:t>
            </a:fld>
            <a:endParaRPr lang="en-US" altLang="en-US">
              <a:latin typeface="Calibri" panose="020F0502020204030204" pitchFamily="34" charset="0"/>
            </a:endParaRPr>
          </a:p>
        </p:txBody>
      </p:sp>
    </p:spTree>
    <p:extLst>
      <p:ext uri="{BB962C8B-B14F-4D97-AF65-F5344CB8AC3E}">
        <p14:creationId xmlns:p14="http://schemas.microsoft.com/office/powerpoint/2010/main" val="3860992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a:t>
            </a:r>
            <a:r>
              <a:rPr lang="en-US" baseline="0" smtClean="0"/>
              <a:t> family strengths and needs assessment </a:t>
            </a:r>
            <a:r>
              <a:rPr lang="en-US" baseline="0" dirty="0" smtClean="0"/>
              <a:t>has undergone a </a:t>
            </a:r>
            <a:r>
              <a:rPr lang="en-US" baseline="0" smtClean="0"/>
              <a:t>dramatic redesign</a:t>
            </a:r>
            <a:r>
              <a:rPr lang="en-US" baseline="0" dirty="0" smtClean="0"/>
              <a:t>.  Focus is on encouraging the use of the FSNA structure as a prompt for a shared assessment with caregivers and youth.</a:t>
            </a:r>
          </a:p>
          <a:p>
            <a:endParaRPr lang="en-US" baseline="0" dirty="0" smtClean="0"/>
          </a:p>
          <a:p>
            <a:r>
              <a:rPr lang="en-US" baseline="0" dirty="0" smtClean="0"/>
              <a:t>Changes include:</a:t>
            </a:r>
          </a:p>
          <a:p>
            <a:endParaRPr lang="en-US" baseline="0" dirty="0" smtClean="0"/>
          </a:p>
          <a:p>
            <a:pPr marL="171450" indent="-171450">
              <a:buFont typeface="Arial" panose="020B0604020202020204" pitchFamily="34" charset="0"/>
              <a:buChar char="•"/>
            </a:pPr>
            <a:r>
              <a:rPr lang="en-US" baseline="0" dirty="0" smtClean="0"/>
              <a:t>A cultural and household context section for both caregivers and youth</a:t>
            </a:r>
          </a:p>
          <a:p>
            <a:pPr marL="171450" indent="-171450">
              <a:buFont typeface="Arial" panose="020B0604020202020204" pitchFamily="34" charset="0"/>
              <a:buChar char="•"/>
            </a:pPr>
            <a:r>
              <a:rPr lang="en-US" baseline="0" dirty="0" smtClean="0"/>
              <a:t>Definitions of domains are linked to relevance to safety threats</a:t>
            </a:r>
          </a:p>
          <a:p>
            <a:pPr marL="171450" indent="-171450">
              <a:buFont typeface="Arial" panose="020B0604020202020204" pitchFamily="34" charset="0"/>
              <a:buChar char="•"/>
            </a:pPr>
            <a:r>
              <a:rPr lang="en-US" baseline="0" dirty="0" smtClean="0"/>
              <a:t>The domains are completed without “scores”</a:t>
            </a:r>
          </a:p>
          <a:p>
            <a:pPr marL="171450" indent="-171450">
              <a:buFont typeface="Arial" panose="020B0604020202020204" pitchFamily="34" charset="0"/>
              <a:buChar char="•"/>
            </a:pPr>
            <a:r>
              <a:rPr lang="en-US" baseline="0" dirty="0" smtClean="0"/>
              <a:t>More neutral language for domains</a:t>
            </a:r>
          </a:p>
          <a:p>
            <a:pPr marL="171450" indent="-171450">
              <a:buFont typeface="Arial" panose="020B0604020202020204" pitchFamily="34" charset="0"/>
              <a:buChar char="•"/>
            </a:pPr>
            <a:r>
              <a:rPr lang="en-US" baseline="0" dirty="0" smtClean="0"/>
              <a:t>Addition of trauma domains for both caregiver and child</a:t>
            </a:r>
            <a:endParaRPr lang="en-US" dirty="0"/>
          </a:p>
        </p:txBody>
      </p:sp>
      <p:sp>
        <p:nvSpPr>
          <p:cNvPr id="4" name="Slide Number Placeholder 3"/>
          <p:cNvSpPr>
            <a:spLocks noGrp="1"/>
          </p:cNvSpPr>
          <p:nvPr>
            <p:ph type="sldNum" sz="quarter" idx="10"/>
          </p:nvPr>
        </p:nvSpPr>
        <p:spPr/>
        <p:txBody>
          <a:bodyPr/>
          <a:lstStyle/>
          <a:p>
            <a:fld id="{DD91BCE0-5B9B-4D59-A185-2A9E8A0C6B2B}" type="slidenum">
              <a:rPr lang="en-US" altLang="en-US" smtClean="0"/>
              <a:pPr/>
              <a:t>36</a:t>
            </a:fld>
            <a:endParaRPr lang="en-US" altLang="en-US"/>
          </a:p>
        </p:txBody>
      </p:sp>
    </p:spTree>
    <p:extLst>
      <p:ext uri="{BB962C8B-B14F-4D97-AF65-F5344CB8AC3E}">
        <p14:creationId xmlns:p14="http://schemas.microsoft.com/office/powerpoint/2010/main" val="23017044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As </a:t>
            </a:r>
            <a:r>
              <a:rPr lang="en-US" sz="1200" kern="1200" dirty="0" smtClean="0">
                <a:solidFill>
                  <a:schemeClr val="tx1"/>
                </a:solidFill>
                <a:effectLst/>
                <a:latin typeface="+mn-lt"/>
                <a:ea typeface="+mn-ea"/>
                <a:cs typeface="+mn-cs"/>
              </a:rPr>
              <a:t>with all tools, a common issue with the FSNA is skipping a careful review of the definitions before marking items.  This is related to attempting to complete the FSNA without a thorough interview with family members.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other issues are legitimate artifacts of a computerized case plan document that was not developed to integrate with the SDM system.  As a result, case plans often fail to address priority needs.  Just as often, they go beyond priority needs.  It’s too easy to just click from the drop-down menu!  Finally, child needs are often expressed simply as “age-appropriate child services” rather than specifically addressing identified child needs.</a:t>
            </a:r>
          </a:p>
          <a:p>
            <a:pPr eaLnBrk="1" hangingPunct="1">
              <a:spcBef>
                <a:spcPct val="0"/>
              </a:spcBef>
            </a:pPr>
            <a:endParaRPr lang="en-US" altLang="en-US" dirty="0" smtClean="0"/>
          </a:p>
        </p:txBody>
      </p:sp>
      <p:sp>
        <p:nvSpPr>
          <p:cNvPr id="1638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80C362-0D1B-44BD-B084-06E955B5B0B8}" type="slidenum">
              <a:rPr lang="en-US" altLang="en-US">
                <a:latin typeface="Calibri" panose="020F0502020204030204" pitchFamily="34" charset="0"/>
              </a:rPr>
              <a:pPr eaLnBrk="1" hangingPunct="1"/>
              <a:t>37</a:t>
            </a:fld>
            <a:endParaRPr lang="en-US" altLang="en-US">
              <a:latin typeface="Calibri" panose="020F0502020204030204" pitchFamily="34" charset="0"/>
            </a:endParaRPr>
          </a:p>
        </p:txBody>
      </p:sp>
    </p:spTree>
    <p:extLst>
      <p:ext uri="{BB962C8B-B14F-4D97-AF65-F5344CB8AC3E}">
        <p14:creationId xmlns:p14="http://schemas.microsoft.com/office/powerpoint/2010/main" val="5278828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152400"/>
            <a:ext cx="4799013" cy="3598863"/>
          </a:xfrm>
        </p:spPr>
      </p:sp>
      <p:sp>
        <p:nvSpPr>
          <p:cNvPr id="3" name="Notes Placeholder 2"/>
          <p:cNvSpPr>
            <a:spLocks noGrp="1"/>
          </p:cNvSpPr>
          <p:nvPr>
            <p:ph type="body" idx="1"/>
          </p:nvPr>
        </p:nvSpPr>
        <p:spPr>
          <a:xfrm>
            <a:off x="152400" y="3751264"/>
            <a:ext cx="6969919" cy="4519612"/>
          </a:xfrm>
        </p:spPr>
        <p:txBody>
          <a:bodyPr>
            <a:normAutofit fontScale="85000" lnSpcReduction="10000"/>
          </a:bodyPr>
          <a:lstStyle/>
          <a:p>
            <a:pPr>
              <a:spcBef>
                <a:spcPts val="0"/>
              </a:spcBef>
              <a:defRPr/>
            </a:pPr>
            <a:r>
              <a:rPr lang="en-US" dirty="0">
                <a:latin typeface="Verdana" pitchFamily="34" charset="0"/>
                <a:ea typeface="Verdana" pitchFamily="34" charset="0"/>
                <a:cs typeface="Verdana" pitchFamily="34" charset="0"/>
              </a:rPr>
              <a:t>The terms </a:t>
            </a:r>
            <a:r>
              <a:rPr lang="en-US" i="1" dirty="0">
                <a:latin typeface="Verdana" pitchFamily="34" charset="0"/>
                <a:ea typeface="Verdana" pitchFamily="34" charset="0"/>
                <a:cs typeface="Verdana" pitchFamily="34" charset="0"/>
              </a:rPr>
              <a:t>needs</a:t>
            </a:r>
            <a:r>
              <a:rPr lang="en-US" dirty="0">
                <a:latin typeface="Verdana" pitchFamily="34" charset="0"/>
                <a:ea typeface="Verdana" pitchFamily="34" charset="0"/>
                <a:cs typeface="Verdana" pitchFamily="34" charset="0"/>
              </a:rPr>
              <a:t>, </a:t>
            </a:r>
            <a:r>
              <a:rPr lang="en-US" i="1" dirty="0">
                <a:latin typeface="Verdana" pitchFamily="34" charset="0"/>
                <a:ea typeface="Verdana" pitchFamily="34" charset="0"/>
                <a:cs typeface="Verdana" pitchFamily="34" charset="0"/>
              </a:rPr>
              <a:t>risk</a:t>
            </a:r>
            <a:r>
              <a:rPr lang="en-US" dirty="0">
                <a:latin typeface="Verdana" pitchFamily="34" charset="0"/>
                <a:ea typeface="Verdana" pitchFamily="34" charset="0"/>
                <a:cs typeface="Verdana" pitchFamily="34" charset="0"/>
              </a:rPr>
              <a:t>, and </a:t>
            </a:r>
            <a:r>
              <a:rPr lang="en-US" i="1" dirty="0" smtClean="0">
                <a:latin typeface="Verdana" pitchFamily="34" charset="0"/>
                <a:ea typeface="Verdana" pitchFamily="34" charset="0"/>
                <a:cs typeface="Verdana" pitchFamily="34" charset="0"/>
              </a:rPr>
              <a:t>safety threat</a:t>
            </a:r>
            <a:r>
              <a:rPr lang="en-US" dirty="0" smtClean="0">
                <a:latin typeface="Verdana" pitchFamily="34" charset="0"/>
                <a:ea typeface="Verdana" pitchFamily="34" charset="0"/>
                <a:cs typeface="Verdana" pitchFamily="34" charset="0"/>
              </a:rPr>
              <a:t> </a:t>
            </a:r>
            <a:r>
              <a:rPr lang="en-US" dirty="0">
                <a:latin typeface="Verdana" pitchFamily="34" charset="0"/>
                <a:ea typeface="Verdana" pitchFamily="34" charset="0"/>
                <a:cs typeface="Verdana" pitchFamily="34" charset="0"/>
              </a:rPr>
              <a:t>are often used interchangeably in child protection. However, when using the SDM system, each of these terms has an important, distinct meaning.</a:t>
            </a:r>
          </a:p>
          <a:p>
            <a:pPr>
              <a:spcBef>
                <a:spcPts val="0"/>
              </a:spcBef>
              <a:defRPr/>
            </a:pPr>
            <a:endParaRPr lang="en-US" dirty="0">
              <a:latin typeface="Verdana" pitchFamily="34" charset="0"/>
              <a:ea typeface="Verdana" pitchFamily="34" charset="0"/>
              <a:cs typeface="Verdana" pitchFamily="34" charset="0"/>
            </a:endParaRPr>
          </a:p>
          <a:p>
            <a:pPr marL="174689" lvl="1" indent="-174689" defTabSz="931669">
              <a:spcBef>
                <a:spcPts val="0"/>
              </a:spcBef>
              <a:buFont typeface="Verdana" panose="020B0604030504040204" pitchFamily="34" charset="0"/>
              <a:buChar char="•"/>
              <a:defRPr/>
            </a:pPr>
            <a:r>
              <a:rPr lang="en-US" i="0" dirty="0" smtClean="0">
                <a:latin typeface="Verdana" pitchFamily="34" charset="0"/>
                <a:ea typeface="Verdana" pitchFamily="34" charset="0"/>
                <a:cs typeface="Verdana" pitchFamily="34" charset="0"/>
              </a:rPr>
              <a:t>A </a:t>
            </a:r>
            <a:r>
              <a:rPr lang="en-US" i="1" dirty="0" smtClean="0">
                <a:latin typeface="Verdana" pitchFamily="34" charset="0"/>
                <a:ea typeface="Verdana" pitchFamily="34" charset="0"/>
                <a:cs typeface="Verdana" pitchFamily="34" charset="0"/>
              </a:rPr>
              <a:t>safety threat </a:t>
            </a:r>
            <a:r>
              <a:rPr lang="en-US" dirty="0">
                <a:latin typeface="Verdana" pitchFamily="34" charset="0"/>
                <a:ea typeface="Verdana" pitchFamily="34" charset="0"/>
                <a:cs typeface="Verdana" pitchFamily="34" charset="0"/>
              </a:rPr>
              <a:t>is about the short term. When we talk about danger in the context of the SDM system, we are looking for serious and imminent threats to a child. </a:t>
            </a:r>
            <a:r>
              <a:rPr lang="en-US" u="sng" dirty="0">
                <a:latin typeface="Verdana" pitchFamily="34" charset="0"/>
                <a:ea typeface="Verdana" pitchFamily="34" charset="0"/>
                <a:cs typeface="Verdana" pitchFamily="34" charset="0"/>
              </a:rPr>
              <a:t>Serious</a:t>
            </a:r>
            <a:r>
              <a:rPr lang="en-US" dirty="0">
                <a:latin typeface="Verdana" pitchFamily="34" charset="0"/>
                <a:ea typeface="Verdana" pitchFamily="34" charset="0"/>
                <a:cs typeface="Verdana" pitchFamily="34" charset="0"/>
              </a:rPr>
              <a:t> means the harm would require medical or mental health attention or emergency services. If the social worker does not think the threat can be contained, he/she would not leave the child in the home. </a:t>
            </a:r>
            <a:r>
              <a:rPr lang="en-US" u="sng" dirty="0">
                <a:latin typeface="Verdana" pitchFamily="34" charset="0"/>
                <a:ea typeface="Verdana" pitchFamily="34" charset="0"/>
                <a:cs typeface="Verdana" pitchFamily="34" charset="0"/>
              </a:rPr>
              <a:t>Imminent</a:t>
            </a:r>
            <a:r>
              <a:rPr lang="en-US" dirty="0">
                <a:latin typeface="Verdana" pitchFamily="34" charset="0"/>
                <a:ea typeface="Verdana" pitchFamily="34" charset="0"/>
                <a:cs typeface="Verdana" pitchFamily="34" charset="0"/>
              </a:rPr>
              <a:t> means the social worker reasonably expects that harm will occur in the next week or month. This is not about “someday.” Danger is related to safety. The SDM system defines safety as protective actions taken by the caregiver that mitigate danger and are demonstrated over time. California workgroups have defined the opposite of safety (danger): a “safety threat.” A social worker’s understanding of </a:t>
            </a:r>
            <a:r>
              <a:rPr lang="en-US" dirty="0" smtClean="0">
                <a:latin typeface="Verdana" pitchFamily="34" charset="0"/>
                <a:ea typeface="Verdana" pitchFamily="34" charset="0"/>
                <a:cs typeface="Verdana" pitchFamily="34" charset="0"/>
              </a:rPr>
              <a:t>a family’s safety </a:t>
            </a:r>
            <a:r>
              <a:rPr lang="en-US" dirty="0">
                <a:latin typeface="Verdana" pitchFamily="34" charset="0"/>
                <a:ea typeface="Verdana" pitchFamily="34" charset="0"/>
                <a:cs typeface="Verdana" pitchFamily="34" charset="0"/>
              </a:rPr>
              <a:t>may change as he/she learns more about a family (e.g., on Day 1, he/she may not know about the mom’s substance use but may discover it on Day 10) and as the family changes (e.g., on Day 10, the mom kicks her boyfriend out of the house). In the SDM system, social workers assess safety when they first meet a family and then assess it again whenever their understanding of </a:t>
            </a:r>
            <a:r>
              <a:rPr lang="en-US" dirty="0" smtClean="0">
                <a:latin typeface="Verdana" pitchFamily="34" charset="0"/>
                <a:ea typeface="Verdana" pitchFamily="34" charset="0"/>
                <a:cs typeface="Verdana" pitchFamily="34" charset="0"/>
              </a:rPr>
              <a:t>the family’s safety </a:t>
            </a:r>
            <a:r>
              <a:rPr lang="en-US" dirty="0">
                <a:latin typeface="Verdana" pitchFamily="34" charset="0"/>
                <a:ea typeface="Verdana" pitchFamily="34" charset="0"/>
                <a:cs typeface="Verdana" pitchFamily="34" charset="0"/>
              </a:rPr>
              <a:t>changes. Whenever a social worker is considering whether a child should be removed from the home, a new safety assessment should be completed.</a:t>
            </a:r>
          </a:p>
          <a:p>
            <a:pPr marL="174689" lvl="1" indent="-174689" defTabSz="931669">
              <a:spcBef>
                <a:spcPts val="0"/>
              </a:spcBef>
              <a:buFont typeface="Arial" panose="020B0604020202020204" pitchFamily="34" charset="0"/>
              <a:buChar char="•"/>
              <a:defRPr/>
            </a:pPr>
            <a:endParaRPr lang="en-US" dirty="0">
              <a:latin typeface="Verdana" pitchFamily="34" charset="0"/>
              <a:ea typeface="Verdana" pitchFamily="34" charset="0"/>
              <a:cs typeface="Verdana" pitchFamily="34" charset="0"/>
            </a:endParaRPr>
          </a:p>
          <a:p>
            <a:pPr marL="174689" lvl="1" indent="-174689" defTabSz="931669">
              <a:spcBef>
                <a:spcPts val="0"/>
              </a:spcBef>
              <a:buFont typeface="Verdana" panose="020B0604030504040204" pitchFamily="34" charset="0"/>
              <a:buChar char="•"/>
              <a:defRPr/>
            </a:pPr>
            <a:r>
              <a:rPr lang="en-US" i="1" dirty="0">
                <a:latin typeface="Verdana" pitchFamily="34" charset="0"/>
                <a:ea typeface="Verdana" pitchFamily="34" charset="0"/>
                <a:cs typeface="Verdana" pitchFamily="34" charset="0"/>
              </a:rPr>
              <a:t>Risk</a:t>
            </a:r>
            <a:r>
              <a:rPr lang="en-US" dirty="0">
                <a:latin typeface="Verdana" pitchFamily="34" charset="0"/>
                <a:ea typeface="Verdana" pitchFamily="34" charset="0"/>
                <a:cs typeface="Verdana" pitchFamily="34" charset="0"/>
              </a:rPr>
              <a:t> is about the long term. Instead of serious and imminent harm, we are asking about the probability that </a:t>
            </a:r>
            <a:r>
              <a:rPr lang="en-US" u="sng" dirty="0">
                <a:latin typeface="Verdana" pitchFamily="34" charset="0"/>
                <a:ea typeface="Verdana" pitchFamily="34" charset="0"/>
                <a:cs typeface="Verdana" pitchFamily="34" charset="0"/>
              </a:rPr>
              <a:t>any</a:t>
            </a:r>
            <a:r>
              <a:rPr lang="en-US" dirty="0">
                <a:latin typeface="Verdana" pitchFamily="34" charset="0"/>
                <a:ea typeface="Verdana" pitchFamily="34" charset="0"/>
                <a:cs typeface="Verdana" pitchFamily="34" charset="0"/>
              </a:rPr>
              <a:t> child maltreatment will occur in the next one to two years. That may sound like we are trying to predict the future, but we are really trying to assess the odds, using a research-based actuarial assessment to help us.</a:t>
            </a:r>
          </a:p>
          <a:p>
            <a:pPr marL="174689" lvl="1" indent="-174689" defTabSz="931669">
              <a:spcBef>
                <a:spcPts val="0"/>
              </a:spcBef>
              <a:buFont typeface="Verdana" panose="020B0604030504040204" pitchFamily="34" charset="0"/>
              <a:buChar char="•"/>
              <a:defRPr/>
            </a:pPr>
            <a:endParaRPr lang="en-US" dirty="0">
              <a:latin typeface="Verdana" pitchFamily="34" charset="0"/>
              <a:ea typeface="Verdana" pitchFamily="34" charset="0"/>
              <a:cs typeface="Verdana" pitchFamily="34" charset="0"/>
            </a:endParaRPr>
          </a:p>
          <a:p>
            <a:pPr marL="174689" lvl="1" indent="-174689" defTabSz="931669">
              <a:spcBef>
                <a:spcPts val="0"/>
              </a:spcBef>
              <a:buFont typeface="Verdana" panose="020B0604030504040204" pitchFamily="34" charset="0"/>
              <a:buChar char="•"/>
              <a:defRPr/>
            </a:pPr>
            <a:r>
              <a:rPr lang="en-US" i="1" dirty="0">
                <a:latin typeface="Verdana" pitchFamily="34" charset="0"/>
                <a:ea typeface="Verdana" pitchFamily="34" charset="0"/>
                <a:cs typeface="Verdana" pitchFamily="34" charset="0"/>
              </a:rPr>
              <a:t>Needs</a:t>
            </a:r>
            <a:r>
              <a:rPr lang="en-US" dirty="0">
                <a:latin typeface="Verdana" pitchFamily="34" charset="0"/>
                <a:ea typeface="Verdana" pitchFamily="34" charset="0"/>
                <a:cs typeface="Verdana" pitchFamily="34" charset="0"/>
              </a:rPr>
              <a:t> are about underlying conditions in the </a:t>
            </a:r>
            <a:r>
              <a:rPr lang="en-US" dirty="0" smtClean="0">
                <a:latin typeface="Verdana" pitchFamily="34" charset="0"/>
                <a:ea typeface="Verdana" pitchFamily="34" charset="0"/>
                <a:cs typeface="Verdana" pitchFamily="34" charset="0"/>
              </a:rPr>
              <a:t>home—which </a:t>
            </a:r>
            <a:r>
              <a:rPr lang="en-US" dirty="0">
                <a:latin typeface="Verdana" pitchFamily="34" charset="0"/>
                <a:ea typeface="Verdana" pitchFamily="34" charset="0"/>
                <a:cs typeface="Verdana" pitchFamily="34" charset="0"/>
              </a:rPr>
              <a:t>may contribute to safety threats or risk factors, or may be utterly irrelevant. When considering strengths and needs, we are talking about the family’s </a:t>
            </a:r>
            <a:r>
              <a:rPr lang="en-US" u="sng" dirty="0">
                <a:latin typeface="Verdana" pitchFamily="34" charset="0"/>
                <a:ea typeface="Verdana" pitchFamily="34" charset="0"/>
                <a:cs typeface="Verdana" pitchFamily="34" charset="0"/>
              </a:rPr>
              <a:t>capacity</a:t>
            </a:r>
            <a:r>
              <a:rPr lang="en-US" dirty="0">
                <a:latin typeface="Verdana" pitchFamily="34" charset="0"/>
                <a:ea typeface="Verdana" pitchFamily="34" charset="0"/>
                <a:cs typeface="Verdana" pitchFamily="34" charset="0"/>
              </a:rPr>
              <a:t> to provide for the child’s ongoing safety and well-being.</a:t>
            </a:r>
          </a:p>
          <a:p>
            <a:pPr>
              <a:spcBef>
                <a:spcPts val="0"/>
              </a:spcBef>
              <a:defRPr/>
            </a:pPr>
            <a:endParaRPr lang="en-US" dirty="0">
              <a:latin typeface="Verdana" pitchFamily="34" charset="0"/>
              <a:ea typeface="Verdana" pitchFamily="34" charset="0"/>
              <a:cs typeface="Verdana" pitchFamily="34" charset="0"/>
            </a:endParaRPr>
          </a:p>
          <a:p>
            <a:pPr marL="0" lvl="1">
              <a:spcBef>
                <a:spcPts val="0"/>
              </a:spcBef>
              <a:defRPr/>
            </a:pPr>
            <a:r>
              <a:rPr lang="en-US" dirty="0">
                <a:latin typeface="Verdana" pitchFamily="34" charset="0"/>
                <a:ea typeface="Verdana" pitchFamily="34" charset="0"/>
                <a:cs typeface="Verdana" pitchFamily="34" charset="0"/>
              </a:rPr>
              <a:t>These terms in the SDM system are related to the prioritization of information. We start with danger (and the safety assessment) in order to learn whether there is a problem we need to address </a:t>
            </a:r>
            <a:r>
              <a:rPr lang="en-US" u="sng" dirty="0">
                <a:latin typeface="Verdana" pitchFamily="34" charset="0"/>
                <a:ea typeface="Verdana" pitchFamily="34" charset="0"/>
                <a:cs typeface="Verdana" pitchFamily="34" charset="0"/>
              </a:rPr>
              <a:t>right now</a:t>
            </a:r>
            <a:r>
              <a:rPr lang="en-US" dirty="0">
                <a:latin typeface="Verdana" pitchFamily="34" charset="0"/>
                <a:ea typeface="Verdana" pitchFamily="34" charset="0"/>
                <a:cs typeface="Verdana" pitchFamily="34" charset="0"/>
              </a:rPr>
              <a:t>. Then, we take a little more time to consider risk (and the risk assessment), because risk is farther in the future. Needs (and the family strengths and needs assessment) are at the very end of our list because they help us decide what to do to address </a:t>
            </a:r>
            <a:r>
              <a:rPr lang="en-US" dirty="0" smtClean="0">
                <a:latin typeface="Verdana" pitchFamily="34" charset="0"/>
                <a:ea typeface="Verdana" pitchFamily="34" charset="0"/>
                <a:cs typeface="Verdana" pitchFamily="34" charset="0"/>
              </a:rPr>
              <a:t>any safety threats </a:t>
            </a:r>
            <a:r>
              <a:rPr lang="en-US" dirty="0">
                <a:latin typeface="Verdana" pitchFamily="34" charset="0"/>
                <a:ea typeface="Verdana" pitchFamily="34" charset="0"/>
                <a:cs typeface="Verdana" pitchFamily="34" charset="0"/>
              </a:rPr>
              <a:t>or risk factors we may have identified.</a:t>
            </a:r>
            <a:endParaRPr lang="en-US" dirty="0"/>
          </a:p>
        </p:txBody>
      </p:sp>
      <p:sp>
        <p:nvSpPr>
          <p:cNvPr id="4" name="Slide Number Placeholder 3"/>
          <p:cNvSpPr>
            <a:spLocks noGrp="1"/>
          </p:cNvSpPr>
          <p:nvPr>
            <p:ph type="sldNum" sz="quarter" idx="10"/>
          </p:nvPr>
        </p:nvSpPr>
        <p:spPr/>
        <p:txBody>
          <a:bodyPr/>
          <a:lstStyle/>
          <a:p>
            <a:fld id="{4A7E0AFB-9A70-451E-8986-53CF6C94FDC1}" type="slidenum">
              <a:rPr lang="en-US" sz="1100">
                <a:solidFill>
                  <a:prstClr val="black"/>
                </a:solidFill>
                <a:latin typeface="Verdana" charset="0"/>
                <a:ea typeface="MS PGothic" charset="0"/>
                <a:cs typeface="MS PGothic" charset="0"/>
              </a:rPr>
              <a:pPr/>
              <a:t>38</a:t>
            </a:fld>
            <a:endParaRPr lang="en-US" sz="1100" dirty="0">
              <a:solidFill>
                <a:prstClr val="black"/>
              </a:solidFill>
              <a:latin typeface="Verdana" charset="0"/>
              <a:ea typeface="MS PGothic" charset="0"/>
              <a:cs typeface="MS PGothic" charset="0"/>
            </a:endParaRPr>
          </a:p>
        </p:txBody>
      </p:sp>
    </p:spTree>
    <p:extLst>
      <p:ext uri="{BB962C8B-B14F-4D97-AF65-F5344CB8AC3E}">
        <p14:creationId xmlns:p14="http://schemas.microsoft.com/office/powerpoint/2010/main" val="41294255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dirty="0" smtClean="0"/>
              <a:t>If </a:t>
            </a:r>
            <a:r>
              <a:rPr lang="en-US" sz="1200" kern="1200" dirty="0" smtClean="0">
                <a:solidFill>
                  <a:schemeClr val="tx1"/>
                </a:solidFill>
                <a:effectLst/>
                <a:latin typeface="+mn-lt"/>
                <a:ea typeface="+mn-ea"/>
                <a:cs typeface="+mn-cs"/>
              </a:rPr>
              <a:t>a child was removed, then at each review a </a:t>
            </a:r>
            <a:r>
              <a:rPr lang="en-US" sz="1200" kern="1200" smtClean="0">
                <a:solidFill>
                  <a:schemeClr val="tx1"/>
                </a:solidFill>
                <a:effectLst/>
                <a:latin typeface="+mn-lt"/>
                <a:ea typeface="+mn-ea"/>
                <a:cs typeface="+mn-cs"/>
              </a:rPr>
              <a:t>reunification reassessment </a:t>
            </a:r>
            <a:r>
              <a:rPr lang="en-US" sz="1200" kern="1200" dirty="0" smtClean="0">
                <a:solidFill>
                  <a:schemeClr val="tx1"/>
                </a:solidFill>
                <a:effectLst/>
                <a:latin typeface="+mn-lt"/>
                <a:ea typeface="+mn-ea"/>
                <a:cs typeface="+mn-cs"/>
              </a:rPr>
              <a:t>is the FIRST step in the review process.  It will guide the decision about whether to recommend return home, continued reunification efforts, or a change in the permanency plan goal.  It is used if there is at least one child in out-of-home care.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Like the FSNA, when SafeMeasures examines completion rates, it looks for a current case plan.  Then it looks in the 65‑day window prior to the case plan to see if a </a:t>
            </a:r>
            <a:r>
              <a:rPr lang="en-US" sz="1200" kern="1200" smtClean="0">
                <a:solidFill>
                  <a:schemeClr val="tx1"/>
                </a:solidFill>
                <a:effectLst/>
                <a:latin typeface="+mn-lt"/>
                <a:ea typeface="+mn-ea"/>
                <a:cs typeface="+mn-cs"/>
              </a:rPr>
              <a:t>reunification reassessment </a:t>
            </a:r>
            <a:r>
              <a:rPr lang="en-US" sz="1200" kern="1200" dirty="0" smtClean="0">
                <a:solidFill>
                  <a:schemeClr val="tx1"/>
                </a:solidFill>
                <a:effectLst/>
                <a:latin typeface="+mn-lt"/>
                <a:ea typeface="+mn-ea"/>
                <a:cs typeface="+mn-cs"/>
              </a:rPr>
              <a:t>was done.  (FR is always court‑involved, so 65 days is </a:t>
            </a:r>
            <a:r>
              <a:rPr lang="en-US" sz="1200" kern="1200" smtClean="0">
                <a:solidFill>
                  <a:schemeClr val="tx1"/>
                </a:solidFill>
                <a:effectLst/>
                <a:latin typeface="+mn-lt"/>
                <a:ea typeface="+mn-ea"/>
                <a:cs typeface="+mn-cs"/>
              </a:rPr>
              <a:t>the window.)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Note to trainer: If other children are in placement, it is not necessary to complete a risk reassessment in addition to the </a:t>
            </a:r>
            <a:r>
              <a:rPr lang="en-US" sz="1200" i="1" kern="1200" smtClean="0">
                <a:solidFill>
                  <a:schemeClr val="tx1"/>
                </a:solidFill>
                <a:effectLst/>
                <a:latin typeface="+mn-lt"/>
                <a:ea typeface="+mn-ea"/>
                <a:cs typeface="+mn-cs"/>
              </a:rPr>
              <a:t>reunification reassessment. </a:t>
            </a:r>
            <a:r>
              <a:rPr lang="en-US" sz="1200" i="1" kern="1200" dirty="0" smtClean="0">
                <a:solidFill>
                  <a:schemeClr val="tx1"/>
                </a:solidFill>
                <a:effectLst/>
                <a:latin typeface="+mn-lt"/>
                <a:ea typeface="+mn-ea"/>
                <a:cs typeface="+mn-cs"/>
              </a:rPr>
              <a:t>Just use the risk level from the </a:t>
            </a:r>
            <a:r>
              <a:rPr lang="en-US" sz="1200" i="1" kern="1200" smtClean="0">
                <a:solidFill>
                  <a:schemeClr val="tx1"/>
                </a:solidFill>
                <a:effectLst/>
                <a:latin typeface="+mn-lt"/>
                <a:ea typeface="+mn-ea"/>
                <a:cs typeface="+mn-cs"/>
              </a:rPr>
              <a:t>reunification reassessment</a:t>
            </a:r>
            <a:r>
              <a:rPr lang="en-US" sz="1200"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eaLnBrk="1" hangingPunct="1">
              <a:spcBef>
                <a:spcPct val="0"/>
              </a:spcBef>
            </a:pPr>
            <a:endParaRPr lang="en-US" altLang="en-US" i="1" dirty="0" smtClean="0"/>
          </a:p>
        </p:txBody>
      </p:sp>
      <p:sp>
        <p:nvSpPr>
          <p:cNvPr id="165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693DEE-E879-4DC2-AADF-B89C7EA3FAF4}" type="slidenum">
              <a:rPr lang="en-US" altLang="en-US">
                <a:latin typeface="Calibri" panose="020F0502020204030204" pitchFamily="34" charset="0"/>
              </a:rPr>
              <a:pPr eaLnBrk="1" hangingPunct="1"/>
              <a:t>39</a:t>
            </a:fld>
            <a:endParaRPr lang="en-US" altLang="en-US">
              <a:latin typeface="Calibri" panose="020F0502020204030204" pitchFamily="34" charset="0"/>
            </a:endParaRPr>
          </a:p>
        </p:txBody>
      </p:sp>
    </p:spTree>
    <p:extLst>
      <p:ext uri="{BB962C8B-B14F-4D97-AF65-F5344CB8AC3E}">
        <p14:creationId xmlns:p14="http://schemas.microsoft.com/office/powerpoint/2010/main" val="1047239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5" name="Slide Image Placeholder 1"/>
          <p:cNvSpPr>
            <a:spLocks noGrp="1" noRot="1" noChangeAspect="1" noTextEdit="1"/>
          </p:cNvSpPr>
          <p:nvPr>
            <p:ph type="sldImg"/>
          </p:nvPr>
        </p:nvSpPr>
        <p:spPr>
          <a:xfrm>
            <a:off x="1228725" y="692150"/>
            <a:ext cx="4619625" cy="3463925"/>
          </a:xfrm>
          <a:ln/>
        </p:spPr>
      </p:sp>
      <p:sp>
        <p:nvSpPr>
          <p:cNvPr id="60006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Lawrence Shulman,</a:t>
            </a:r>
            <a:r>
              <a:rPr lang="en-US" baseline="0" dirty="0" smtClean="0"/>
              <a:t> in his book </a:t>
            </a:r>
            <a:r>
              <a:rPr lang="en-US" i="1" baseline="0" dirty="0" smtClean="0"/>
              <a:t>Interactional Supervision</a:t>
            </a:r>
            <a:r>
              <a:rPr lang="en-US" baseline="0" dirty="0" smtClean="0"/>
              <a:t>, talks about supervisors being in the position to most directly monitor the skills development of their workers. As a result, supervisors are the group within the organization that has the largest sphere of influence on practice change. The ability for the supervisor to model and use the skills they hope to see in the caseworker during supervision is an effective way to teach and reinforce.</a:t>
            </a:r>
          </a:p>
          <a:p>
            <a:endParaRPr lang="en-US" baseline="0" dirty="0" smtClean="0"/>
          </a:p>
          <a:p>
            <a:r>
              <a:rPr lang="en-US" baseline="0" dirty="0" smtClean="0"/>
              <a:t>We are going to focus in on supervisory functions and leadership related to use of both SDM assessments and practices that support shared assessment and decision making with families.</a:t>
            </a:r>
            <a:endParaRPr lang="en-US" dirty="0" smtClean="0"/>
          </a:p>
          <a:p>
            <a:endParaRPr lang="en-US" dirty="0">
              <a:latin typeface="Verdana" charset="0"/>
              <a:ea typeface="MS PGothic" charset="0"/>
            </a:endParaRPr>
          </a:p>
        </p:txBody>
      </p:sp>
      <p:sp>
        <p:nvSpPr>
          <p:cNvPr id="60006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N W3" charset="0"/>
                <a:cs typeface="ヒラギノ角ゴ ProN W3" charset="0"/>
              </a:defRPr>
            </a:lvl1pPr>
            <a:lvl2pPr marL="743128" indent="-285818">
              <a:defRPr sz="2400">
                <a:solidFill>
                  <a:schemeClr val="tx1"/>
                </a:solidFill>
                <a:latin typeface="Arial" charset="0"/>
                <a:ea typeface="ヒラギノ角ゴ ProN W3" charset="0"/>
                <a:cs typeface="ヒラギノ角ゴ ProN W3" charset="0"/>
              </a:defRPr>
            </a:lvl2pPr>
            <a:lvl3pPr marL="1143273" indent="-228654">
              <a:defRPr sz="2400">
                <a:solidFill>
                  <a:schemeClr val="tx1"/>
                </a:solidFill>
                <a:latin typeface="Arial" charset="0"/>
                <a:ea typeface="ヒラギノ角ゴ ProN W3" charset="0"/>
                <a:cs typeface="ヒラギノ角ゴ ProN W3" charset="0"/>
              </a:defRPr>
            </a:lvl3pPr>
            <a:lvl4pPr marL="1600582" indent="-228654">
              <a:defRPr sz="2400">
                <a:solidFill>
                  <a:schemeClr val="tx1"/>
                </a:solidFill>
                <a:latin typeface="Arial" charset="0"/>
                <a:ea typeface="ヒラギノ角ゴ ProN W3" charset="0"/>
                <a:cs typeface="ヒラギノ角ゴ ProN W3" charset="0"/>
              </a:defRPr>
            </a:lvl4pPr>
            <a:lvl5pPr marL="2057892" indent="-228654">
              <a:defRPr sz="2400">
                <a:solidFill>
                  <a:schemeClr val="tx1"/>
                </a:solidFill>
                <a:latin typeface="Arial" charset="0"/>
                <a:ea typeface="ヒラギノ角ゴ ProN W3" charset="0"/>
                <a:cs typeface="ヒラギノ角ゴ ProN W3" charset="0"/>
              </a:defRPr>
            </a:lvl5pPr>
            <a:lvl6pPr marL="2515201" indent="-228654" eaLnBrk="0" fontAlgn="base" hangingPunct="0">
              <a:spcBef>
                <a:spcPct val="0"/>
              </a:spcBef>
              <a:spcAft>
                <a:spcPct val="0"/>
              </a:spcAft>
              <a:defRPr sz="2400">
                <a:solidFill>
                  <a:schemeClr val="tx1"/>
                </a:solidFill>
                <a:latin typeface="Arial" charset="0"/>
                <a:ea typeface="ヒラギノ角ゴ ProN W3" charset="0"/>
                <a:cs typeface="ヒラギノ角ゴ ProN W3" charset="0"/>
              </a:defRPr>
            </a:lvl6pPr>
            <a:lvl7pPr marL="2972510" indent="-228654" eaLnBrk="0" fontAlgn="base" hangingPunct="0">
              <a:spcBef>
                <a:spcPct val="0"/>
              </a:spcBef>
              <a:spcAft>
                <a:spcPct val="0"/>
              </a:spcAft>
              <a:defRPr sz="2400">
                <a:solidFill>
                  <a:schemeClr val="tx1"/>
                </a:solidFill>
                <a:latin typeface="Arial" charset="0"/>
                <a:ea typeface="ヒラギノ角ゴ ProN W3" charset="0"/>
                <a:cs typeface="ヒラギノ角ゴ ProN W3" charset="0"/>
              </a:defRPr>
            </a:lvl7pPr>
            <a:lvl8pPr marL="3429820" indent="-228654" eaLnBrk="0" fontAlgn="base" hangingPunct="0">
              <a:spcBef>
                <a:spcPct val="0"/>
              </a:spcBef>
              <a:spcAft>
                <a:spcPct val="0"/>
              </a:spcAft>
              <a:defRPr sz="2400">
                <a:solidFill>
                  <a:schemeClr val="tx1"/>
                </a:solidFill>
                <a:latin typeface="Arial" charset="0"/>
                <a:ea typeface="ヒラギノ角ゴ ProN W3" charset="0"/>
                <a:cs typeface="ヒラギノ角ゴ ProN W3" charset="0"/>
              </a:defRPr>
            </a:lvl8pPr>
            <a:lvl9pPr marL="3887129" indent="-228654" eaLnBrk="0" fontAlgn="base" hangingPunct="0">
              <a:spcBef>
                <a:spcPct val="0"/>
              </a:spcBef>
              <a:spcAft>
                <a:spcPct val="0"/>
              </a:spcAft>
              <a:defRPr sz="2400">
                <a:solidFill>
                  <a:schemeClr val="tx1"/>
                </a:solidFill>
                <a:latin typeface="Arial" charset="0"/>
                <a:ea typeface="ヒラギノ角ゴ ProN W3" charset="0"/>
                <a:cs typeface="ヒラギノ角ゴ ProN W3" charset="0"/>
              </a:defRPr>
            </a:lvl9pPr>
          </a:lstStyle>
          <a:p>
            <a:fld id="{BF6E5B32-DB01-C745-A61C-D0F3BD356381}" type="slidenum">
              <a:rPr lang="en-US" sz="1000">
                <a:solidFill>
                  <a:prstClr val="black"/>
                </a:solidFill>
                <a:latin typeface="Verdana" charset="0"/>
              </a:rPr>
              <a:pPr/>
              <a:t>4</a:t>
            </a:fld>
            <a:endParaRPr lang="en-US" sz="1000">
              <a:solidFill>
                <a:prstClr val="black"/>
              </a:solidFill>
              <a:latin typeface="Verdana" charset="0"/>
            </a:endParaRPr>
          </a:p>
        </p:txBody>
      </p:sp>
    </p:spTree>
    <p:extLst>
      <p:ext uri="{BB962C8B-B14F-4D97-AF65-F5344CB8AC3E}">
        <p14:creationId xmlns:p14="http://schemas.microsoft.com/office/powerpoint/2010/main" val="2663706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changes to </a:t>
            </a:r>
            <a:r>
              <a:rPr lang="en-US" smtClean="0"/>
              <a:t>the reunification</a:t>
            </a:r>
            <a:r>
              <a:rPr lang="en-US" baseline="0" smtClean="0"/>
              <a:t> reassessment </a:t>
            </a:r>
            <a:r>
              <a:rPr lang="en-US" baseline="0" dirty="0" smtClean="0"/>
              <a:t>tool include:</a:t>
            </a:r>
          </a:p>
          <a:p>
            <a:endParaRPr lang="en-US" baseline="0" dirty="0" smtClean="0"/>
          </a:p>
          <a:p>
            <a:pPr marL="171450" indent="-171450" algn="l">
              <a:buFont typeface="Arial" panose="020B0604020202020204" pitchFamily="34" charset="0"/>
              <a:buChar char="•"/>
            </a:pPr>
            <a:r>
              <a:rPr lang="en-US" baseline="0" dirty="0" smtClean="0"/>
              <a:t>Progress item is focused on behavioral changes demonstrated over time</a:t>
            </a:r>
          </a:p>
          <a:p>
            <a:pPr marL="171450" indent="-171450" algn="l">
              <a:buFont typeface="Arial" panose="020B0604020202020204" pitchFamily="34" charset="0"/>
              <a:buChar char="•"/>
            </a:pPr>
            <a:r>
              <a:rPr lang="en-US" baseline="0" smtClean="0"/>
              <a:t>The visitation </a:t>
            </a:r>
            <a:r>
              <a:rPr lang="en-US" baseline="0" dirty="0" smtClean="0"/>
              <a:t>section has </a:t>
            </a:r>
            <a:r>
              <a:rPr lang="en-US" baseline="0" smtClean="0"/>
              <a:t>been streamlined</a:t>
            </a:r>
            <a:endParaRPr lang="en-US" baseline="0" dirty="0" smtClean="0"/>
          </a:p>
          <a:p>
            <a:pPr marL="171450" indent="-171450" algn="l">
              <a:buFont typeface="Arial" panose="020B0604020202020204" pitchFamily="34" charset="0"/>
              <a:buChar char="•"/>
            </a:pPr>
            <a:r>
              <a:rPr lang="en-US" baseline="0" smtClean="0"/>
              <a:t>The safety portion of the reunification reassessment </a:t>
            </a:r>
            <a:r>
              <a:rPr lang="en-US" baseline="0" dirty="0" smtClean="0"/>
              <a:t>focuses on prior and current safety threat assessment and planning</a:t>
            </a:r>
            <a:endParaRPr lang="en-US" dirty="0"/>
          </a:p>
        </p:txBody>
      </p:sp>
      <p:sp>
        <p:nvSpPr>
          <p:cNvPr id="4" name="Slide Number Placeholder 3"/>
          <p:cNvSpPr>
            <a:spLocks noGrp="1"/>
          </p:cNvSpPr>
          <p:nvPr>
            <p:ph type="sldNum" sz="quarter" idx="10"/>
          </p:nvPr>
        </p:nvSpPr>
        <p:spPr/>
        <p:txBody>
          <a:bodyPr/>
          <a:lstStyle/>
          <a:p>
            <a:fld id="{DD91BCE0-5B9B-4D59-A185-2A9E8A0C6B2B}" type="slidenum">
              <a:rPr lang="en-US" altLang="en-US" smtClean="0"/>
              <a:pPr/>
              <a:t>40</a:t>
            </a:fld>
            <a:endParaRPr lang="en-US" altLang="en-US"/>
          </a:p>
        </p:txBody>
      </p:sp>
    </p:spTree>
    <p:extLst>
      <p:ext uri="{BB962C8B-B14F-4D97-AF65-F5344CB8AC3E}">
        <p14:creationId xmlns:p14="http://schemas.microsoft.com/office/powerpoint/2010/main" val="16493299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Case</a:t>
            </a:r>
            <a:r>
              <a:rPr lang="en-US" altLang="en-US" baseline="0" dirty="0" smtClean="0"/>
              <a:t> </a:t>
            </a:r>
            <a:r>
              <a:rPr lang="en-US" sz="1200" kern="1200" dirty="0" smtClean="0">
                <a:solidFill>
                  <a:schemeClr val="tx1"/>
                </a:solidFill>
                <a:effectLst/>
                <a:latin typeface="+mn-lt"/>
                <a:ea typeface="+mn-ea"/>
                <a:cs typeface="+mn-cs"/>
              </a:rPr>
              <a:t>reading reveals that the most common mistakes on the </a:t>
            </a:r>
            <a:r>
              <a:rPr lang="en-US" sz="1200" kern="1200" smtClean="0">
                <a:solidFill>
                  <a:schemeClr val="tx1"/>
                </a:solidFill>
                <a:effectLst/>
                <a:latin typeface="+mn-lt"/>
                <a:ea typeface="+mn-ea"/>
                <a:cs typeface="+mn-cs"/>
              </a:rPr>
              <a:t>reunification reassessment </a:t>
            </a:r>
            <a:r>
              <a:rPr lang="en-US" sz="1200" kern="1200" dirty="0" smtClean="0">
                <a:solidFill>
                  <a:schemeClr val="tx1"/>
                </a:solidFill>
                <a:effectLst/>
                <a:latin typeface="+mn-lt"/>
                <a:ea typeface="+mn-ea"/>
                <a:cs typeface="+mn-cs"/>
              </a:rPr>
              <a:t>include starting with an incorrect risk value for R1.  This should always be the most recent risk assessment level (not a risk reassessment level).  Another common issue is that there is often little or no documentation to explain the ratings for visitation quantity or quality.  Occasionally, a worker selects a decision tree for the wrong age of the child.  Remember, it is based on the age of the child at the time of </a:t>
            </a:r>
            <a:r>
              <a:rPr lang="en-US" sz="1200" u="sng" kern="1200" dirty="0" smtClean="0">
                <a:solidFill>
                  <a:schemeClr val="tx1"/>
                </a:solidFill>
                <a:effectLst/>
                <a:latin typeface="+mn-lt"/>
                <a:ea typeface="+mn-ea"/>
                <a:cs typeface="+mn-cs"/>
              </a:rPr>
              <a:t>removal</a:t>
            </a:r>
            <a:r>
              <a:rPr lang="en-US" sz="1200" kern="1200" dirty="0" smtClean="0">
                <a:solidFill>
                  <a:schemeClr val="tx1"/>
                </a:solidFill>
                <a:effectLst/>
                <a:latin typeface="+mn-lt"/>
                <a:ea typeface="+mn-ea"/>
                <a:cs typeface="+mn-cs"/>
              </a:rPr>
              <a:t>, not at the current time.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a:t>
            </a:r>
            <a:r>
              <a:rPr lang="en-US" sz="1200" kern="1200" smtClean="0">
                <a:solidFill>
                  <a:schemeClr val="tx1"/>
                </a:solidFill>
                <a:effectLst/>
                <a:latin typeface="+mn-lt"/>
                <a:ea typeface="+mn-ea"/>
                <a:cs typeface="+mn-cs"/>
              </a:rPr>
              <a:t>assessment is sometimes based </a:t>
            </a:r>
            <a:r>
              <a:rPr lang="en-US" sz="1200" kern="1200" dirty="0" smtClean="0">
                <a:solidFill>
                  <a:schemeClr val="tx1"/>
                </a:solidFill>
                <a:effectLst/>
                <a:latin typeface="+mn-lt"/>
                <a:ea typeface="+mn-ea"/>
                <a:cs typeface="+mn-cs"/>
              </a:rPr>
              <a:t>on facts that are not true for the current assessment period.  For example, a failure to engage in services previously should not be considered if the family engaged in services during this period.  </a:t>
            </a:r>
            <a:r>
              <a:rPr lang="en-US" sz="1200" kern="1200" smtClean="0">
                <a:solidFill>
                  <a:schemeClr val="tx1"/>
                </a:solidFill>
                <a:effectLst/>
                <a:latin typeface="+mn-lt"/>
                <a:ea typeface="+mn-ea"/>
                <a:cs typeface="+mn-cs"/>
              </a:rPr>
              <a:t>Base this assessment </a:t>
            </a:r>
            <a:r>
              <a:rPr lang="en-US" sz="1200" kern="1200" dirty="0" smtClean="0">
                <a:solidFill>
                  <a:schemeClr val="tx1"/>
                </a:solidFill>
                <a:effectLst/>
                <a:latin typeface="+mn-lt"/>
                <a:ea typeface="+mn-ea"/>
                <a:cs typeface="+mn-cs"/>
              </a:rPr>
              <a:t>on </a:t>
            </a:r>
            <a:r>
              <a:rPr lang="en-US" sz="1200" kern="1200" smtClean="0">
                <a:solidFill>
                  <a:schemeClr val="tx1"/>
                </a:solidFill>
                <a:effectLst/>
                <a:latin typeface="+mn-lt"/>
                <a:ea typeface="+mn-ea"/>
                <a:cs typeface="+mn-cs"/>
              </a:rPr>
              <a:t>the family’s overall participation during </a:t>
            </a:r>
            <a:r>
              <a:rPr lang="en-US" sz="1200" kern="1200" dirty="0" smtClean="0">
                <a:solidFill>
                  <a:schemeClr val="tx1"/>
                </a:solidFill>
                <a:effectLst/>
                <a:latin typeface="+mn-lt"/>
                <a:ea typeface="+mn-ea"/>
                <a:cs typeface="+mn-cs"/>
              </a:rPr>
              <a:t>the CURRENT review period.</a:t>
            </a:r>
          </a:p>
          <a:p>
            <a:pPr eaLnBrk="1" hangingPunct="1">
              <a:spcBef>
                <a:spcPct val="0"/>
              </a:spcBef>
            </a:pPr>
            <a:endParaRPr lang="en-US" altLang="en-US" dirty="0" smtClean="0"/>
          </a:p>
        </p:txBody>
      </p:sp>
      <p:sp>
        <p:nvSpPr>
          <p:cNvPr id="1669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A0060E-4284-41F1-B393-70B03EA54616}" type="slidenum">
              <a:rPr lang="en-US" altLang="en-US">
                <a:latin typeface="Calibri" panose="020F0502020204030204" pitchFamily="34" charset="0"/>
              </a:rPr>
              <a:pPr eaLnBrk="1" hangingPunct="1"/>
              <a:t>41</a:t>
            </a:fld>
            <a:endParaRPr lang="en-US" altLang="en-US">
              <a:latin typeface="Calibri" panose="020F0502020204030204" pitchFamily="34" charset="0"/>
            </a:endParaRPr>
          </a:p>
        </p:txBody>
      </p:sp>
    </p:spTree>
    <p:extLst>
      <p:ext uri="{BB962C8B-B14F-4D97-AF65-F5344CB8AC3E}">
        <p14:creationId xmlns:p14="http://schemas.microsoft.com/office/powerpoint/2010/main" val="33185976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After</a:t>
            </a:r>
            <a:r>
              <a:rPr lang="en-US" sz="1200" kern="1200" baseline="0" dirty="0" smtClean="0">
                <a:solidFill>
                  <a:schemeClr val="tx1"/>
                </a:solidFill>
                <a:effectLst/>
                <a:latin typeface="+mn-lt"/>
                <a:ea typeface="+mn-ea"/>
                <a:cs typeface="+mn-cs"/>
              </a:rPr>
              <a:t> a period of some improvement in timely reunification measures, o</a:t>
            </a:r>
            <a:r>
              <a:rPr lang="en-US" sz="1200" kern="1200" dirty="0" smtClean="0">
                <a:solidFill>
                  <a:schemeClr val="tx1"/>
                </a:solidFill>
                <a:effectLst/>
                <a:latin typeface="+mn-lt"/>
                <a:ea typeface="+mn-ea"/>
                <a:cs typeface="+mn-cs"/>
              </a:rPr>
              <a:t>ver the past few years, trends show that workers have reunified a lower percentage of children within the first year.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would we see to suggest that this is an improving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trend?  (If returning children does not</a:t>
            </a:r>
            <a:r>
              <a:rPr lang="en-US" sz="1200" kern="1200" baseline="0" dirty="0" smtClean="0">
                <a:solidFill>
                  <a:schemeClr val="tx1"/>
                </a:solidFill>
                <a:effectLst/>
                <a:latin typeface="+mn-lt"/>
                <a:ea typeface="+mn-ea"/>
                <a:cs typeface="+mn-cs"/>
              </a:rPr>
              <a:t> increase the number of children who re-enter care</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Fortunately, the evidence shows that rates</a:t>
            </a:r>
            <a:r>
              <a:rPr lang="en-US" sz="1200" kern="1200" baseline="0" dirty="0" smtClean="0">
                <a:solidFill>
                  <a:schemeClr val="tx1"/>
                </a:solidFill>
                <a:effectLst/>
                <a:latin typeface="+mn-lt"/>
                <a:ea typeface="+mn-ea"/>
                <a:cs typeface="+mn-cs"/>
              </a:rPr>
              <a:t> of </a:t>
            </a:r>
            <a:r>
              <a:rPr lang="en-US" sz="1200" kern="1200" baseline="0" smtClean="0">
                <a:solidFill>
                  <a:schemeClr val="tx1"/>
                </a:solidFill>
                <a:effectLst/>
                <a:latin typeface="+mn-lt"/>
                <a:ea typeface="+mn-ea"/>
                <a:cs typeface="+mn-cs"/>
              </a:rPr>
              <a:t>re-entry were </a:t>
            </a:r>
            <a:r>
              <a:rPr lang="en-US" sz="1200" kern="1200" smtClean="0">
                <a:solidFill>
                  <a:schemeClr val="tx1"/>
                </a:solidFill>
                <a:effectLst/>
                <a:latin typeface="+mn-lt"/>
                <a:ea typeface="+mn-ea"/>
                <a:cs typeface="+mn-cs"/>
              </a:rPr>
              <a:t>NOT </a:t>
            </a:r>
            <a:r>
              <a:rPr lang="en-US" sz="1200" kern="1200" dirty="0" smtClean="0">
                <a:solidFill>
                  <a:schemeClr val="tx1"/>
                </a:solidFill>
                <a:effectLst/>
                <a:latin typeface="+mn-lt"/>
                <a:ea typeface="+mn-ea"/>
                <a:cs typeface="+mn-cs"/>
              </a:rPr>
              <a:t>increased during a similar timeframe</a:t>
            </a:r>
            <a:r>
              <a:rPr lang="en-US" sz="1200" kern="1200" smtClean="0">
                <a:solidFill>
                  <a:schemeClr val="tx1"/>
                </a:solidFill>
                <a:effectLst/>
                <a:latin typeface="+mn-lt"/>
                <a:ea typeface="+mn-ea"/>
                <a:cs typeface="+mn-cs"/>
              </a:rPr>
              <a:t>. This </a:t>
            </a:r>
            <a:r>
              <a:rPr lang="en-US" sz="1200" kern="1200" dirty="0" smtClean="0">
                <a:solidFill>
                  <a:schemeClr val="tx1"/>
                </a:solidFill>
                <a:effectLst/>
                <a:latin typeface="+mn-lt"/>
                <a:ea typeface="+mn-ea"/>
                <a:cs typeface="+mn-cs"/>
              </a:rPr>
              <a:t>suggests that good decisions are being made about WHICH children to return home within the first year.  </a:t>
            </a:r>
          </a:p>
          <a:p>
            <a:pPr eaLnBrk="1" hangingPunct="1">
              <a:spcBef>
                <a:spcPct val="0"/>
              </a:spcBef>
            </a:pPr>
            <a:endParaRPr lang="en-US" altLang="en-US" dirty="0" smtClean="0"/>
          </a:p>
        </p:txBody>
      </p:sp>
      <p:sp>
        <p:nvSpPr>
          <p:cNvPr id="1679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CFDA59-B7DD-4B79-BC12-EC2B9DCDDF97}" type="slidenum">
              <a:rPr lang="en-US" altLang="en-US">
                <a:latin typeface="Calibri" panose="020F0502020204030204" pitchFamily="34" charset="0"/>
              </a:rPr>
              <a:pPr eaLnBrk="1" hangingPunct="1"/>
              <a:t>42</a:t>
            </a:fld>
            <a:endParaRPr lang="en-US" altLang="en-US">
              <a:latin typeface="Calibri" panose="020F0502020204030204" pitchFamily="34" charset="0"/>
            </a:endParaRPr>
          </a:p>
        </p:txBody>
      </p:sp>
    </p:spTree>
    <p:extLst>
      <p:ext uri="{BB962C8B-B14F-4D97-AF65-F5344CB8AC3E}">
        <p14:creationId xmlns:p14="http://schemas.microsoft.com/office/powerpoint/2010/main" val="17018991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altLang="en-US" dirty="0">
                <a:latin typeface="Verdana" panose="020B0604030504040204" pitchFamily="34" charset="0"/>
                <a:ea typeface="Verdana" panose="020B0604030504040204" pitchFamily="34" charset="0"/>
                <a:cs typeface="Verdana" panose="020B0604030504040204" pitchFamily="34" charset="0"/>
              </a:rPr>
              <a:t>As a result of frequent and extensive testing, we are confident in the efficacy of our assessments.  A 2010 test of our reunification reassessment in California shows that greater compliance with the components of the assessment strongly correlated with reduced rates of reentry into the foster care system.</a:t>
            </a:r>
          </a:p>
          <a:p>
            <a:pPr>
              <a:spcBef>
                <a:spcPts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altLang="en-US" dirty="0">
                <a:latin typeface="Verdana" panose="020B0604030504040204" pitchFamily="34" charset="0"/>
                <a:ea typeface="Verdana" panose="020B0604030504040204" pitchFamily="34" charset="0"/>
                <a:cs typeface="Verdana" panose="020B0604030504040204" pitchFamily="34" charset="0"/>
              </a:rPr>
              <a:t>These results help answer the question: Does </a:t>
            </a:r>
            <a:r>
              <a:rPr lang="en-US" altLang="en-US">
                <a:latin typeface="Verdana" panose="020B0604030504040204" pitchFamily="34" charset="0"/>
                <a:ea typeface="Verdana" panose="020B0604030504040204" pitchFamily="34" charset="0"/>
                <a:cs typeface="Verdana" panose="020B0604030504040204" pitchFamily="34" charset="0"/>
              </a:rPr>
              <a:t>the </a:t>
            </a:r>
            <a:r>
              <a:rPr lang="en-US" altLang="en-US" smtClean="0">
                <a:latin typeface="Verdana" panose="020B0604030504040204" pitchFamily="34" charset="0"/>
                <a:ea typeface="Verdana" panose="020B0604030504040204" pitchFamily="34" charset="0"/>
                <a:cs typeface="Verdana" panose="020B0604030504040204" pitchFamily="34" charset="0"/>
              </a:rPr>
              <a:t>SDM </a:t>
            </a:r>
            <a:r>
              <a:rPr lang="en-US" altLang="en-US" dirty="0">
                <a:latin typeface="Verdana" panose="020B0604030504040204" pitchFamily="34" charset="0"/>
                <a:ea typeface="Verdana" panose="020B0604030504040204" pitchFamily="34" charset="0"/>
                <a:cs typeface="Verdana" panose="020B0604030504040204" pitchFamily="34" charset="0"/>
              </a:rPr>
              <a:t>reunification </a:t>
            </a:r>
            <a:r>
              <a:rPr lang="en-US" altLang="en-US" dirty="0" smtClean="0">
                <a:latin typeface="Verdana" panose="020B0604030504040204" pitchFamily="34" charset="0"/>
                <a:ea typeface="Verdana" panose="020B0604030504040204" pitchFamily="34" charset="0"/>
                <a:cs typeface="Verdana" panose="020B0604030504040204" pitchFamily="34" charset="0"/>
              </a:rPr>
              <a:t>reassessment </a:t>
            </a:r>
            <a:r>
              <a:rPr lang="en-US" altLang="en-US" dirty="0">
                <a:latin typeface="Verdana" panose="020B0604030504040204" pitchFamily="34" charset="0"/>
                <a:ea typeface="Verdana" panose="020B0604030504040204" pitchFamily="34" charset="0"/>
                <a:cs typeface="Verdana" panose="020B0604030504040204" pitchFamily="34" charset="0"/>
              </a:rPr>
              <a:t>help social workers identify children who can be successfully reunified before that decision is made? In this study, social workers evaluated three separate reunification components: reunification risk, parent visitation acceptability, and home safety. In a sample of 2,327 reunified children, all three assessment components demonstrated a significant relationship to reentry in the expected direction; a positive social worker evaluation was associated with a much lower reentry rate. Sample child cases where all three components met standards had a much lower reentry rate than cases where standards were not met for all three components (i.e., cases in which the SDM® reunification </a:t>
            </a:r>
            <a:r>
              <a:rPr lang="en-US" altLang="en-US" dirty="0" smtClean="0">
                <a:latin typeface="Verdana" panose="020B0604030504040204" pitchFamily="34" charset="0"/>
                <a:ea typeface="Verdana" panose="020B0604030504040204" pitchFamily="34" charset="0"/>
                <a:cs typeface="Verdana" panose="020B0604030504040204" pitchFamily="34" charset="0"/>
              </a:rPr>
              <a:t>reassessment </a:t>
            </a:r>
            <a:r>
              <a:rPr lang="en-US" altLang="en-US" dirty="0">
                <a:latin typeface="Verdana" panose="020B0604030504040204" pitchFamily="34" charset="0"/>
                <a:ea typeface="Verdana" panose="020B0604030504040204" pitchFamily="34" charset="0"/>
                <a:cs typeface="Verdana" panose="020B0604030504040204" pitchFamily="34" charset="0"/>
              </a:rPr>
              <a:t>did not recommend reunification). </a:t>
            </a:r>
          </a:p>
          <a:p>
            <a:pPr>
              <a:spcBef>
                <a:spcPts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altLang="en-US" dirty="0">
                <a:latin typeface="Verdana" panose="020B0604030504040204" pitchFamily="34" charset="0"/>
                <a:ea typeface="Verdana" panose="020B0604030504040204" pitchFamily="34" charset="0"/>
                <a:cs typeface="Verdana" panose="020B0604030504040204" pitchFamily="34" charset="0"/>
              </a:rPr>
              <a:t>The study confirms the assessment’s predictive validity and suggests that the assessment has a real impact on improving permanency for children and families.</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25247304-57D7-438A-BE02-671ED1C5BF3A}" type="slidenum">
              <a:rPr lang="en-US" altLang="en-US" sz="1100">
                <a:latin typeface="Verdana" panose="020B0604030504040204" pitchFamily="34" charset="0"/>
                <a:ea typeface="Verdana" panose="020B0604030504040204" pitchFamily="34" charset="0"/>
                <a:cs typeface="Verdana" panose="020B0604030504040204" pitchFamily="34" charset="0"/>
              </a:rPr>
              <a:pPr/>
              <a:t>43</a:t>
            </a:fld>
            <a:endParaRPr lang="en-US" altLang="en-US"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791338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a:t>
            </a:r>
            <a:r>
              <a:rPr lang="en-US" sz="1200" kern="1200" dirty="0" smtClean="0">
                <a:solidFill>
                  <a:schemeClr val="tx1"/>
                </a:solidFill>
                <a:effectLst/>
                <a:latin typeface="+mn-lt"/>
                <a:ea typeface="+mn-ea"/>
                <a:cs typeface="+mn-cs"/>
              </a:rPr>
              <a:t>last assessment is the risk reassessment.  It also asks the question of probability of future harm.  It is used with open cases in which all children are in the home, and should be done as the first step in a review process.  Thus, when SafeMeasures looks for risk reassessment, it will look for new case plans or case closures, and then will look in the 30‑day (voluntary) or 65-day (court) window prior to the new case plan or case closure to see if a risk reassessment was done</a:t>
            </a:r>
            <a:r>
              <a:rPr lang="en-US" sz="1200" kern="1200" smtClean="0">
                <a:solidFill>
                  <a:schemeClr val="tx1"/>
                </a:solidFill>
                <a:effectLst/>
                <a:latin typeface="+mn-lt"/>
                <a:ea typeface="+mn-ea"/>
                <a:cs typeface="+mn-cs"/>
              </a:rPr>
              <a:t>.  Low- and moderate-risk </a:t>
            </a:r>
            <a:r>
              <a:rPr lang="en-US" sz="1200" kern="1200" dirty="0" smtClean="0">
                <a:solidFill>
                  <a:schemeClr val="tx1"/>
                </a:solidFill>
                <a:effectLst/>
                <a:latin typeface="+mn-lt"/>
                <a:ea typeface="+mn-ea"/>
                <a:cs typeface="+mn-cs"/>
              </a:rPr>
              <a:t>cases should be closed unless there are unresolved safety threats</a:t>
            </a:r>
            <a:r>
              <a:rPr lang="en-US" sz="1200" kern="1200" smtClean="0">
                <a:solidFill>
                  <a:schemeClr val="tx1"/>
                </a:solidFill>
                <a:effectLst/>
                <a:latin typeface="+mn-lt"/>
                <a:ea typeface="+mn-ea"/>
                <a:cs typeface="+mn-cs"/>
              </a:rPr>
              <a:t>.  High- </a:t>
            </a:r>
            <a:r>
              <a:rPr lang="en-US" sz="1200" kern="1200" dirty="0" smtClean="0">
                <a:solidFill>
                  <a:schemeClr val="tx1"/>
                </a:solidFill>
                <a:effectLst/>
                <a:latin typeface="+mn-lt"/>
                <a:ea typeface="+mn-ea"/>
                <a:cs typeface="+mn-cs"/>
              </a:rPr>
              <a:t>or </a:t>
            </a:r>
            <a:r>
              <a:rPr lang="en-US" sz="1200" kern="1200" smtClean="0">
                <a:solidFill>
                  <a:schemeClr val="tx1"/>
                </a:solidFill>
                <a:effectLst/>
                <a:latin typeface="+mn-lt"/>
                <a:ea typeface="+mn-ea"/>
                <a:cs typeface="+mn-cs"/>
              </a:rPr>
              <a:t>very high-risk </a:t>
            </a:r>
            <a:r>
              <a:rPr lang="en-US" sz="1200" kern="1200" dirty="0" smtClean="0">
                <a:solidFill>
                  <a:schemeClr val="tx1"/>
                </a:solidFill>
                <a:effectLst/>
                <a:latin typeface="+mn-lt"/>
                <a:ea typeface="+mn-ea"/>
                <a:cs typeface="+mn-cs"/>
              </a:rPr>
              <a:t>cases should remain open.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graph shows modest increases in completion rates, but again</a:t>
            </a:r>
            <a:r>
              <a:rPr lang="en-US" sz="1200" kern="1200" smtClean="0">
                <a:solidFill>
                  <a:schemeClr val="tx1"/>
                </a:solidFill>
                <a:effectLst/>
                <a:latin typeface="+mn-lt"/>
                <a:ea typeface="+mn-ea"/>
                <a:cs typeface="+mn-cs"/>
              </a:rPr>
              <a:t>, completion</a:t>
            </a:r>
            <a:r>
              <a:rPr lang="en-US" sz="1200" kern="1200" baseline="0" smtClean="0">
                <a:solidFill>
                  <a:schemeClr val="tx1"/>
                </a:solidFill>
                <a:effectLst/>
                <a:latin typeface="+mn-lt"/>
                <a:ea typeface="+mn-ea"/>
                <a:cs typeface="+mn-cs"/>
              </a:rPr>
              <a:t> of the </a:t>
            </a:r>
            <a:r>
              <a:rPr lang="en-US" sz="1200" kern="1200" smtClean="0">
                <a:solidFill>
                  <a:schemeClr val="tx1"/>
                </a:solidFill>
                <a:effectLst/>
                <a:latin typeface="+mn-lt"/>
                <a:ea typeface="+mn-ea"/>
                <a:cs typeface="+mn-cs"/>
              </a:rPr>
              <a:t>risk </a:t>
            </a:r>
            <a:r>
              <a:rPr lang="en-US" sz="1200" kern="1200" dirty="0" smtClean="0">
                <a:solidFill>
                  <a:schemeClr val="tx1"/>
                </a:solidFill>
                <a:effectLst/>
                <a:latin typeface="+mn-lt"/>
                <a:ea typeface="+mn-ea"/>
                <a:cs typeface="+mn-cs"/>
              </a:rPr>
              <a:t>reassessment lags </a:t>
            </a:r>
            <a:r>
              <a:rPr lang="en-US" sz="1200" kern="1200" smtClean="0">
                <a:solidFill>
                  <a:schemeClr val="tx1"/>
                </a:solidFill>
                <a:effectLst/>
                <a:latin typeface="+mn-lt"/>
                <a:ea typeface="+mn-ea"/>
                <a:cs typeface="+mn-cs"/>
              </a:rPr>
              <a:t>behind completion rates</a:t>
            </a:r>
            <a:r>
              <a:rPr lang="en-US" sz="1200" kern="1200" baseline="0" smtClean="0">
                <a:solidFill>
                  <a:schemeClr val="tx1"/>
                </a:solidFill>
                <a:effectLst/>
                <a:latin typeface="+mn-lt"/>
                <a:ea typeface="+mn-ea"/>
                <a:cs typeface="+mn-cs"/>
              </a:rPr>
              <a:t> for the </a:t>
            </a:r>
            <a:r>
              <a:rPr lang="en-US" sz="1200" kern="1200" smtClean="0">
                <a:solidFill>
                  <a:schemeClr val="tx1"/>
                </a:solidFill>
                <a:effectLst/>
                <a:latin typeface="+mn-lt"/>
                <a:ea typeface="+mn-ea"/>
                <a:cs typeface="+mn-cs"/>
              </a:rPr>
              <a:t>initial </a:t>
            </a:r>
            <a:r>
              <a:rPr lang="en-US" sz="1200" kern="1200" dirty="0" smtClean="0">
                <a:solidFill>
                  <a:schemeClr val="tx1"/>
                </a:solidFill>
                <a:effectLst/>
                <a:latin typeface="+mn-lt"/>
                <a:ea typeface="+mn-ea"/>
                <a:cs typeface="+mn-cs"/>
              </a:rPr>
              <a:t>risk and safety assessments.  </a:t>
            </a:r>
          </a:p>
          <a:p>
            <a:pPr eaLnBrk="1" hangingPunct="1">
              <a:spcBef>
                <a:spcPct val="0"/>
              </a:spcBef>
            </a:pPr>
            <a:endParaRPr lang="en-US" altLang="en-US" dirty="0" smtClean="0"/>
          </a:p>
        </p:txBody>
      </p:sp>
      <p:sp>
        <p:nvSpPr>
          <p:cNvPr id="168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94EC52-0594-40FD-A4B6-92F11B7E9E5E}" type="slidenum">
              <a:rPr lang="en-US" altLang="en-US">
                <a:solidFill>
                  <a:prstClr val="black"/>
                </a:solidFill>
                <a:latin typeface="Calibri" panose="020F0502020204030204" pitchFamily="34" charset="0"/>
              </a:rPr>
              <a:pPr eaLnBrk="1" hangingPunct="1"/>
              <a:t>44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1735744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altLang="en-US" dirty="0">
                <a:latin typeface="Verdana" panose="020B0604030504040204" pitchFamily="34" charset="0"/>
                <a:ea typeface="Verdana" panose="020B0604030504040204" pitchFamily="34" charset="0"/>
                <a:cs typeface="Verdana" panose="020B0604030504040204" pitchFamily="34" charset="0"/>
              </a:rPr>
              <a:t>As a reminder, the family risk reassessment is an assessment completed at regular periods in the case review process and is designed for in-home cases.</a:t>
            </a:r>
          </a:p>
          <a:p>
            <a:pPr>
              <a:spcBef>
                <a:spcPts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defTabSz="912441">
              <a:spcBef>
                <a:spcPts val="0"/>
              </a:spcBef>
              <a:defRPr/>
            </a:pPr>
            <a:r>
              <a:rPr lang="en-US" dirty="0">
                <a:latin typeface="Verdana" panose="020B0604030504040204" pitchFamily="34" charset="0"/>
                <a:ea typeface="Verdana" panose="020B0604030504040204" pitchFamily="34" charset="0"/>
                <a:cs typeface="Verdana" panose="020B0604030504040204" pitchFamily="34" charset="0"/>
              </a:rPr>
              <a:t>Reassessments provide an opportunity to measure progress and make decisions about whether to close a case or continue to provide services. If the case will remain open, the new risk level guides the continuing service intensity according to contact guidelines.</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defTabSz="931669">
              <a:spcBef>
                <a:spcPts val="0"/>
              </a:spcBef>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A7E0AFB-9A70-451E-8986-53CF6C94FDC1}" type="slidenum">
              <a:rPr lang="en-US" sz="1100">
                <a:solidFill>
                  <a:srgbClr val="000000"/>
                </a:solidFill>
                <a:latin typeface="Verdana" panose="020B0604030504040204" pitchFamily="34" charset="0"/>
                <a:ea typeface="Verdana" panose="020B0604030504040204" pitchFamily="34" charset="0"/>
                <a:cs typeface="Verdana" panose="020B0604030504040204" pitchFamily="34" charset="0"/>
              </a:rPr>
              <a:pPr/>
              <a:t>45</a:t>
            </a:fld>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38540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changes in the 3.0 tool include focusing</a:t>
            </a:r>
            <a:r>
              <a:rPr lang="en-US" baseline="0" dirty="0" smtClean="0"/>
              <a:t> progress definitions on behavioral change and adjustment of item weights.</a:t>
            </a:r>
            <a:endParaRPr lang="en-US" dirty="0"/>
          </a:p>
        </p:txBody>
      </p:sp>
      <p:sp>
        <p:nvSpPr>
          <p:cNvPr id="4" name="Slide Number Placeholder 3"/>
          <p:cNvSpPr>
            <a:spLocks noGrp="1"/>
          </p:cNvSpPr>
          <p:nvPr>
            <p:ph type="sldNum" sz="quarter" idx="10"/>
          </p:nvPr>
        </p:nvSpPr>
        <p:spPr/>
        <p:txBody>
          <a:bodyPr/>
          <a:lstStyle/>
          <a:p>
            <a:fld id="{DD91BCE0-5B9B-4D59-A185-2A9E8A0C6B2B}" type="slidenum">
              <a:rPr lang="en-US" altLang="en-US" smtClean="0"/>
              <a:pPr/>
              <a:t>46</a:t>
            </a:fld>
            <a:endParaRPr lang="en-US" altLang="en-US"/>
          </a:p>
        </p:txBody>
      </p:sp>
    </p:spTree>
    <p:extLst>
      <p:ext uri="{BB962C8B-B14F-4D97-AF65-F5344CB8AC3E}">
        <p14:creationId xmlns:p14="http://schemas.microsoft.com/office/powerpoint/2010/main" val="2402977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Definitions are a key issue in risk reassessment as well.  Pay particular attention to aspects of the definition that describe which time period to consider.  The biggest issue supervisors should address is just getting risk assessments done when they are supposed to be done!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remember that if the case is going to be closed, a closing safety assessment ought to be done to confirm that there is no imminent danger of serious harm before walking away.</a:t>
            </a:r>
          </a:p>
          <a:p>
            <a:pPr eaLnBrk="1" hangingPunct="1">
              <a:spcBef>
                <a:spcPct val="0"/>
              </a:spcBef>
            </a:pPr>
            <a:endParaRPr lang="en-US" altLang="en-US" dirty="0" smtClean="0"/>
          </a:p>
        </p:txBody>
      </p:sp>
      <p:sp>
        <p:nvSpPr>
          <p:cNvPr id="169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582644-F9FB-413D-99F1-B5FAD6A14C03}" type="slidenum">
              <a:rPr lang="en-US" altLang="en-US">
                <a:latin typeface="Calibri" panose="020F0502020204030204" pitchFamily="34" charset="0"/>
              </a:rPr>
              <a:pPr eaLnBrk="1" hangingPunct="1"/>
              <a:t>47</a:t>
            </a:fld>
            <a:endParaRPr lang="en-US" altLang="en-US">
              <a:latin typeface="Calibri" panose="020F0502020204030204" pitchFamily="34" charset="0"/>
            </a:endParaRPr>
          </a:p>
        </p:txBody>
      </p:sp>
    </p:spTree>
    <p:extLst>
      <p:ext uri="{BB962C8B-B14F-4D97-AF65-F5344CB8AC3E}">
        <p14:creationId xmlns:p14="http://schemas.microsoft.com/office/powerpoint/2010/main" val="7554676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In addition to the assessments themselves, the SDM system contains an often overlooked element called contact guidelines.  Do workers spend the same amount of time on each case each month?  (No.)  What influences how much time they spend?  (Crisis, court, “squeaky wheel,” etc.)  The SDM system suggests that we ought to be strategic about how we spend our time.  The higher the risk, the more time we should spend with a family.  The ideal situation is to visit </a:t>
            </a:r>
            <a:r>
              <a:rPr lang="en-US" sz="1200" kern="1200" smtClean="0">
                <a:solidFill>
                  <a:schemeClr val="tx1"/>
                </a:solidFill>
                <a:effectLst/>
                <a:latin typeface="+mn-lt"/>
                <a:ea typeface="+mn-ea"/>
                <a:cs typeface="+mn-cs"/>
              </a:rPr>
              <a:t>very high-risk </a:t>
            </a:r>
            <a:r>
              <a:rPr lang="en-US" sz="1200" kern="1200" dirty="0" smtClean="0">
                <a:solidFill>
                  <a:schemeClr val="tx1"/>
                </a:solidFill>
                <a:effectLst/>
                <a:latin typeface="+mn-lt"/>
                <a:ea typeface="+mn-ea"/>
                <a:cs typeface="+mn-cs"/>
              </a:rPr>
              <a:t>families four times a month, three times </a:t>
            </a:r>
            <a:r>
              <a:rPr lang="en-US" sz="1200" kern="1200" smtClean="0">
                <a:solidFill>
                  <a:schemeClr val="tx1"/>
                </a:solidFill>
                <a:effectLst/>
                <a:latin typeface="+mn-lt"/>
                <a:ea typeface="+mn-ea"/>
                <a:cs typeface="+mn-cs"/>
              </a:rPr>
              <a:t>for high-risk families, </a:t>
            </a:r>
            <a:r>
              <a:rPr lang="en-US" sz="1200" kern="1200" dirty="0" smtClean="0">
                <a:solidFill>
                  <a:schemeClr val="tx1"/>
                </a:solidFill>
                <a:effectLst/>
                <a:latin typeface="+mn-lt"/>
                <a:ea typeface="+mn-ea"/>
                <a:cs typeface="+mn-cs"/>
              </a:rPr>
              <a:t>twice for </a:t>
            </a:r>
            <a:r>
              <a:rPr lang="en-US" sz="1200" kern="1200" smtClean="0">
                <a:solidFill>
                  <a:schemeClr val="tx1"/>
                </a:solidFill>
                <a:effectLst/>
                <a:latin typeface="+mn-lt"/>
                <a:ea typeface="+mn-ea"/>
                <a:cs typeface="+mn-cs"/>
              </a:rPr>
              <a:t>any moderate-risk </a:t>
            </a:r>
            <a:r>
              <a:rPr lang="en-US" sz="1200" kern="1200" dirty="0" smtClean="0">
                <a:solidFill>
                  <a:schemeClr val="tx1"/>
                </a:solidFill>
                <a:effectLst/>
                <a:latin typeface="+mn-lt"/>
                <a:ea typeface="+mn-ea"/>
                <a:cs typeface="+mn-cs"/>
              </a:rPr>
              <a:t>cases that are open, and </a:t>
            </a:r>
            <a:r>
              <a:rPr lang="en-US" sz="1200" kern="1200" smtClean="0">
                <a:solidFill>
                  <a:schemeClr val="tx1"/>
                </a:solidFill>
                <a:effectLst/>
                <a:latin typeface="+mn-lt"/>
                <a:ea typeface="+mn-ea"/>
                <a:cs typeface="+mn-cs"/>
              </a:rPr>
              <a:t>once per</a:t>
            </a:r>
            <a:r>
              <a:rPr lang="en-US" sz="1200" kern="1200" baseline="0" smtClean="0">
                <a:solidFill>
                  <a:schemeClr val="tx1"/>
                </a:solidFill>
                <a:effectLst/>
                <a:latin typeface="+mn-lt"/>
                <a:ea typeface="+mn-ea"/>
                <a:cs typeface="+mn-cs"/>
              </a:rPr>
              <a:t> month </a:t>
            </a:r>
            <a:r>
              <a:rPr lang="en-US" sz="1200" kern="1200" smtClean="0">
                <a:solidFill>
                  <a:schemeClr val="tx1"/>
                </a:solidFill>
                <a:effectLst/>
                <a:latin typeface="+mn-lt"/>
                <a:ea typeface="+mn-ea"/>
                <a:cs typeface="+mn-cs"/>
              </a:rPr>
              <a:t>if a low-risk </a:t>
            </a:r>
            <a:r>
              <a:rPr lang="en-US" sz="1200" kern="1200" dirty="0" smtClean="0">
                <a:solidFill>
                  <a:schemeClr val="tx1"/>
                </a:solidFill>
                <a:effectLst/>
                <a:latin typeface="+mn-lt"/>
                <a:ea typeface="+mn-ea"/>
                <a:cs typeface="+mn-cs"/>
              </a:rPr>
              <a:t>case is open.  Of course, visits beyond the required one visit per month can be made by a social work aide or collateral as well.  We know workers can’t make all the recommended visits.  But if they are making extra visits, it should be </a:t>
            </a:r>
            <a:r>
              <a:rPr lang="en-US" sz="1200" kern="1200" smtClean="0">
                <a:solidFill>
                  <a:schemeClr val="tx1"/>
                </a:solidFill>
                <a:effectLst/>
                <a:latin typeface="+mn-lt"/>
                <a:ea typeface="+mn-ea"/>
                <a:cs typeface="+mn-cs"/>
              </a:rPr>
              <a:t>with higher-risk </a:t>
            </a:r>
            <a:r>
              <a:rPr lang="en-US" sz="1200" kern="1200" dirty="0" smtClean="0">
                <a:solidFill>
                  <a:schemeClr val="tx1"/>
                </a:solidFill>
                <a:effectLst/>
                <a:latin typeface="+mn-lt"/>
                <a:ea typeface="+mn-ea"/>
                <a:cs typeface="+mn-cs"/>
              </a:rPr>
              <a:t>families.  And if they ever miss a family in a month, wouldn’t you rather they miss </a:t>
            </a:r>
            <a:r>
              <a:rPr lang="en-US" sz="1200" kern="1200" smtClean="0">
                <a:solidFill>
                  <a:schemeClr val="tx1"/>
                </a:solidFill>
                <a:effectLst/>
                <a:latin typeface="+mn-lt"/>
                <a:ea typeface="+mn-ea"/>
                <a:cs typeface="+mn-cs"/>
              </a:rPr>
              <a:t>a low-risk </a:t>
            </a:r>
            <a:r>
              <a:rPr lang="en-US" sz="1200" kern="1200" dirty="0" smtClean="0">
                <a:solidFill>
                  <a:schemeClr val="tx1"/>
                </a:solidFill>
                <a:effectLst/>
                <a:latin typeface="+mn-lt"/>
                <a:ea typeface="+mn-ea"/>
                <a:cs typeface="+mn-cs"/>
              </a:rPr>
              <a:t>family than a </a:t>
            </a:r>
            <a:r>
              <a:rPr lang="en-US" sz="1200" kern="1200" smtClean="0">
                <a:solidFill>
                  <a:schemeClr val="tx1"/>
                </a:solidFill>
                <a:effectLst/>
                <a:latin typeface="+mn-lt"/>
                <a:ea typeface="+mn-ea"/>
                <a:cs typeface="+mn-cs"/>
              </a:rPr>
              <a:t>very high-risk </a:t>
            </a:r>
            <a:r>
              <a:rPr lang="en-US" sz="1200" kern="1200" dirty="0" smtClean="0">
                <a:solidFill>
                  <a:schemeClr val="tx1"/>
                </a:solidFill>
                <a:effectLst/>
                <a:latin typeface="+mn-lt"/>
                <a:ea typeface="+mn-ea"/>
                <a:cs typeface="+mn-cs"/>
              </a:rPr>
              <a:t>family?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can use SafeMeasures to track how workers in your unit are distributing their time.  Overall, the extra visits are more likely to go </a:t>
            </a:r>
            <a:r>
              <a:rPr lang="en-US" sz="1200" kern="1200" smtClean="0">
                <a:solidFill>
                  <a:schemeClr val="tx1"/>
                </a:solidFill>
                <a:effectLst/>
                <a:latin typeface="+mn-lt"/>
                <a:ea typeface="+mn-ea"/>
                <a:cs typeface="+mn-cs"/>
              </a:rPr>
              <a:t>to high-risk </a:t>
            </a:r>
            <a:r>
              <a:rPr lang="en-US" sz="1200" kern="1200" dirty="0" smtClean="0">
                <a:solidFill>
                  <a:schemeClr val="tx1"/>
                </a:solidFill>
                <a:effectLst/>
                <a:latin typeface="+mn-lt"/>
                <a:ea typeface="+mn-ea"/>
                <a:cs typeface="+mn-cs"/>
              </a:rPr>
              <a:t>and </a:t>
            </a:r>
            <a:r>
              <a:rPr lang="en-US" sz="1200" kern="1200" smtClean="0">
                <a:solidFill>
                  <a:schemeClr val="tx1"/>
                </a:solidFill>
                <a:effectLst/>
                <a:latin typeface="+mn-lt"/>
                <a:ea typeface="+mn-ea"/>
                <a:cs typeface="+mn-cs"/>
              </a:rPr>
              <a:t>very high-risk </a:t>
            </a:r>
            <a:r>
              <a:rPr lang="en-US" sz="1200" kern="1200" dirty="0" smtClean="0">
                <a:solidFill>
                  <a:schemeClr val="tx1"/>
                </a:solidFill>
                <a:effectLst/>
                <a:latin typeface="+mn-lt"/>
                <a:ea typeface="+mn-ea"/>
                <a:cs typeface="+mn-cs"/>
              </a:rPr>
              <a:t>families.  We’ll be going into this in greater detail later.</a:t>
            </a:r>
          </a:p>
          <a:p>
            <a:pPr eaLnBrk="1" hangingPunct="1">
              <a:spcBef>
                <a:spcPct val="0"/>
              </a:spcBef>
            </a:pPr>
            <a:endParaRPr lang="en-US" altLang="en-US" dirty="0" smtClean="0"/>
          </a:p>
        </p:txBody>
      </p:sp>
      <p:sp>
        <p:nvSpPr>
          <p:cNvPr id="1710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3B978E-FD19-45D1-A310-97C28AFE607C}" type="slidenum">
              <a:rPr lang="en-US" altLang="en-US">
                <a:solidFill>
                  <a:prstClr val="black"/>
                </a:solidFill>
                <a:latin typeface="Calibri" panose="020F0502020204030204" pitchFamily="34" charset="0"/>
              </a:rPr>
              <a:pPr eaLnBrk="1" hangingPunct="1"/>
              <a:t>48</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3273076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7" name="Slide Image Placeholder 1"/>
          <p:cNvSpPr>
            <a:spLocks noGrp="1" noRot="1" noChangeAspect="1" noTextEdit="1"/>
          </p:cNvSpPr>
          <p:nvPr>
            <p:ph type="sldImg"/>
          </p:nvPr>
        </p:nvSpPr>
        <p:spPr>
          <a:xfrm>
            <a:off x="1257300" y="719138"/>
            <a:ext cx="4800600" cy="3600450"/>
          </a:xfrm>
          <a:ln/>
        </p:spPr>
      </p:sp>
      <p:sp>
        <p:nvSpPr>
          <p:cNvPr id="5775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Before wrapping up our review of fundamentals, we need to emphasize the most fundamental of fundamentals.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Definitions</a:t>
            </a:r>
            <a:r>
              <a:rPr lang="en-US" sz="1200" kern="1200" smtClean="0">
                <a:solidFill>
                  <a:schemeClr val="tx1"/>
                </a:solidFill>
                <a:effectLst/>
                <a:latin typeface="+mn-lt"/>
                <a:ea typeface="+mn-ea"/>
                <a:cs typeface="+mn-cs"/>
              </a:rPr>
              <a:t>. As </a:t>
            </a:r>
            <a:r>
              <a:rPr lang="en-US" sz="1200" kern="1200" dirty="0" smtClean="0">
                <a:solidFill>
                  <a:schemeClr val="tx1"/>
                </a:solidFill>
                <a:effectLst/>
                <a:latin typeface="+mn-lt"/>
                <a:ea typeface="+mn-ea"/>
                <a:cs typeface="+mn-cs"/>
              </a:rPr>
              <a:t>a supervisor, you must be the expert on definitions</a:t>
            </a:r>
            <a:r>
              <a:rPr lang="en-US" sz="1200" kern="1200" smtClean="0">
                <a:solidFill>
                  <a:schemeClr val="tx1"/>
                </a:solidFill>
                <a:effectLst/>
                <a:latin typeface="+mn-lt"/>
                <a:ea typeface="+mn-ea"/>
                <a:cs typeface="+mn-cs"/>
              </a:rPr>
              <a:t>. You </a:t>
            </a:r>
            <a:r>
              <a:rPr lang="en-US" sz="1200" kern="1200" dirty="0" smtClean="0">
                <a:solidFill>
                  <a:schemeClr val="tx1"/>
                </a:solidFill>
                <a:effectLst/>
                <a:latin typeface="+mn-lt"/>
                <a:ea typeface="+mn-ea"/>
                <a:cs typeface="+mn-cs"/>
              </a:rPr>
              <a:t>must expect your workers to use the </a:t>
            </a:r>
            <a:r>
              <a:rPr lang="en-US" sz="1200" kern="1200" smtClean="0">
                <a:solidFill>
                  <a:schemeClr val="tx1"/>
                </a:solidFill>
                <a:effectLst/>
                <a:latin typeface="+mn-lt"/>
                <a:ea typeface="+mn-ea"/>
                <a:cs typeface="+mn-cs"/>
              </a:rPr>
              <a:t>definitions.</a:t>
            </a:r>
            <a:endParaRPr lang="en-US" sz="1200" kern="1200" dirty="0" smtClean="0">
              <a:solidFill>
                <a:schemeClr val="tx1"/>
              </a:solidFill>
              <a:effectLst/>
              <a:latin typeface="+mn-lt"/>
              <a:ea typeface="+mn-ea"/>
              <a:cs typeface="+mn-cs"/>
            </a:endParaRPr>
          </a:p>
        </p:txBody>
      </p:sp>
      <p:sp>
        <p:nvSpPr>
          <p:cNvPr id="5" name="Slide Number Placeholder 3"/>
          <p:cNvSpPr>
            <a:spLocks noGrp="1"/>
          </p:cNvSpPr>
          <p:nvPr>
            <p:ph type="sldNum" sz="quarter" idx="5"/>
          </p:nvPr>
        </p:nvSpPr>
        <p:spPr>
          <a:xfrm>
            <a:off x="4143587" y="9119474"/>
            <a:ext cx="3169920" cy="4800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ヒラギノ角ゴ ProN W3" charset="0"/>
                <a:cs typeface="ヒラギノ角ゴ ProN W3" charset="0"/>
              </a:defRPr>
            </a:lvl1pPr>
            <a:lvl2pPr marL="770306" indent="-296272">
              <a:defRPr sz="2500">
                <a:solidFill>
                  <a:schemeClr val="tx1"/>
                </a:solidFill>
                <a:latin typeface="Arial" charset="0"/>
                <a:ea typeface="ヒラギノ角ゴ ProN W3" charset="0"/>
                <a:cs typeface="ヒラギノ角ゴ ProN W3" charset="0"/>
              </a:defRPr>
            </a:lvl2pPr>
            <a:lvl3pPr marL="1185087" indent="-237016">
              <a:defRPr sz="2500">
                <a:solidFill>
                  <a:schemeClr val="tx1"/>
                </a:solidFill>
                <a:latin typeface="Arial" charset="0"/>
                <a:ea typeface="ヒラギノ角ゴ ProN W3" charset="0"/>
                <a:cs typeface="ヒラギノ角ゴ ProN W3" charset="0"/>
              </a:defRPr>
            </a:lvl3pPr>
            <a:lvl4pPr marL="1659120" indent="-237016">
              <a:defRPr sz="2500">
                <a:solidFill>
                  <a:schemeClr val="tx1"/>
                </a:solidFill>
                <a:latin typeface="Arial" charset="0"/>
                <a:ea typeface="ヒラギノ角ゴ ProN W3" charset="0"/>
                <a:cs typeface="ヒラギノ角ゴ ProN W3" charset="0"/>
              </a:defRPr>
            </a:lvl4pPr>
            <a:lvl5pPr marL="2133157" indent="-237016">
              <a:defRPr sz="2500">
                <a:solidFill>
                  <a:schemeClr val="tx1"/>
                </a:solidFill>
                <a:latin typeface="Arial" charset="0"/>
                <a:ea typeface="ヒラギノ角ゴ ProN W3" charset="0"/>
                <a:cs typeface="ヒラギノ角ゴ ProN W3" charset="0"/>
              </a:defRPr>
            </a:lvl5pPr>
            <a:lvl6pPr marL="2607189" indent="-237016" eaLnBrk="0" fontAlgn="base" hangingPunct="0">
              <a:spcBef>
                <a:spcPct val="0"/>
              </a:spcBef>
              <a:spcAft>
                <a:spcPct val="0"/>
              </a:spcAft>
              <a:defRPr sz="2500">
                <a:solidFill>
                  <a:schemeClr val="tx1"/>
                </a:solidFill>
                <a:latin typeface="Arial" charset="0"/>
                <a:ea typeface="ヒラギノ角ゴ ProN W3" charset="0"/>
                <a:cs typeface="ヒラギノ角ゴ ProN W3" charset="0"/>
              </a:defRPr>
            </a:lvl6pPr>
            <a:lvl7pPr marL="3081224" indent="-237016" eaLnBrk="0" fontAlgn="base" hangingPunct="0">
              <a:spcBef>
                <a:spcPct val="0"/>
              </a:spcBef>
              <a:spcAft>
                <a:spcPct val="0"/>
              </a:spcAft>
              <a:defRPr sz="2500">
                <a:solidFill>
                  <a:schemeClr val="tx1"/>
                </a:solidFill>
                <a:latin typeface="Arial" charset="0"/>
                <a:ea typeface="ヒラギノ角ゴ ProN W3" charset="0"/>
                <a:cs typeface="ヒラギノ角ゴ ProN W3" charset="0"/>
              </a:defRPr>
            </a:lvl7pPr>
            <a:lvl8pPr marL="3555262" indent="-237016" eaLnBrk="0" fontAlgn="base" hangingPunct="0">
              <a:spcBef>
                <a:spcPct val="0"/>
              </a:spcBef>
              <a:spcAft>
                <a:spcPct val="0"/>
              </a:spcAft>
              <a:defRPr sz="2500">
                <a:solidFill>
                  <a:schemeClr val="tx1"/>
                </a:solidFill>
                <a:latin typeface="Arial" charset="0"/>
                <a:ea typeface="ヒラギノ角ゴ ProN W3" charset="0"/>
                <a:cs typeface="ヒラギノ角ゴ ProN W3" charset="0"/>
              </a:defRPr>
            </a:lvl8pPr>
            <a:lvl9pPr marL="4029293" indent="-237016" eaLnBrk="0" fontAlgn="base" hangingPunct="0">
              <a:spcBef>
                <a:spcPct val="0"/>
              </a:spcBef>
              <a:spcAft>
                <a:spcPct val="0"/>
              </a:spcAft>
              <a:defRPr sz="2500">
                <a:solidFill>
                  <a:schemeClr val="tx1"/>
                </a:solidFill>
                <a:latin typeface="Arial" charset="0"/>
                <a:ea typeface="ヒラギノ角ゴ ProN W3" charset="0"/>
                <a:cs typeface="ヒラギノ角ゴ ProN W3" charset="0"/>
              </a:defRPr>
            </a:lvl9pPr>
          </a:lstStyle>
          <a:p>
            <a:fld id="{9BF8753E-95FA-374F-B5EF-CEF80FA5D690}" type="slidenum">
              <a:rPr lang="en-US" sz="1100">
                <a:solidFill>
                  <a:prstClr val="black"/>
                </a:solidFill>
                <a:latin typeface="Verdana" charset="0"/>
                <a:ea typeface="MS PGothic" charset="0"/>
                <a:cs typeface="MS PGothic" charset="0"/>
              </a:rPr>
              <a:pPr/>
              <a:t>49</a:t>
            </a:fld>
            <a:endParaRPr lang="en-US" sz="1100" dirty="0">
              <a:solidFill>
                <a:prstClr val="black"/>
              </a:solidFill>
              <a:latin typeface="Verdana" charset="0"/>
              <a:ea typeface="MS PGothic" charset="0"/>
              <a:cs typeface="MS PGothic" charset="0"/>
            </a:endParaRPr>
          </a:p>
        </p:txBody>
      </p:sp>
    </p:spTree>
    <p:extLst>
      <p:ext uri="{BB962C8B-B14F-4D97-AF65-F5344CB8AC3E}">
        <p14:creationId xmlns:p14="http://schemas.microsoft.com/office/powerpoint/2010/main" val="388610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Broad and </a:t>
            </a:r>
            <a:r>
              <a:rPr lang="en-US" dirty="0" err="1"/>
              <a:t>Newstrom</a:t>
            </a:r>
            <a:r>
              <a:rPr lang="en-US" dirty="0"/>
              <a:t> identified these supervisory</a:t>
            </a:r>
            <a:r>
              <a:rPr lang="en-US" baseline="0" dirty="0"/>
              <a:t> strategies for supporting transfer of learning </a:t>
            </a:r>
            <a:r>
              <a:rPr lang="en-US" dirty="0"/>
              <a:t>for </a:t>
            </a:r>
            <a:r>
              <a:rPr lang="en-US" baseline="0" dirty="0" smtClean="0"/>
              <a:t>recently </a:t>
            </a:r>
            <a:r>
              <a:rPr lang="en-US" baseline="0" dirty="0"/>
              <a:t>trained staff in </a:t>
            </a:r>
            <a:r>
              <a:rPr lang="en-US" dirty="0"/>
              <a:t>order to adopt </a:t>
            </a:r>
            <a:r>
              <a:rPr lang="en-US" baseline="0" dirty="0" smtClean="0"/>
              <a:t>new </a:t>
            </a:r>
            <a:r>
              <a:rPr lang="en-US" baseline="0" dirty="0"/>
              <a:t>practices into daily work.</a:t>
            </a:r>
          </a:p>
          <a:p>
            <a:endParaRPr lang="en-US" baseline="0" dirty="0"/>
          </a:p>
          <a:p>
            <a:r>
              <a:rPr lang="en-US" i="1" dirty="0"/>
              <a:t>Trainer Note: Review the list with participants. </a:t>
            </a:r>
            <a:r>
              <a:rPr lang="en-US" i="1" dirty="0" smtClean="0"/>
              <a:t>Ask </a:t>
            </a:r>
            <a:r>
              <a:rPr lang="en-US" i="1" dirty="0"/>
              <a:t>them to reflect on which strategies have made the most difference in their own skill </a:t>
            </a:r>
            <a:r>
              <a:rPr lang="en-US" i="1" dirty="0" smtClean="0"/>
              <a:t>development.</a:t>
            </a:r>
            <a:endParaRPr lang="en-US" baseline="0" dirty="0"/>
          </a:p>
        </p:txBody>
      </p:sp>
      <p:sp>
        <p:nvSpPr>
          <p:cNvPr id="4" name="Slide Number Placeholder 3"/>
          <p:cNvSpPr>
            <a:spLocks noGrp="1"/>
          </p:cNvSpPr>
          <p:nvPr>
            <p:ph type="sldNum" sz="quarter" idx="10"/>
          </p:nvPr>
        </p:nvSpPr>
        <p:spPr/>
        <p:txBody>
          <a:bodyPr/>
          <a:lstStyle/>
          <a:p>
            <a:fld id="{4A7E0AFB-9A70-451E-8986-53CF6C94FDC1}" type="slidenum">
              <a:rPr lang="en-US" smtClean="0"/>
              <a:pPr/>
              <a:t>5</a:t>
            </a:fld>
            <a:endParaRPr lang="en-US" dirty="0"/>
          </a:p>
        </p:txBody>
      </p:sp>
    </p:spTree>
    <p:extLst>
      <p:ext uri="{BB962C8B-B14F-4D97-AF65-F5344CB8AC3E}">
        <p14:creationId xmlns:p14="http://schemas.microsoft.com/office/powerpoint/2010/main" val="12860577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495803"/>
            <a:ext cx="5959475" cy="4384675"/>
          </a:xfrm>
        </p:spPr>
        <p:txBody>
          <a:bodyPr>
            <a:normAutofit lnSpcReduction="10000"/>
          </a:bodyPr>
          <a:lstStyle/>
          <a:p>
            <a:pPr>
              <a:spcBef>
                <a:spcPts val="0"/>
              </a:spcBef>
            </a:pPr>
            <a:r>
              <a:rPr lang="en-US" b="1" dirty="0">
                <a:latin typeface="Verdana" panose="020B0604030504040204" pitchFamily="34" charset="0"/>
                <a:ea typeface="Verdana" panose="020B0604030504040204" pitchFamily="34" charset="0"/>
                <a:cs typeface="Verdana" panose="020B0604030504040204" pitchFamily="34" charset="0"/>
              </a:rPr>
              <a:t>Say: </a:t>
            </a:r>
            <a:r>
              <a:rPr lang="en-US" dirty="0">
                <a:latin typeface="Verdana" panose="020B0604030504040204" pitchFamily="34" charset="0"/>
                <a:ea typeface="Verdana" panose="020B0604030504040204" pitchFamily="34" charset="0"/>
                <a:cs typeface="Verdana" panose="020B0604030504040204" pitchFamily="34" charset="0"/>
              </a:rPr>
              <a:t>Here are some tips for using definitions in the SDM model.</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First, “read to the period” means read the entire stem of the definition.  One common mistake is taking a phrase or a piece of a definition and then applying the definition inappropriately.</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Second, as in the definition of “historical information,” when you see a big AND, it means that the circumstances stated on both sides of the AND must be true in order for the definition to apply.  When you see a big OR, it means one or the other circumstance must be true in order for the definition to apply.</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Third, remember that information that has not been asked about is different from information that is unknown.  If information is unknown, the definitions should be applied in a manner that is focused on child safety.</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Fourth, the purpose of examples in the definitions is to offer an illustration about the threshold, nature, severity, etc., of what is intended by the definition.  If an example fits your situation, it does not mean the whole definition applies.  Conversely, if your situation is not specifically listed in the definition, it does not mean the definition does not apply.</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Fifth, use your professional judgment and common sense.  For example, if the definition says that the child must be 10 years old, if the child is a few days or weeks shy of 10 years old</a:t>
            </a:r>
            <a:r>
              <a:rPr lang="en-US">
                <a:latin typeface="Verdana" panose="020B0604030504040204" pitchFamily="34" charset="0"/>
                <a:ea typeface="Verdana" panose="020B0604030504040204" pitchFamily="34" charset="0"/>
                <a:cs typeface="Verdana" panose="020B0604030504040204" pitchFamily="34" charset="0"/>
              </a:rPr>
              <a:t>, </a:t>
            </a:r>
            <a:r>
              <a:rPr lang="en-US" smtClean="0">
                <a:latin typeface="Verdana" panose="020B0604030504040204" pitchFamily="34" charset="0"/>
                <a:ea typeface="Verdana" panose="020B0604030504040204" pitchFamily="34" charset="0"/>
                <a:cs typeface="Verdana" panose="020B0604030504040204" pitchFamily="34" charset="0"/>
              </a:rPr>
              <a:t>he/she is substantially </a:t>
            </a:r>
            <a:r>
              <a:rPr lang="en-US" dirty="0">
                <a:latin typeface="Verdana" panose="020B0604030504040204" pitchFamily="34" charset="0"/>
                <a:ea typeface="Verdana" panose="020B0604030504040204" pitchFamily="34" charset="0"/>
                <a:cs typeface="Verdana" panose="020B0604030504040204" pitchFamily="34" charset="0"/>
              </a:rPr>
              <a:t>10.</a:t>
            </a:r>
          </a:p>
          <a:p>
            <a:pPr>
              <a:spcBef>
                <a:spcPts val="0"/>
              </a:spcBef>
            </a:pP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271DAC79-2716-4D12-B7A3-B50ED621A7C3}" type="slidenum">
              <a:rPr lang="en-US" sz="1100">
                <a:solidFill>
                  <a:prstClr val="black"/>
                </a:solidFill>
                <a:latin typeface="Verdana" charset="0"/>
                <a:ea typeface="MS PGothic" charset="0"/>
                <a:cs typeface="MS PGothic" charset="0"/>
              </a:rPr>
              <a:pPr/>
              <a:t>50</a:t>
            </a:fld>
            <a:endParaRPr lang="en-US" sz="1100" dirty="0">
              <a:solidFill>
                <a:prstClr val="black"/>
              </a:solidFill>
              <a:latin typeface="Verdana" charset="0"/>
              <a:ea typeface="MS PGothic" charset="0"/>
              <a:cs typeface="MS PGothic" charset="0"/>
            </a:endParaRPr>
          </a:p>
        </p:txBody>
      </p:sp>
    </p:spTree>
    <p:extLst>
      <p:ext uri="{BB962C8B-B14F-4D97-AF65-F5344CB8AC3E}">
        <p14:creationId xmlns:p14="http://schemas.microsoft.com/office/powerpoint/2010/main" val="908637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t>Becau</a:t>
            </a:r>
            <a:r>
              <a:rPr lang="en-US" sz="1200" kern="1200" dirty="0" smtClean="0">
                <a:solidFill>
                  <a:schemeClr val="tx1"/>
                </a:solidFill>
                <a:effectLst/>
                <a:latin typeface="+mn-lt"/>
                <a:ea typeface="+mn-ea"/>
                <a:cs typeface="+mn-cs"/>
              </a:rPr>
              <a:t>se definitions are so important, we are going to do our first exercise with definitions.  </a:t>
            </a:r>
          </a:p>
          <a:p>
            <a:pPr eaLnBrk="1" hangingPunct="1">
              <a:spcBef>
                <a:spcPct val="0"/>
              </a:spcBef>
            </a:pPr>
            <a:endParaRPr lang="en-US" altLang="en-US" dirty="0" smtClean="0"/>
          </a:p>
        </p:txBody>
      </p:sp>
      <p:sp>
        <p:nvSpPr>
          <p:cNvPr id="1740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20A26D-54B0-4524-AD41-3CF48C6581CA}" type="slidenum">
              <a:rPr lang="en-US" altLang="en-US">
                <a:latin typeface="Calibri" panose="020F0502020204030204" pitchFamily="34" charset="0"/>
              </a:rPr>
              <a:pPr eaLnBrk="1" hangingPunct="1"/>
              <a:t>51</a:t>
            </a:fld>
            <a:endParaRPr lang="en-US" altLang="en-US">
              <a:latin typeface="Calibri" panose="020F0502020204030204" pitchFamily="34" charset="0"/>
            </a:endParaRPr>
          </a:p>
        </p:txBody>
      </p:sp>
    </p:spTree>
    <p:extLst>
      <p:ext uri="{BB962C8B-B14F-4D97-AF65-F5344CB8AC3E}">
        <p14:creationId xmlns:p14="http://schemas.microsoft.com/office/powerpoint/2010/main" val="32564580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Turn</a:t>
            </a:r>
            <a:r>
              <a:rPr lang="en-US" altLang="en-US" baseline="0" dirty="0" smtClean="0"/>
              <a:t> </a:t>
            </a:r>
            <a:r>
              <a:rPr lang="en-US" sz="1200" kern="1200" dirty="0" smtClean="0">
                <a:solidFill>
                  <a:schemeClr val="tx1"/>
                </a:solidFill>
                <a:effectLst/>
                <a:latin typeface="+mn-lt"/>
                <a:ea typeface="+mn-ea"/>
                <a:cs typeface="+mn-cs"/>
              </a:rPr>
              <a:t>to page </a:t>
            </a:r>
            <a:r>
              <a:rPr lang="en-US" sz="1200" kern="1200" dirty="0" smtClean="0">
                <a:solidFill>
                  <a:schemeClr val="tx1"/>
                </a:solidFill>
                <a:effectLst/>
                <a:latin typeface="+mn-lt"/>
                <a:ea typeface="+mn-ea"/>
                <a:cs typeface="+mn-cs"/>
              </a:rPr>
              <a:t>7 </a:t>
            </a:r>
            <a:r>
              <a:rPr lang="en-US" sz="1200" kern="1200" dirty="0" smtClean="0">
                <a:solidFill>
                  <a:schemeClr val="tx1"/>
                </a:solidFill>
                <a:effectLst/>
                <a:latin typeface="+mn-lt"/>
                <a:ea typeface="+mn-ea"/>
                <a:cs typeface="+mn-cs"/>
              </a:rPr>
              <a:t>in your </a:t>
            </a:r>
            <a:r>
              <a:rPr lang="en-US" sz="1200" kern="1200" dirty="0" smtClean="0">
                <a:solidFill>
                  <a:schemeClr val="tx1"/>
                </a:solidFill>
                <a:effectLst/>
                <a:latin typeface="+mn-lt"/>
                <a:ea typeface="+mn-ea"/>
                <a:cs typeface="+mn-cs"/>
              </a:rPr>
              <a:t>participant guide.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Note to trainer:  If participants are all from one work unit type (e.g., all ER), direct them to that section of the exercise. If they are from different units, have each type of unit supervisor sit together. Have them complete just the section related to their unit.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will read the narrative, look up the definition in your P&amp;P Manual, and then mark whether the worker correctly applied the definition in marking the item.  If it was incorrect, provide a brief explanation in the final column.</a:t>
            </a:r>
          </a:p>
          <a:p>
            <a:pPr eaLnBrk="1" hangingPunct="1">
              <a:spcBef>
                <a:spcPct val="0"/>
              </a:spcBef>
            </a:pPr>
            <a:endParaRPr lang="en-US" altLang="en-US" dirty="0" smtClean="0"/>
          </a:p>
        </p:txBody>
      </p:sp>
      <p:sp>
        <p:nvSpPr>
          <p:cNvPr id="175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888C6C-903B-4768-B9F8-FCD5D23D6A83}" type="slidenum">
              <a:rPr lang="en-US" altLang="en-US">
                <a:latin typeface="Calibri" panose="020F0502020204030204" pitchFamily="34" charset="0"/>
              </a:rPr>
              <a:pPr eaLnBrk="1" hangingPunct="1"/>
              <a:t>52</a:t>
            </a:fld>
            <a:endParaRPr lang="en-US" altLang="en-US">
              <a:latin typeface="Calibri" panose="020F0502020204030204" pitchFamily="34" charset="0"/>
            </a:endParaRPr>
          </a:p>
        </p:txBody>
      </p:sp>
    </p:spTree>
    <p:extLst>
      <p:ext uri="{BB962C8B-B14F-4D97-AF65-F5344CB8AC3E}">
        <p14:creationId xmlns:p14="http://schemas.microsoft.com/office/powerpoint/2010/main" val="2905415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For example, on risk assessment item 8, the worker marked “a, 2 or older.”  According to the narrative, there is a 6-month-old who is currently in foster care.  Look at the definition for this item on page 76 of the P&amp;P manual.  This item is incorrect, according to the definition because children removed as a result of this investigation should be included in determining age of youngest child.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Note to trainer: Allow approximately five to ten minutes for participants to finish.</a:t>
            </a:r>
            <a:endParaRPr lang="en-US" sz="1200" kern="1200" dirty="0" smtClean="0">
              <a:solidFill>
                <a:schemeClr val="tx1"/>
              </a:solidFill>
              <a:effectLst/>
              <a:latin typeface="+mn-lt"/>
              <a:ea typeface="+mn-ea"/>
              <a:cs typeface="+mn-cs"/>
            </a:endParaRPr>
          </a:p>
          <a:p>
            <a:pPr eaLnBrk="1" hangingPunct="1">
              <a:spcBef>
                <a:spcPct val="0"/>
              </a:spcBef>
            </a:pPr>
            <a:endParaRPr lang="en-US" altLang="en-US" dirty="0" smtClean="0"/>
          </a:p>
        </p:txBody>
      </p:sp>
      <p:sp>
        <p:nvSpPr>
          <p:cNvPr id="1761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09528D2-889B-42A0-B82E-8F0F86B7BAD8}" type="slidenum">
              <a:rPr lang="en-US" altLang="en-US">
                <a:latin typeface="Calibri" panose="020F0502020204030204" pitchFamily="34" charset="0"/>
              </a:rPr>
              <a:pPr eaLnBrk="1" hangingPunct="1"/>
              <a:t>53</a:t>
            </a:fld>
            <a:endParaRPr lang="en-US" altLang="en-US">
              <a:latin typeface="Calibri" panose="020F0502020204030204" pitchFamily="34" charset="0"/>
            </a:endParaRPr>
          </a:p>
        </p:txBody>
      </p:sp>
    </p:spTree>
    <p:extLst>
      <p:ext uri="{BB962C8B-B14F-4D97-AF65-F5344CB8AC3E}">
        <p14:creationId xmlns:p14="http://schemas.microsoft.com/office/powerpoint/2010/main" val="26037874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61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35296F4-779C-4F2D-89EB-E088DAD60287}" type="slidenum">
              <a:rPr lang="en-US" altLang="en-US">
                <a:latin typeface="Calibri" panose="020F0502020204030204" pitchFamily="34" charset="0"/>
              </a:rPr>
              <a:pPr eaLnBrk="1" hangingPunct="1"/>
              <a:t>54</a:t>
            </a:fld>
            <a:endParaRPr lang="en-US" altLang="en-US">
              <a:latin typeface="Calibri" panose="020F0502020204030204" pitchFamily="34" charset="0"/>
            </a:endParaRPr>
          </a:p>
        </p:txBody>
      </p:sp>
    </p:spTree>
    <p:extLst>
      <p:ext uri="{BB962C8B-B14F-4D97-AF65-F5344CB8AC3E}">
        <p14:creationId xmlns:p14="http://schemas.microsoft.com/office/powerpoint/2010/main" val="24995896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i="1" kern="1200" dirty="0" smtClean="0">
                <a:solidFill>
                  <a:schemeClr val="tx1"/>
                </a:solidFill>
                <a:effectLst/>
                <a:latin typeface="+mn-lt"/>
                <a:ea typeface="+mn-ea"/>
                <a:cs typeface="+mn-cs"/>
              </a:rPr>
              <a:t>Note to trainer</a:t>
            </a:r>
            <a:r>
              <a:rPr lang="en-US" sz="1200" i="1" kern="1200" smtClean="0">
                <a:solidFill>
                  <a:schemeClr val="tx1"/>
                </a:solidFill>
                <a:effectLst/>
                <a:latin typeface="+mn-lt"/>
                <a:ea typeface="+mn-ea"/>
                <a:cs typeface="+mn-cs"/>
              </a:rPr>
              <a:t>: If </a:t>
            </a:r>
            <a:r>
              <a:rPr lang="en-US" sz="1200" i="1" kern="1200" dirty="0" smtClean="0">
                <a:solidFill>
                  <a:schemeClr val="tx1"/>
                </a:solidFill>
                <a:effectLst/>
                <a:latin typeface="+mn-lt"/>
                <a:ea typeface="+mn-ea"/>
                <a:cs typeface="+mn-cs"/>
              </a:rPr>
              <a:t>all participants are from one unit type, review all items for that </a:t>
            </a:r>
            <a:r>
              <a:rPr lang="en-US" sz="1200" i="1" kern="1200" smtClean="0">
                <a:solidFill>
                  <a:schemeClr val="tx1"/>
                </a:solidFill>
                <a:effectLst/>
                <a:latin typeface="+mn-lt"/>
                <a:ea typeface="+mn-ea"/>
                <a:cs typeface="+mn-cs"/>
              </a:rPr>
              <a:t>unit. </a:t>
            </a:r>
            <a:r>
              <a:rPr lang="en-US" sz="1200" i="1" kern="1200" dirty="0" smtClean="0">
                <a:solidFill>
                  <a:schemeClr val="tx1"/>
                </a:solidFill>
                <a:effectLst/>
                <a:latin typeface="+mn-lt"/>
                <a:ea typeface="+mn-ea"/>
                <a:cs typeface="+mn-cs"/>
              </a:rPr>
              <a:t>If participants are mixed, pick an example or two from each unit type to report </a:t>
            </a:r>
            <a:r>
              <a:rPr lang="en-US" sz="1200" i="1" kern="1200" smtClean="0">
                <a:solidFill>
                  <a:schemeClr val="tx1"/>
                </a:solidFill>
                <a:effectLst/>
                <a:latin typeface="+mn-lt"/>
                <a:ea typeface="+mn-ea"/>
                <a:cs typeface="+mn-cs"/>
              </a:rPr>
              <a:t>out.</a:t>
            </a:r>
            <a:endParaRPr lang="en-US" sz="1200" kern="1200" dirty="0" smtClean="0">
              <a:solidFill>
                <a:schemeClr val="tx1"/>
              </a:solidFill>
              <a:effectLst/>
              <a:latin typeface="+mn-lt"/>
              <a:ea typeface="+mn-ea"/>
              <a:cs typeface="+mn-cs"/>
            </a:endParaRPr>
          </a:p>
        </p:txBody>
      </p:sp>
      <p:sp>
        <p:nvSpPr>
          <p:cNvPr id="1771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6E4B65-3443-4FDE-957D-671AE6AF5A63}" type="slidenum">
              <a:rPr lang="en-US" altLang="en-US">
                <a:latin typeface="Calibri" panose="020F0502020204030204" pitchFamily="34" charset="0"/>
              </a:rPr>
              <a:pPr eaLnBrk="1" hangingPunct="1"/>
              <a:t>55</a:t>
            </a:fld>
            <a:endParaRPr lang="en-US" altLang="en-US">
              <a:latin typeface="Calibri" panose="020F0502020204030204" pitchFamily="34" charset="0"/>
            </a:endParaRPr>
          </a:p>
        </p:txBody>
      </p:sp>
    </p:spTree>
    <p:extLst>
      <p:ext uri="{BB962C8B-B14F-4D97-AF65-F5344CB8AC3E}">
        <p14:creationId xmlns:p14="http://schemas.microsoft.com/office/powerpoint/2010/main" val="30637852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mn-ea"/>
                <a:cs typeface="+mn-cs"/>
              </a:rPr>
              <a:t>As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reviewed fundamentals, we discussed some of the common mistakes workers make when learning to use the SDM system.  As a supervisor, one of your tasks is to spot mistakes and correct them.  Turn to page </a:t>
            </a:r>
            <a:r>
              <a:rPr lang="en-US" sz="1200" kern="1200" dirty="0" smtClean="0">
                <a:solidFill>
                  <a:schemeClr val="tx1"/>
                </a:solidFill>
                <a:effectLst/>
                <a:latin typeface="+mn-lt"/>
                <a:ea typeface="+mn-ea"/>
                <a:cs typeface="+mn-cs"/>
              </a:rPr>
              <a:t>12 </a:t>
            </a:r>
            <a:r>
              <a:rPr lang="en-US" sz="1200" kern="1200" dirty="0" smtClean="0">
                <a:solidFill>
                  <a:schemeClr val="tx1"/>
                </a:solidFill>
                <a:effectLst/>
                <a:latin typeface="+mn-lt"/>
                <a:ea typeface="+mn-ea"/>
                <a:cs typeface="+mn-cs"/>
              </a:rPr>
              <a:t>in your </a:t>
            </a:r>
            <a:r>
              <a:rPr lang="en-US" sz="1200" kern="1200" dirty="0" smtClean="0">
                <a:solidFill>
                  <a:schemeClr val="tx1"/>
                </a:solidFill>
                <a:effectLst/>
                <a:latin typeface="+mn-lt"/>
                <a:ea typeface="+mn-ea"/>
                <a:cs typeface="+mn-cs"/>
              </a:rPr>
              <a:t>participant</a:t>
            </a:r>
            <a:r>
              <a:rPr lang="en-US" sz="1200" kern="1200" baseline="0" dirty="0" smtClean="0">
                <a:solidFill>
                  <a:schemeClr val="tx1"/>
                </a:solidFill>
                <a:effectLst/>
                <a:latin typeface="+mn-lt"/>
                <a:ea typeface="+mn-ea"/>
                <a:cs typeface="+mn-cs"/>
              </a:rPr>
              <a:t> guide</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section describes some of the common mistakes we already mentioned, plus a few more, and for each one provides some ideas for ways you can respond. </a:t>
            </a:r>
            <a:endParaRPr lang="en-US" altLang="en-US" dirty="0" smtClean="0"/>
          </a:p>
        </p:txBody>
      </p:sp>
      <p:sp>
        <p:nvSpPr>
          <p:cNvPr id="1781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0F1643B-6F37-4796-A9AD-28B30628E31C}" type="slidenum">
              <a:rPr lang="en-US" altLang="en-US">
                <a:latin typeface="Calibri" panose="020F0502020204030204" pitchFamily="34" charset="0"/>
              </a:rPr>
              <a:pPr eaLnBrk="1" hangingPunct="1"/>
              <a:t>56</a:t>
            </a:fld>
            <a:endParaRPr lang="en-US" altLang="en-US">
              <a:latin typeface="Calibri" panose="020F0502020204030204" pitchFamily="34" charset="0"/>
            </a:endParaRPr>
          </a:p>
        </p:txBody>
      </p:sp>
    </p:spTree>
    <p:extLst>
      <p:ext uri="{BB962C8B-B14F-4D97-AF65-F5344CB8AC3E}">
        <p14:creationId xmlns:p14="http://schemas.microsoft.com/office/powerpoint/2010/main" val="38409301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p:txBody>
          <a:bodyPr wrap="square" numCol="1" anchor="t" anchorCtr="0" compatLnSpc="1">
            <a:prstTxWarp prst="textNoShape">
              <a:avLst/>
            </a:prstTxWarp>
            <a:normAutofit fontScale="92500" lnSpcReduction="10000"/>
          </a:bodyPr>
          <a:lstStyle/>
          <a:p>
            <a:r>
              <a:rPr lang="en-US" sz="1200" kern="1200" dirty="0" smtClean="0">
                <a:solidFill>
                  <a:schemeClr val="tx1"/>
                </a:solidFill>
                <a:effectLst/>
                <a:latin typeface="+mn-lt"/>
                <a:ea typeface="+mn-ea"/>
                <a:cs typeface="+mn-cs"/>
              </a:rPr>
              <a:t>Keep in mind that every worker will go through a developmental process as he/she learns to </a:t>
            </a:r>
            <a:r>
              <a:rPr lang="en-US" sz="1200" kern="1200" smtClean="0">
                <a:solidFill>
                  <a:schemeClr val="tx1"/>
                </a:solidFill>
                <a:effectLst/>
                <a:latin typeface="+mn-lt"/>
                <a:ea typeface="+mn-ea"/>
                <a:cs typeface="+mn-cs"/>
              </a:rPr>
              <a:t>use the SDM </a:t>
            </a:r>
            <a:r>
              <a:rPr lang="en-US" sz="1200" kern="1200" dirty="0" smtClean="0">
                <a:solidFill>
                  <a:schemeClr val="tx1"/>
                </a:solidFill>
                <a:effectLst/>
                <a:latin typeface="+mn-lt"/>
                <a:ea typeface="+mn-ea"/>
                <a:cs typeface="+mn-cs"/>
              </a:rPr>
              <a:t>assessments</a:t>
            </a:r>
            <a:r>
              <a:rPr lang="en-US" sz="1200" kern="120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foundation is family engagement skills.  Without this foundation, it’s unlikely that workers will ever succeed at getting accurate information to complete assessments, nor will they succeed at engaging families in appropriate services.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first stage of SDM competency is just figuring out which SDM assessment to do on which family and when.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second stage is gaining competency in applying definitions accurately to a variety of unique circumstances.  This also includes writing clear and concise narratives that support the assessments.</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third stage is really settling in to letting the SDM system guide decisions.  When this takes place, outcomes are very likely to improve.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you look at some of these common mistakes, you will see that some of them are about earlier stages and some are about later stages.  Know your workers, and help them achieve mastery one step at a time.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you spot an error, there are many ways you can respond.  One is to ignore it.  One is to get mad.  One is to just fix it on your own.  We’d like to encourage a more useful approach, which is to use errors as learning opportunities.  Rather than just fixing THIS incident, use the opportunity to help the worker understand the correct approach.  Then you won’t have to keep fixing the same errors!</a:t>
            </a:r>
          </a:p>
          <a:p>
            <a:pPr eaLnBrk="1" hangingPunct="1">
              <a:spcBef>
                <a:spcPct val="0"/>
              </a:spcBef>
              <a:defRPr/>
            </a:pPr>
            <a:endParaRPr lang="en-US" dirty="0" smtClean="0"/>
          </a:p>
        </p:txBody>
      </p:sp>
      <p:sp>
        <p:nvSpPr>
          <p:cNvPr id="179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01CFAB-7B15-4FFF-A54A-670B2CB58695}" type="slidenum">
              <a:rPr lang="en-US" altLang="en-US">
                <a:latin typeface="Calibri" panose="020F0502020204030204" pitchFamily="34" charset="0"/>
              </a:rPr>
              <a:pPr eaLnBrk="1" hangingPunct="1"/>
              <a:t>57</a:t>
            </a:fld>
            <a:endParaRPr lang="en-US" altLang="en-US">
              <a:latin typeface="Calibri" panose="020F0502020204030204" pitchFamily="34" charset="0"/>
            </a:endParaRPr>
          </a:p>
        </p:txBody>
      </p:sp>
    </p:spTree>
    <p:extLst>
      <p:ext uri="{BB962C8B-B14F-4D97-AF65-F5344CB8AC3E}">
        <p14:creationId xmlns:p14="http://schemas.microsoft.com/office/powerpoint/2010/main" val="1718281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For example, here are two responses to a common error</a:t>
            </a:r>
            <a:r>
              <a:rPr lang="en-US" sz="1200" kern="1200" smtClean="0">
                <a:solidFill>
                  <a:schemeClr val="tx1"/>
                </a:solidFill>
                <a:effectLst/>
                <a:latin typeface="+mn-lt"/>
                <a:ea typeface="+mn-ea"/>
                <a:cs typeface="+mn-cs"/>
              </a:rPr>
              <a:t>. Which </a:t>
            </a:r>
            <a:r>
              <a:rPr lang="en-US" sz="1200" kern="1200" dirty="0" smtClean="0">
                <a:solidFill>
                  <a:schemeClr val="tx1"/>
                </a:solidFill>
                <a:effectLst/>
                <a:latin typeface="+mn-lt"/>
                <a:ea typeface="+mn-ea"/>
                <a:cs typeface="+mn-cs"/>
              </a:rPr>
              <a:t>supervisor is building competency?</a:t>
            </a:r>
          </a:p>
          <a:p>
            <a:pPr eaLnBrk="1" hangingPunct="1">
              <a:spcBef>
                <a:spcPct val="0"/>
              </a:spcBef>
            </a:pPr>
            <a:endParaRPr lang="en-US" altLang="en-US" dirty="0" smtClean="0"/>
          </a:p>
        </p:txBody>
      </p:sp>
      <p:sp>
        <p:nvSpPr>
          <p:cNvPr id="1802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9A3DE72-99D8-47E2-9C67-71CF0E3CD929}" type="slidenum">
              <a:rPr lang="en-US" altLang="en-US">
                <a:latin typeface="Calibri" panose="020F0502020204030204" pitchFamily="34" charset="0"/>
              </a:rPr>
              <a:pPr eaLnBrk="1" hangingPunct="1"/>
              <a:t>58</a:t>
            </a:fld>
            <a:endParaRPr lang="en-US" altLang="en-US">
              <a:latin typeface="Calibri" panose="020F0502020204030204" pitchFamily="34" charset="0"/>
            </a:endParaRPr>
          </a:p>
        </p:txBody>
      </p:sp>
    </p:spTree>
    <p:extLst>
      <p:ext uri="{BB962C8B-B14F-4D97-AF65-F5344CB8AC3E}">
        <p14:creationId xmlns:p14="http://schemas.microsoft.com/office/powerpoint/2010/main" val="8441117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Try this one.</a:t>
            </a:r>
          </a:p>
        </p:txBody>
      </p:sp>
      <p:sp>
        <p:nvSpPr>
          <p:cNvPr id="181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3486359-C1B4-4E9F-B95F-8FE26161FADE}" type="slidenum">
              <a:rPr lang="en-US" altLang="en-US">
                <a:latin typeface="Calibri" panose="020F0502020204030204" pitchFamily="34" charset="0"/>
              </a:rPr>
              <a:pPr eaLnBrk="1" hangingPunct="1"/>
              <a:t>59</a:t>
            </a:fld>
            <a:endParaRPr lang="en-US" altLang="en-US">
              <a:latin typeface="Calibri" panose="020F0502020204030204" pitchFamily="34" charset="0"/>
            </a:endParaRPr>
          </a:p>
        </p:txBody>
      </p:sp>
    </p:spTree>
    <p:extLst>
      <p:ext uri="{BB962C8B-B14F-4D97-AF65-F5344CB8AC3E}">
        <p14:creationId xmlns:p14="http://schemas.microsoft.com/office/powerpoint/2010/main" val="493043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Say: </a:t>
            </a:r>
            <a:r>
              <a:rPr lang="en-US" baseline="0" dirty="0" smtClean="0"/>
              <a:t>As </a:t>
            </a:r>
            <a:r>
              <a:rPr lang="en-US" baseline="0" dirty="0"/>
              <a:t>a supervisor, you are in the best position to communicate that </a:t>
            </a:r>
            <a:r>
              <a:rPr lang="en-US" dirty="0"/>
              <a:t>assessments </a:t>
            </a:r>
            <a:r>
              <a:rPr lang="en-US" baseline="0" dirty="0"/>
              <a:t>are conducted </a:t>
            </a:r>
            <a:r>
              <a:rPr lang="en-US" i="1" dirty="0"/>
              <a:t>with </a:t>
            </a:r>
            <a:r>
              <a:rPr lang="en-US" baseline="0" dirty="0"/>
              <a:t>families and assessment </a:t>
            </a:r>
            <a:r>
              <a:rPr lang="en-US" dirty="0"/>
              <a:t>results </a:t>
            </a:r>
            <a:r>
              <a:rPr lang="en-US" baseline="0" dirty="0"/>
              <a:t>are documented </a:t>
            </a:r>
            <a:r>
              <a:rPr lang="en-US" baseline="0" dirty="0" smtClean="0"/>
              <a:t>in the </a:t>
            </a:r>
            <a:r>
              <a:rPr lang="en-US" baseline="0" dirty="0" err="1" smtClean="0"/>
              <a:t>webSDM</a:t>
            </a:r>
            <a:r>
              <a:rPr lang="en-US" baseline="0" dirty="0" smtClean="0"/>
              <a:t> application.</a:t>
            </a:r>
            <a:endParaRPr lang="en-US" baseline="0" dirty="0"/>
          </a:p>
          <a:p>
            <a:endParaRPr lang="en-US" baseline="0" dirty="0"/>
          </a:p>
          <a:p>
            <a:r>
              <a:rPr lang="en-US" dirty="0"/>
              <a:t>Assessments </a:t>
            </a:r>
            <a:r>
              <a:rPr lang="en-US" baseline="0" dirty="0" smtClean="0"/>
              <a:t>are prompts </a:t>
            </a:r>
            <a:r>
              <a:rPr lang="en-US" baseline="0" dirty="0"/>
              <a:t>for practice</a:t>
            </a:r>
            <a:r>
              <a:rPr lang="en-US" dirty="0"/>
              <a:t>,</a:t>
            </a:r>
            <a:r>
              <a:rPr lang="en-US" baseline="0" dirty="0"/>
              <a:t> and supervisors can model this strategy in everyday supervisory conversations</a:t>
            </a:r>
            <a:r>
              <a:rPr lang="en-US" dirty="0"/>
              <a:t>. </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A7E0AFB-9A70-451E-8986-53CF6C94FDC1}" type="slidenum">
              <a:rPr lang="en-US" smtClean="0"/>
              <a:pPr/>
              <a:t>6</a:t>
            </a:fld>
            <a:endParaRPr lang="en-US" dirty="0"/>
          </a:p>
        </p:txBody>
      </p:sp>
    </p:spTree>
    <p:extLst>
      <p:ext uri="{BB962C8B-B14F-4D97-AF65-F5344CB8AC3E}">
        <p14:creationId xmlns:p14="http://schemas.microsoft.com/office/powerpoint/2010/main" val="1961880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And this</a:t>
            </a:r>
            <a:r>
              <a:rPr lang="en-US" altLang="en-US" baseline="0" dirty="0" smtClean="0"/>
              <a:t> one…</a:t>
            </a:r>
            <a:endParaRPr lang="en-US" altLang="en-US" dirty="0" smtClean="0"/>
          </a:p>
        </p:txBody>
      </p:sp>
      <p:sp>
        <p:nvSpPr>
          <p:cNvPr id="1822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4DCDF7-6406-48E2-BE40-C07D22F68D15}" type="slidenum">
              <a:rPr lang="en-US" altLang="en-US">
                <a:latin typeface="Calibri" panose="020F0502020204030204" pitchFamily="34" charset="0"/>
              </a:rPr>
              <a:pPr eaLnBrk="1" hangingPunct="1"/>
              <a:t>60</a:t>
            </a:fld>
            <a:endParaRPr lang="en-US" altLang="en-US">
              <a:latin typeface="Calibri" panose="020F0502020204030204" pitchFamily="34" charset="0"/>
            </a:endParaRPr>
          </a:p>
        </p:txBody>
      </p:sp>
    </p:spTree>
    <p:extLst>
      <p:ext uri="{BB962C8B-B14F-4D97-AF65-F5344CB8AC3E}">
        <p14:creationId xmlns:p14="http://schemas.microsoft.com/office/powerpoint/2010/main" val="39955145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sz="1200" kern="1200" dirty="0" smtClean="0">
                <a:solidFill>
                  <a:schemeClr val="tx1"/>
                </a:solidFill>
                <a:effectLst/>
                <a:latin typeface="+mn-lt"/>
                <a:ea typeface="+mn-ea"/>
                <a:cs typeface="+mn-cs"/>
              </a:rPr>
              <a:t>You may encounter errors other than those listed here.  Having a few basic strategies in your tool kit will solve most of the issues you might face.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First, understand the decision point.  CLICK HYPERLINK.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Rather than guess at the policy, look it up.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Rather than guess at the definition, look it up.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Most importantly, be consistent.  Set your expectations for worker use of the SDM system and don’t allow exceptions.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Note to trainer: Go over several examples from </a:t>
            </a:r>
            <a:r>
              <a:rPr lang="en-US" sz="1200" i="1" kern="1200" dirty="0" smtClean="0">
                <a:solidFill>
                  <a:schemeClr val="tx1"/>
                </a:solidFill>
                <a:effectLst/>
                <a:latin typeface="+mn-lt"/>
                <a:ea typeface="+mn-ea"/>
                <a:cs typeface="+mn-cs"/>
              </a:rPr>
              <a:t>participant guide </a:t>
            </a:r>
            <a:r>
              <a:rPr lang="en-US" sz="1200" i="1" kern="1200" dirty="0" smtClean="0">
                <a:solidFill>
                  <a:schemeClr val="tx1"/>
                </a:solidFill>
                <a:effectLst/>
                <a:latin typeface="+mn-lt"/>
                <a:ea typeface="+mn-ea"/>
                <a:cs typeface="+mn-cs"/>
              </a:rPr>
              <a:t>pages</a:t>
            </a:r>
            <a:r>
              <a:rPr lang="en-US" sz="1200" i="1"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12-19</a:t>
            </a:r>
            <a:r>
              <a:rPr lang="en-US" sz="1200"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If all participants are from one unit type, use only that unit.  If participants are mixed, pick an example from each.  Ask what supervisor A would do and what supervisor B would do.  Ask for other mistakes they come across frequently and when they have done/could do about them.</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This slide ends the common mistakes section. Proceed to the next section on case conferences.</a:t>
            </a:r>
            <a:endParaRPr lang="en-US" sz="1200" kern="1200" dirty="0">
              <a:solidFill>
                <a:schemeClr val="tx1"/>
              </a:solidFill>
              <a:effectLst/>
              <a:latin typeface="+mn-lt"/>
              <a:ea typeface="+mn-ea"/>
              <a:cs typeface="+mn-cs"/>
            </a:endParaRPr>
          </a:p>
        </p:txBody>
      </p:sp>
      <p:sp>
        <p:nvSpPr>
          <p:cNvPr id="1833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BB3450D-200E-4B03-AB68-543E29C54C8A}" type="slidenum">
              <a:rPr lang="en-US" altLang="en-US">
                <a:latin typeface="Calibri" panose="020F0502020204030204" pitchFamily="34" charset="0"/>
              </a:rPr>
              <a:pPr eaLnBrk="1" hangingPunct="1"/>
              <a:t>61</a:t>
            </a:fld>
            <a:endParaRPr lang="en-US" altLang="en-US">
              <a:latin typeface="Calibri" panose="020F0502020204030204" pitchFamily="34" charset="0"/>
            </a:endParaRPr>
          </a:p>
        </p:txBody>
      </p:sp>
    </p:spTree>
    <p:extLst>
      <p:ext uri="{BB962C8B-B14F-4D97-AF65-F5344CB8AC3E}">
        <p14:creationId xmlns:p14="http://schemas.microsoft.com/office/powerpoint/2010/main" val="26436815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mn-ea"/>
                <a:cs typeface="+mn-cs"/>
              </a:rPr>
              <a:t>In this next section, we’ll focus on one of the most common worker/supervisor interactions</a:t>
            </a:r>
            <a:r>
              <a:rPr lang="en-US" sz="1200" kern="120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case conference.</a:t>
            </a:r>
            <a:endParaRPr lang="en-US" altLang="en-US" dirty="0" smtClean="0"/>
          </a:p>
        </p:txBody>
      </p:sp>
      <p:sp>
        <p:nvSpPr>
          <p:cNvPr id="1843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8AFD492-78A3-4D16-8ED3-6C8536F6B9E3}" type="slidenum">
              <a:rPr lang="en-US" altLang="en-US">
                <a:latin typeface="Calibri" panose="020F0502020204030204" pitchFamily="34" charset="0"/>
              </a:rPr>
              <a:pPr eaLnBrk="1" hangingPunct="1"/>
              <a:t>62</a:t>
            </a:fld>
            <a:endParaRPr lang="en-US" altLang="en-US">
              <a:latin typeface="Calibri" panose="020F0502020204030204" pitchFamily="34" charset="0"/>
            </a:endParaRPr>
          </a:p>
        </p:txBody>
      </p:sp>
    </p:spTree>
    <p:extLst>
      <p:ext uri="{BB962C8B-B14F-4D97-AF65-F5344CB8AC3E}">
        <p14:creationId xmlns:p14="http://schemas.microsoft.com/office/powerpoint/2010/main" val="18972178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Case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conferences come in all shapes and sizes</a:t>
            </a:r>
            <a:r>
              <a:rPr lang="en-US" sz="1200" kern="1200" smtClean="0">
                <a:solidFill>
                  <a:schemeClr val="tx1"/>
                </a:solidFill>
                <a:effectLst/>
                <a:latin typeface="+mn-lt"/>
                <a:ea typeface="+mn-ea"/>
                <a:cs typeface="+mn-cs"/>
              </a:rPr>
              <a:t>. Informal conferences can </a:t>
            </a:r>
            <a:r>
              <a:rPr lang="en-US" sz="1200" kern="1200" dirty="0" smtClean="0">
                <a:solidFill>
                  <a:schemeClr val="tx1"/>
                </a:solidFill>
                <a:effectLst/>
                <a:latin typeface="+mn-lt"/>
                <a:ea typeface="+mn-ea"/>
                <a:cs typeface="+mn-cs"/>
              </a:rPr>
              <a:t>happen anywhere, anytime.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Formal conferences can be for the purpose of individual </a:t>
            </a:r>
            <a:r>
              <a:rPr lang="en-US" sz="1200" kern="1200" smtClean="0">
                <a:solidFill>
                  <a:schemeClr val="tx1"/>
                </a:solidFill>
                <a:effectLst/>
                <a:latin typeface="+mn-lt"/>
                <a:ea typeface="+mn-ea"/>
                <a:cs typeface="+mn-cs"/>
              </a:rPr>
              <a:t>case processing or </a:t>
            </a:r>
            <a:r>
              <a:rPr lang="en-US" sz="1200" kern="1200" dirty="0" smtClean="0">
                <a:solidFill>
                  <a:schemeClr val="tx1"/>
                </a:solidFill>
                <a:effectLst/>
                <a:latin typeface="+mn-lt"/>
                <a:ea typeface="+mn-ea"/>
                <a:cs typeface="+mn-cs"/>
              </a:rPr>
              <a:t>individual supervision, </a:t>
            </a:r>
            <a:r>
              <a:rPr lang="en-US" sz="1200" kern="1200" smtClean="0">
                <a:solidFill>
                  <a:schemeClr val="tx1"/>
                </a:solidFill>
                <a:effectLst/>
                <a:latin typeface="+mn-lt"/>
                <a:ea typeface="+mn-ea"/>
                <a:cs typeface="+mn-cs"/>
              </a:rPr>
              <a:t>or they can </a:t>
            </a:r>
            <a:r>
              <a:rPr lang="en-US" sz="1200" kern="1200" dirty="0" smtClean="0">
                <a:solidFill>
                  <a:schemeClr val="tx1"/>
                </a:solidFill>
                <a:effectLst/>
                <a:latin typeface="+mn-lt"/>
                <a:ea typeface="+mn-ea"/>
                <a:cs typeface="+mn-cs"/>
              </a:rPr>
              <a:t>be group events.  Group events might involve only staff from your department, </a:t>
            </a:r>
            <a:r>
              <a:rPr lang="en-US" sz="1200" kern="1200" smtClean="0">
                <a:solidFill>
                  <a:schemeClr val="tx1"/>
                </a:solidFill>
                <a:effectLst/>
                <a:latin typeface="+mn-lt"/>
                <a:ea typeface="+mn-ea"/>
                <a:cs typeface="+mn-cs"/>
              </a:rPr>
              <a:t>or might </a:t>
            </a:r>
            <a:r>
              <a:rPr lang="en-US" sz="1200" kern="1200" dirty="0" smtClean="0">
                <a:solidFill>
                  <a:schemeClr val="tx1"/>
                </a:solidFill>
                <a:effectLst/>
                <a:latin typeface="+mn-lt"/>
                <a:ea typeface="+mn-ea"/>
                <a:cs typeface="+mn-cs"/>
              </a:rPr>
              <a:t>include other professionals and/or the family.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Regardless of the setting, a case conference should have a specific purpose.  Typically that purpose is related to a key decision.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handout lists common central questions that may be the specific purpose for a case conference.  When you are in a conference, whether formal or informal, be aware of the central question and which SDM assessment ought to be central to the discussion at hand.  The final column lists important questions you should raise as the conference moves toward a conclusion.</a:t>
            </a:r>
          </a:p>
          <a:p>
            <a:pPr eaLnBrk="1" hangingPunct="1">
              <a:spcBef>
                <a:spcPct val="0"/>
              </a:spcBef>
            </a:pPr>
            <a:endParaRPr lang="en-US" altLang="en-US" dirty="0" smtClean="0"/>
          </a:p>
        </p:txBody>
      </p:sp>
      <p:sp>
        <p:nvSpPr>
          <p:cNvPr id="1853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4163F6-5B24-4A78-ABAC-ED56543F8F3B}" type="slidenum">
              <a:rPr lang="en-US" altLang="en-US">
                <a:latin typeface="Calibri" panose="020F0502020204030204" pitchFamily="34" charset="0"/>
              </a:rPr>
              <a:pPr eaLnBrk="1" hangingPunct="1"/>
              <a:t>63</a:t>
            </a:fld>
            <a:endParaRPr lang="en-US" altLang="en-US">
              <a:latin typeface="Calibri" panose="020F0502020204030204" pitchFamily="34" charset="0"/>
            </a:endParaRPr>
          </a:p>
        </p:txBody>
      </p:sp>
    </p:spTree>
    <p:extLst>
      <p:ext uri="{BB962C8B-B14F-4D97-AF65-F5344CB8AC3E}">
        <p14:creationId xmlns:p14="http://schemas.microsoft.com/office/powerpoint/2010/main" val="26810230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dirty="0" smtClean="0"/>
              <a:t>Whether in formal individual supervision, formal case consultation, or supervisory guidance that occurs “on the fly,” this suggested framework can guide a conversation with a caseworker about these case opening decisions. The full handout is on page 21 in the participant guide.</a:t>
            </a:r>
          </a:p>
          <a:p>
            <a:endParaRPr lang="en-US" baseline="0" dirty="0"/>
          </a:p>
          <a:p>
            <a:r>
              <a:rPr lang="en-US" baseline="0" dirty="0" smtClean="0"/>
              <a:t>Use </a:t>
            </a:r>
            <a:r>
              <a:rPr lang="en-US" baseline="0" dirty="0"/>
              <a:t>strategies that include </a:t>
            </a:r>
            <a:r>
              <a:rPr lang="en-US" dirty="0"/>
              <a:t>the </a:t>
            </a:r>
            <a:r>
              <a:rPr lang="en-US" baseline="0" dirty="0"/>
              <a:t>Three Questions and </a:t>
            </a:r>
            <a:r>
              <a:rPr lang="en-US" dirty="0"/>
              <a:t>solution-focused </a:t>
            </a:r>
            <a:r>
              <a:rPr lang="en-US" baseline="0" dirty="0" smtClean="0"/>
              <a:t>questioning </a:t>
            </a:r>
            <a:r>
              <a:rPr lang="en-US" baseline="0" dirty="0"/>
              <a:t>strategies.</a:t>
            </a:r>
            <a:endParaRPr lang="en-US" dirty="0"/>
          </a:p>
        </p:txBody>
      </p:sp>
      <p:sp>
        <p:nvSpPr>
          <p:cNvPr id="4" name="Slide Number Placeholder 3"/>
          <p:cNvSpPr>
            <a:spLocks noGrp="1"/>
          </p:cNvSpPr>
          <p:nvPr>
            <p:ph type="sldNum" sz="quarter" idx="10"/>
          </p:nvPr>
        </p:nvSpPr>
        <p:spPr/>
        <p:txBody>
          <a:bodyPr/>
          <a:lstStyle/>
          <a:p>
            <a:fld id="{4A7E0AFB-9A70-451E-8986-53CF6C94FDC1}" type="slidenum">
              <a:rPr lang="en-US" smtClean="0"/>
              <a:pPr/>
              <a:t>64</a:t>
            </a:fld>
            <a:endParaRPr lang="en-US" dirty="0"/>
          </a:p>
        </p:txBody>
      </p:sp>
    </p:spTree>
    <p:extLst>
      <p:ext uri="{BB962C8B-B14F-4D97-AF65-F5344CB8AC3E}">
        <p14:creationId xmlns:p14="http://schemas.microsoft.com/office/powerpoint/2010/main" val="17878763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Verdana" panose="020B0604030504040204" pitchFamily="34" charset="0"/>
                <a:ea typeface="Verdana" panose="020B0604030504040204" pitchFamily="34" charset="0"/>
                <a:cs typeface="Verdana" panose="020B0604030504040204" pitchFamily="34" charset="0"/>
                <a:sym typeface="Tahoma" charset="0"/>
              </a:rPr>
              <a:t>For instance, the </a:t>
            </a:r>
            <a:r>
              <a:rPr lang="en-US" dirty="0" smtClean="0">
                <a:latin typeface="Verdana" panose="020B0604030504040204" pitchFamily="34" charset="0"/>
                <a:ea typeface="Verdana" panose="020B0604030504040204" pitchFamily="34" charset="0"/>
                <a:cs typeface="Verdana" panose="020B0604030504040204" pitchFamily="34" charset="0"/>
                <a:sym typeface="Tahoma" charset="0"/>
              </a:rPr>
              <a:t>Three Questions can serve as the framework for supervisory conversations with</a:t>
            </a:r>
            <a:r>
              <a:rPr lang="en-US" baseline="0" dirty="0" smtClean="0">
                <a:latin typeface="Verdana" panose="020B0604030504040204" pitchFamily="34" charset="0"/>
                <a:ea typeface="Verdana" panose="020B0604030504040204" pitchFamily="34" charset="0"/>
                <a:cs typeface="Verdana" panose="020B0604030504040204" pitchFamily="34" charset="0"/>
                <a:sym typeface="Tahoma" charset="0"/>
              </a:rPr>
              <a:t> caseworkers</a:t>
            </a:r>
            <a:r>
              <a:rPr lang="en-US" dirty="0" smtClean="0">
                <a:latin typeface="Verdana" panose="020B0604030504040204" pitchFamily="34" charset="0"/>
                <a:ea typeface="Verdana" panose="020B0604030504040204" pitchFamily="34" charset="0"/>
                <a:cs typeface="Verdana" panose="020B0604030504040204" pitchFamily="34" charset="0"/>
                <a:sym typeface="Tahoma" charset="0"/>
              </a:rPr>
              <a:t>.</a:t>
            </a:r>
            <a:r>
              <a:rPr lang="en-US" baseline="0" dirty="0" smtClean="0">
                <a:latin typeface="Verdana" panose="020B0604030504040204" pitchFamily="34" charset="0"/>
                <a:ea typeface="Verdana" panose="020B0604030504040204" pitchFamily="34" charset="0"/>
                <a:cs typeface="Verdana" panose="020B0604030504040204" pitchFamily="34" charset="0"/>
                <a:sym typeface="Tahoma" charset="0"/>
              </a:rPr>
              <a:t> What are we worried about? What is working well? And what needs to happen next? Although t</a:t>
            </a:r>
            <a:r>
              <a:rPr lang="en-US" dirty="0" smtClean="0">
                <a:latin typeface="Verdana" panose="020B0604030504040204" pitchFamily="34" charset="0"/>
                <a:ea typeface="Verdana" panose="020B0604030504040204" pitchFamily="34" charset="0"/>
                <a:cs typeface="Verdana" panose="020B0604030504040204" pitchFamily="34" charset="0"/>
                <a:sym typeface="Tahoma" charset="0"/>
              </a:rPr>
              <a:t>hese may seem</a:t>
            </a:r>
            <a:r>
              <a:rPr lang="en-US" baseline="0" dirty="0" smtClean="0">
                <a:latin typeface="Verdana" panose="020B0604030504040204" pitchFamily="34" charset="0"/>
                <a:ea typeface="Verdana" panose="020B0604030504040204" pitchFamily="34" charset="0"/>
                <a:cs typeface="Verdana" panose="020B0604030504040204" pitchFamily="34" charset="0"/>
                <a:sym typeface="Tahoma" charset="0"/>
              </a:rPr>
              <a:t> like simple questions, they help us engage caseworkers in identifying the primary concern for the child and the family’s capacity to address the concern, and possible next steps for alleviating the concern.</a:t>
            </a:r>
            <a:endParaRPr lang="en-US" dirty="0" smtClean="0">
              <a:latin typeface="Verdana" panose="020B0604030504040204" pitchFamily="34" charset="0"/>
              <a:ea typeface="Verdana" panose="020B0604030504040204" pitchFamily="34" charset="0"/>
              <a:cs typeface="Verdana" panose="020B0604030504040204" pitchFamily="34" charset="0"/>
              <a:sym typeface="Tahoma" charset="0"/>
            </a:endParaRPr>
          </a:p>
        </p:txBody>
      </p:sp>
      <p:sp>
        <p:nvSpPr>
          <p:cNvPr id="4" name="Slide Number Placeholder 3"/>
          <p:cNvSpPr>
            <a:spLocks noGrp="1"/>
          </p:cNvSpPr>
          <p:nvPr>
            <p:ph type="sldNum" sz="quarter" idx="10"/>
          </p:nvPr>
        </p:nvSpPr>
        <p:spPr/>
        <p:txBody>
          <a:bodyPr/>
          <a:lstStyle/>
          <a:p>
            <a:fld id="{4A7E0AFB-9A70-451E-8986-53CF6C94FDC1}" type="slidenum">
              <a:rPr lang="en-US" smtClean="0"/>
              <a:pPr/>
              <a:t>65</a:t>
            </a:fld>
            <a:endParaRPr lang="en-US" dirty="0"/>
          </a:p>
        </p:txBody>
      </p:sp>
    </p:spTree>
    <p:extLst>
      <p:ext uri="{BB962C8B-B14F-4D97-AF65-F5344CB8AC3E}">
        <p14:creationId xmlns:p14="http://schemas.microsoft.com/office/powerpoint/2010/main" val="21795497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None/>
            </a:pPr>
            <a:r>
              <a:rPr lang="en-US" u="none"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Calibri" charset="0"/>
              </a:rPr>
              <a:t>In</a:t>
            </a:r>
            <a:r>
              <a:rPr lang="en-US" u="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Calibri" charset="0"/>
              </a:rPr>
              <a:t> addition to the Three Questions, focusing on the impact of a parent’s behavior on the child can be a helpful construct.</a:t>
            </a:r>
          </a:p>
          <a:p>
            <a:pPr eaLnBrk="1" hangingPunct="1">
              <a:buFontTx/>
              <a:buNone/>
            </a:pPr>
            <a:endParaRPr lang="en-US" u="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Calibri" charset="0"/>
            </a:endParaRPr>
          </a:p>
          <a:p>
            <a:pPr eaLnBrk="1" hangingPunct="1">
              <a:buFontTx/>
              <a:buNone/>
            </a:pPr>
            <a:r>
              <a:rPr lang="en-US" u="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Calibri" charset="0"/>
              </a:rPr>
              <a:t>In conversations with caseworkers,  you can encourage others to identify the child’s parent(s), the parent(s)’ behaviors, and the impact of these behaviors on the child. </a:t>
            </a:r>
          </a:p>
          <a:p>
            <a:pPr eaLnBrk="1" hangingPunct="1">
              <a:buFontTx/>
              <a:buNone/>
            </a:pPr>
            <a:endParaRPr lang="en-US" altLang="ja-JP" u="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Calibri" charset="0"/>
            </a:endParaRPr>
          </a:p>
          <a:p>
            <a:pPr eaLnBrk="1" hangingPunct="1">
              <a:buFontTx/>
              <a:buNone/>
            </a:pPr>
            <a:r>
              <a:rPr lang="en-US" altLang="ja-JP" u="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Calibri" charset="0"/>
              </a:rPr>
              <a:t>Although the parent may have done something or failed to do something, we are most concerned about behaviors with significant impact on the child.</a:t>
            </a:r>
          </a:p>
          <a:p>
            <a:pPr eaLnBrk="1" hangingPunct="1">
              <a:buFontTx/>
              <a:buNone/>
            </a:pPr>
            <a:endParaRPr lang="en-US" altLang="ja-JP" u="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Calibri" charset="0"/>
            </a:endParaRPr>
          </a:p>
          <a:p>
            <a:pPr eaLnBrk="1" hangingPunct="1">
              <a:buFontTx/>
              <a:buNone/>
            </a:pPr>
            <a:r>
              <a:rPr lang="en-US" altLang="ja-JP" u="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Calibri" charset="0"/>
              </a:rPr>
              <a:t>Imagine that a mother drove home following a night out drinking at the bars. When she arrived home, her children were asleep and safe because their grandmother had been watching them. The next morning, the children noticed that their mother was a little grumpy, but it did not seem to bother them. While the mother’s behavior in itself is worrisome, it has no bearing on child protection because it did not seem to impact the children. </a:t>
            </a:r>
          </a:p>
          <a:p>
            <a:pPr eaLnBrk="1" hangingPunct="1">
              <a:buFontTx/>
              <a:buNone/>
            </a:pPr>
            <a:endParaRPr lang="en-US" altLang="ja-JP" u="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Calibri" charset="0"/>
            </a:endParaRPr>
          </a:p>
        </p:txBody>
      </p:sp>
      <p:sp>
        <p:nvSpPr>
          <p:cNvPr id="4" name="Slide Number Placeholder 3"/>
          <p:cNvSpPr>
            <a:spLocks noGrp="1"/>
          </p:cNvSpPr>
          <p:nvPr>
            <p:ph type="sldNum" sz="quarter" idx="10"/>
          </p:nvPr>
        </p:nvSpPr>
        <p:spPr/>
        <p:txBody>
          <a:bodyPr/>
          <a:lstStyle/>
          <a:p>
            <a:fld id="{4A7E0AFB-9A70-451E-8986-53CF6C94FDC1}" type="slidenum">
              <a:rPr lang="en-US" smtClean="0"/>
              <a:pPr/>
              <a:t>66</a:t>
            </a:fld>
            <a:endParaRPr lang="en-US" dirty="0"/>
          </a:p>
        </p:txBody>
      </p:sp>
    </p:spTree>
    <p:extLst>
      <p:ext uri="{BB962C8B-B14F-4D97-AF65-F5344CB8AC3E}">
        <p14:creationId xmlns:p14="http://schemas.microsoft.com/office/powerpoint/2010/main" val="37701791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r>
              <a:rPr lang="en-US" sz="1200" kern="1200" dirty="0" smtClean="0">
                <a:solidFill>
                  <a:schemeClr val="tx1"/>
                </a:solidFill>
                <a:effectLst/>
                <a:latin typeface="+mn-lt"/>
                <a:ea typeface="+mn-ea"/>
                <a:cs typeface="+mn-cs"/>
              </a:rPr>
              <a:t>In conferences (unless it is a specific meeting such as Team Decision Making with a trained facilitator other than yourself), it is important that you demonstrate leadership.  Specifically, be sure the conference stays focused on the central question.  Too often, conferences go on and on without ever coming closer to a decision.  That happens when we lose focus.  Bring the discussion back to the central question.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Most often, a conference happens because help is needed to decide a major case action and/or different parties disagree on what action should be taken.  These disagreements can become intense, personal, and unproductive.  Use the SDM assessment to help everyone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focus by first identifying all of the items on the relevant assessment that all parties agree on.  This will help build consensus, and will limit discussion to a smaller set of issues.  When you have identified the item or items that have a disagreement, read the definition out loud.  Ask a representative from each perspective to present the facts he/she feels support his/her application of the definition.  Often, someone misunderstood or misread a definition, or was missing an important fact. He or she may be substituting assumptions for facts.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Note to trainer:  (OPTIONAL) Click on the “Look at facts and definition” hyperlink to spend time discussing the differences between “Fact, wonder, suspicion, assumption.”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the issue is not quickly resolved, continue the discussion for a while, but be sure the discussion stays focused on this area.  Repeat until all items have been agreed upon.  If you can’t get agreement on an item or two, you will have to be the final arbiter.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everyone agrees on the items but not on the action, consider whether an override is appropriate.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if you are conducting a routine case conference and there are no disagreements, it is still worth taking a look at the SDM assessment to be sure it accurately represents the family and all points of view.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Note to trainer: This ends the discussion section on case conferences. </a:t>
            </a:r>
            <a:endParaRPr lang="en-US" i="1" dirty="0" smtClean="0"/>
          </a:p>
        </p:txBody>
      </p:sp>
      <p:sp>
        <p:nvSpPr>
          <p:cNvPr id="1863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07ABBB-963B-493A-A0CC-774C8251916D}" type="slidenum">
              <a:rPr lang="en-US" altLang="en-US">
                <a:latin typeface="Calibri" panose="020F0502020204030204" pitchFamily="34" charset="0"/>
              </a:rPr>
              <a:pPr eaLnBrk="1" hangingPunct="1"/>
              <a:t>67</a:t>
            </a:fld>
            <a:endParaRPr lang="en-US" altLang="en-US">
              <a:latin typeface="Calibri" panose="020F0502020204030204" pitchFamily="34" charset="0"/>
            </a:endParaRPr>
          </a:p>
        </p:txBody>
      </p:sp>
    </p:spTree>
    <p:extLst>
      <p:ext uri="{BB962C8B-B14F-4D97-AF65-F5344CB8AC3E}">
        <p14:creationId xmlns:p14="http://schemas.microsoft.com/office/powerpoint/2010/main" val="17902586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t>It’s </a:t>
            </a:r>
            <a:r>
              <a:rPr lang="en-US" sz="1200" kern="1200" dirty="0" smtClean="0">
                <a:solidFill>
                  <a:schemeClr val="tx1"/>
                </a:solidFill>
                <a:effectLst/>
                <a:latin typeface="+mn-lt"/>
                <a:ea typeface="+mn-ea"/>
                <a:cs typeface="+mn-cs"/>
              </a:rPr>
              <a:t>time to practice a little supervisory leadership!</a:t>
            </a:r>
          </a:p>
          <a:p>
            <a:pPr eaLnBrk="1" hangingPunct="1">
              <a:spcBef>
                <a:spcPct val="0"/>
              </a:spcBef>
            </a:pPr>
            <a:endParaRPr lang="en-US" altLang="en-US" dirty="0" smtClean="0"/>
          </a:p>
        </p:txBody>
      </p:sp>
      <p:sp>
        <p:nvSpPr>
          <p:cNvPr id="1873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3851F6-7D5A-4FAE-8881-5C99A016ECE0}" type="slidenum">
              <a:rPr lang="en-US" altLang="en-US">
                <a:latin typeface="Calibri" panose="020F0502020204030204" pitchFamily="34" charset="0"/>
              </a:rPr>
              <a:pPr eaLnBrk="1" hangingPunct="1"/>
              <a:t>68</a:t>
            </a:fld>
            <a:endParaRPr lang="en-US" altLang="en-US">
              <a:latin typeface="Calibri" panose="020F0502020204030204" pitchFamily="34" charset="0"/>
            </a:endParaRPr>
          </a:p>
        </p:txBody>
      </p:sp>
    </p:spTree>
    <p:extLst>
      <p:ext uri="{BB962C8B-B14F-4D97-AF65-F5344CB8AC3E}">
        <p14:creationId xmlns:p14="http://schemas.microsoft.com/office/powerpoint/2010/main" val="18521756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p:txBody>
          <a:bodyPr wrap="square" numCol="1" anchor="t" anchorCtr="0" compatLnSpc="1">
            <a:prstTxWarp prst="textNoShape">
              <a:avLst/>
            </a:prstTxWarp>
            <a:normAutofit fontScale="92500" lnSpcReduction="20000"/>
          </a:bodyPr>
          <a:lstStyle/>
          <a:p>
            <a:r>
              <a:rPr lang="en-US" sz="1200" kern="1200" dirty="0" smtClean="0">
                <a:solidFill>
                  <a:schemeClr val="tx1"/>
                </a:solidFill>
                <a:effectLst/>
                <a:latin typeface="+mn-lt"/>
                <a:ea typeface="+mn-ea"/>
                <a:cs typeface="+mn-cs"/>
              </a:rPr>
              <a:t>You will do two rounds of this exercise, which is on pages </a:t>
            </a:r>
            <a:r>
              <a:rPr lang="en-US" sz="1200" kern="1200" dirty="0" smtClean="0">
                <a:solidFill>
                  <a:schemeClr val="tx1"/>
                </a:solidFill>
                <a:effectLst/>
                <a:latin typeface="+mn-lt"/>
                <a:ea typeface="+mn-ea"/>
                <a:cs typeface="+mn-cs"/>
              </a:rPr>
              <a:t>22 </a:t>
            </a:r>
            <a:r>
              <a:rPr lang="en-US" sz="1200" kern="1200" dirty="0" smtClean="0">
                <a:solidFill>
                  <a:schemeClr val="tx1"/>
                </a:solidFill>
                <a:effectLst/>
                <a:latin typeface="+mn-lt"/>
                <a:ea typeface="+mn-ea"/>
                <a:cs typeface="+mn-cs"/>
              </a:rPr>
              <a:t>through </a:t>
            </a:r>
            <a:r>
              <a:rPr lang="en-US" sz="1200" kern="1200" dirty="0" smtClean="0">
                <a:solidFill>
                  <a:schemeClr val="tx1"/>
                </a:solidFill>
                <a:effectLst/>
                <a:latin typeface="+mn-lt"/>
                <a:ea typeface="+mn-ea"/>
                <a:cs typeface="+mn-cs"/>
              </a:rPr>
              <a:t>24 </a:t>
            </a:r>
            <a:r>
              <a:rPr lang="en-US" sz="1200" kern="1200" dirty="0" smtClean="0">
                <a:solidFill>
                  <a:schemeClr val="tx1"/>
                </a:solidFill>
                <a:effectLst/>
                <a:latin typeface="+mn-lt"/>
                <a:ea typeface="+mn-ea"/>
                <a:cs typeface="+mn-cs"/>
              </a:rPr>
              <a:t>of your </a:t>
            </a:r>
            <a:r>
              <a:rPr lang="en-US" sz="1200" kern="1200" dirty="0" smtClean="0">
                <a:solidFill>
                  <a:schemeClr val="tx1"/>
                </a:solidFill>
                <a:effectLst/>
                <a:latin typeface="+mn-lt"/>
                <a:ea typeface="+mn-ea"/>
                <a:cs typeface="+mn-cs"/>
              </a:rPr>
              <a:t>participant guide.  </a:t>
            </a:r>
            <a:r>
              <a:rPr lang="en-US" sz="1200" kern="1200" dirty="0" smtClean="0">
                <a:solidFill>
                  <a:schemeClr val="tx1"/>
                </a:solidFill>
                <a:effectLst/>
                <a:latin typeface="+mn-lt"/>
                <a:ea typeface="+mn-ea"/>
                <a:cs typeface="+mn-cs"/>
              </a:rPr>
              <a:t>Your goal will be to lead the focus of the conference to the key question, the relevant SDM definitions, and the facts supporting those definitions.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First, get in groups of three.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Note to trainer: If participants are from different work unit types, have them get in groups with participants from the same type, i.e., a group should be all ER or all FM.  If needed, mix a group.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each group, pick the person who MOST wants to avoid role playing!  That person is going to be the observer in both role-play scenes.  If you are that person, look on page </a:t>
            </a:r>
            <a:r>
              <a:rPr lang="en-US" sz="1200" kern="1200" dirty="0" smtClean="0">
                <a:solidFill>
                  <a:schemeClr val="tx1"/>
                </a:solidFill>
                <a:effectLst/>
                <a:latin typeface="+mn-lt"/>
                <a:ea typeface="+mn-ea"/>
                <a:cs typeface="+mn-cs"/>
              </a:rPr>
              <a:t>25 </a:t>
            </a:r>
            <a:r>
              <a:rPr lang="en-US" sz="1200" kern="1200" dirty="0" smtClean="0">
                <a:solidFill>
                  <a:schemeClr val="tx1"/>
                </a:solidFill>
                <a:effectLst/>
                <a:latin typeface="+mn-lt"/>
                <a:ea typeface="+mn-ea"/>
                <a:cs typeface="+mn-cs"/>
              </a:rPr>
              <a:t>of the </a:t>
            </a:r>
            <a:r>
              <a:rPr lang="en-US" sz="1200" kern="1200" dirty="0" smtClean="0">
                <a:solidFill>
                  <a:schemeClr val="tx1"/>
                </a:solidFill>
                <a:effectLst/>
                <a:latin typeface="+mn-lt"/>
                <a:ea typeface="+mn-ea"/>
                <a:cs typeface="+mn-cs"/>
              </a:rPr>
              <a:t>participant</a:t>
            </a:r>
            <a:r>
              <a:rPr lang="en-US" sz="1200" kern="1200" baseline="0" dirty="0" smtClean="0">
                <a:solidFill>
                  <a:schemeClr val="tx1"/>
                </a:solidFill>
                <a:effectLst/>
                <a:latin typeface="+mn-lt"/>
                <a:ea typeface="+mn-ea"/>
                <a:cs typeface="+mn-cs"/>
              </a:rPr>
              <a:t> guide</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familiarize yourself with the observation task.  You will be rating the performance of the supervisor.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each group, one person will begin as the worker and one person will begin as the supervisor.  Decide now who will be who.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on pages </a:t>
            </a:r>
            <a:r>
              <a:rPr lang="en-US" sz="1200" kern="1200" dirty="0" smtClean="0">
                <a:solidFill>
                  <a:schemeClr val="tx1"/>
                </a:solidFill>
                <a:effectLst/>
                <a:latin typeface="+mn-lt"/>
                <a:ea typeface="+mn-ea"/>
                <a:cs typeface="+mn-cs"/>
              </a:rPr>
              <a:t>22–24, </a:t>
            </a:r>
            <a:r>
              <a:rPr lang="en-US" sz="1200" kern="1200" dirty="0" smtClean="0">
                <a:solidFill>
                  <a:schemeClr val="tx1"/>
                </a:solidFill>
                <a:effectLst/>
                <a:latin typeface="+mn-lt"/>
                <a:ea typeface="+mn-ea"/>
                <a:cs typeface="+mn-cs"/>
              </a:rPr>
              <a:t>find the scenes for your unit type.  Read Scene One and start to get an idea of how to play your role.  You will have two minutes to read the scene.  Also, based on the scene, look up the relevant SDM policies and/or definitions in advance.  A good supervisor prepares for conferences!  Use the case conference handout on page </a:t>
            </a:r>
            <a:r>
              <a:rPr lang="en-US" sz="1200" kern="1200" dirty="0" smtClean="0">
                <a:solidFill>
                  <a:schemeClr val="tx1"/>
                </a:solidFill>
                <a:effectLst/>
                <a:latin typeface="+mn-lt"/>
                <a:ea typeface="+mn-ea"/>
                <a:cs typeface="+mn-cs"/>
              </a:rPr>
              <a:t>21 </a:t>
            </a:r>
            <a:r>
              <a:rPr lang="en-US" sz="1200" kern="1200" dirty="0" smtClean="0">
                <a:solidFill>
                  <a:schemeClr val="tx1"/>
                </a:solidFill>
                <a:effectLst/>
                <a:latin typeface="+mn-lt"/>
                <a:ea typeface="+mn-ea"/>
                <a:cs typeface="+mn-cs"/>
              </a:rPr>
              <a:t>for tips on which SDM tool you should be prepared to discuss and some important questions.  Workers, be prepared to give your supervisor a little grief … try to get the discussion to irrelevant facts.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Note to trainer:  Give two minutes for everyone to read the scene; then give five minutes for the conference.</a:t>
            </a:r>
            <a:endParaRPr lang="en-US" dirty="0" smtClean="0"/>
          </a:p>
        </p:txBody>
      </p:sp>
      <p:sp>
        <p:nvSpPr>
          <p:cNvPr id="1884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FC1489-82ED-4C7F-B7E6-707909CB4B80}" type="slidenum">
              <a:rPr lang="en-US" altLang="en-US">
                <a:latin typeface="Calibri" panose="020F0502020204030204" pitchFamily="34" charset="0"/>
              </a:rPr>
              <a:pPr eaLnBrk="1" hangingPunct="1"/>
              <a:t>69</a:t>
            </a:fld>
            <a:endParaRPr lang="en-US" altLang="en-US">
              <a:latin typeface="Calibri" panose="020F0502020204030204" pitchFamily="34" charset="0"/>
            </a:endParaRPr>
          </a:p>
        </p:txBody>
      </p:sp>
    </p:spTree>
    <p:extLst>
      <p:ext uri="{BB962C8B-B14F-4D97-AF65-F5344CB8AC3E}">
        <p14:creationId xmlns:p14="http://schemas.microsoft.com/office/powerpoint/2010/main" val="3247042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Times New Roman" pitchFamily="18" charset="0"/>
              </a:rPr>
              <a:t>Solution-focused supervision is the notion of working in partnership−that one is not working alone, but as part of a team.</a:t>
            </a:r>
          </a:p>
          <a:p>
            <a:r>
              <a:rPr lang="en-US" dirty="0" smtClean="0">
                <a:latin typeface="Times New Roman" pitchFamily="18" charset="0"/>
              </a:rPr>
              <a:t>This results in skill development of all those involved in the partnership or team.</a:t>
            </a:r>
          </a:p>
          <a:p>
            <a:endParaRPr lang="en-US" dirty="0" smtClean="0">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rgbClr val="333399"/>
                </a:solidFill>
                <a:latin typeface="+mn-lt"/>
              </a:rPr>
              <a:t>www.solutionbasedcasework.com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smtClean="0">
              <a:solidFill>
                <a:srgbClr val="333399"/>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rgbClr val="333399"/>
                </a:solidFill>
                <a:latin typeface="+mn-lt"/>
              </a:rPr>
              <a:t>Discuss this as working with workers the way we hope workers will work with families. </a:t>
            </a:r>
          </a:p>
          <a:p>
            <a:endParaRPr lang="en-US" dirty="0" smtClean="0">
              <a:latin typeface="Times New Roman" pitchFamily="18" charset="0"/>
            </a:endParaRPr>
          </a:p>
        </p:txBody>
      </p:sp>
      <p:sp>
        <p:nvSpPr>
          <p:cNvPr id="7680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32352" algn="l"/>
                <a:tab pos="1464703" algn="l"/>
                <a:tab pos="2198630" algn="l"/>
                <a:tab pos="2930982" algn="l"/>
              </a:tabLst>
              <a:defRPr sz="2400">
                <a:solidFill>
                  <a:schemeClr val="bg1"/>
                </a:solidFill>
                <a:latin typeface="Times New Roman" pitchFamily="18" charset="0"/>
                <a:cs typeface="Lucida Sans Unicode" pitchFamily="34" charset="0"/>
              </a:defRPr>
            </a:lvl1pPr>
            <a:lvl2pPr eaLnBrk="0" hangingPunct="0">
              <a:tabLst>
                <a:tab pos="732352" algn="l"/>
                <a:tab pos="1464703" algn="l"/>
                <a:tab pos="2198630" algn="l"/>
                <a:tab pos="2930982" algn="l"/>
              </a:tabLst>
              <a:defRPr sz="2400">
                <a:solidFill>
                  <a:schemeClr val="bg1"/>
                </a:solidFill>
                <a:latin typeface="Times New Roman" pitchFamily="18" charset="0"/>
                <a:cs typeface="Lucida Sans Unicode" pitchFamily="34" charset="0"/>
              </a:defRPr>
            </a:lvl2pPr>
            <a:lvl3pPr eaLnBrk="0" hangingPunct="0">
              <a:tabLst>
                <a:tab pos="732352" algn="l"/>
                <a:tab pos="1464703" algn="l"/>
                <a:tab pos="2198630" algn="l"/>
                <a:tab pos="2930982" algn="l"/>
              </a:tabLst>
              <a:defRPr sz="2400">
                <a:solidFill>
                  <a:schemeClr val="bg1"/>
                </a:solidFill>
                <a:latin typeface="Times New Roman" pitchFamily="18" charset="0"/>
                <a:cs typeface="Lucida Sans Unicode" pitchFamily="34" charset="0"/>
              </a:defRPr>
            </a:lvl3pPr>
            <a:lvl4pPr eaLnBrk="0" hangingPunct="0">
              <a:tabLst>
                <a:tab pos="732352" algn="l"/>
                <a:tab pos="1464703" algn="l"/>
                <a:tab pos="2198630" algn="l"/>
                <a:tab pos="2930982" algn="l"/>
              </a:tabLst>
              <a:defRPr sz="2400">
                <a:solidFill>
                  <a:schemeClr val="bg1"/>
                </a:solidFill>
                <a:latin typeface="Times New Roman" pitchFamily="18" charset="0"/>
                <a:cs typeface="Lucida Sans Unicode" pitchFamily="34" charset="0"/>
              </a:defRPr>
            </a:lvl4pPr>
            <a:lvl5pPr eaLnBrk="0" hangingPunct="0">
              <a:tabLst>
                <a:tab pos="732352" algn="l"/>
                <a:tab pos="1464703" algn="l"/>
                <a:tab pos="2198630" algn="l"/>
                <a:tab pos="2930982" algn="l"/>
              </a:tabLst>
              <a:defRPr sz="2400">
                <a:solidFill>
                  <a:schemeClr val="bg1"/>
                </a:solidFill>
                <a:latin typeface="Times New Roman" pitchFamily="18" charset="0"/>
                <a:cs typeface="Lucida Sans Unicode" pitchFamily="34" charset="0"/>
              </a:defRPr>
            </a:lvl5pPr>
            <a:lvl6pPr marL="2494720" indent="-226793" defTabSz="453585" eaLnBrk="0" fontAlgn="base" hangingPunct="0">
              <a:spcBef>
                <a:spcPct val="0"/>
              </a:spcBef>
              <a:spcAft>
                <a:spcPct val="0"/>
              </a:spcAft>
              <a:tabLst>
                <a:tab pos="732352" algn="l"/>
                <a:tab pos="1464703" algn="l"/>
                <a:tab pos="2198630" algn="l"/>
                <a:tab pos="2930982" algn="l"/>
              </a:tabLst>
              <a:defRPr sz="2400">
                <a:solidFill>
                  <a:schemeClr val="bg1"/>
                </a:solidFill>
                <a:latin typeface="Times New Roman" pitchFamily="18" charset="0"/>
                <a:cs typeface="Lucida Sans Unicode" pitchFamily="34" charset="0"/>
              </a:defRPr>
            </a:lvl6pPr>
            <a:lvl7pPr marL="2948305" indent="-226793" defTabSz="453585" eaLnBrk="0" fontAlgn="base" hangingPunct="0">
              <a:spcBef>
                <a:spcPct val="0"/>
              </a:spcBef>
              <a:spcAft>
                <a:spcPct val="0"/>
              </a:spcAft>
              <a:tabLst>
                <a:tab pos="732352" algn="l"/>
                <a:tab pos="1464703" algn="l"/>
                <a:tab pos="2198630" algn="l"/>
                <a:tab pos="2930982" algn="l"/>
              </a:tabLst>
              <a:defRPr sz="2400">
                <a:solidFill>
                  <a:schemeClr val="bg1"/>
                </a:solidFill>
                <a:latin typeface="Times New Roman" pitchFamily="18" charset="0"/>
                <a:cs typeface="Lucida Sans Unicode" pitchFamily="34" charset="0"/>
              </a:defRPr>
            </a:lvl7pPr>
            <a:lvl8pPr marL="3401892" indent="-226793" defTabSz="453585" eaLnBrk="0" fontAlgn="base" hangingPunct="0">
              <a:spcBef>
                <a:spcPct val="0"/>
              </a:spcBef>
              <a:spcAft>
                <a:spcPct val="0"/>
              </a:spcAft>
              <a:tabLst>
                <a:tab pos="732352" algn="l"/>
                <a:tab pos="1464703" algn="l"/>
                <a:tab pos="2198630" algn="l"/>
                <a:tab pos="2930982" algn="l"/>
              </a:tabLst>
              <a:defRPr sz="2400">
                <a:solidFill>
                  <a:schemeClr val="bg1"/>
                </a:solidFill>
                <a:latin typeface="Times New Roman" pitchFamily="18" charset="0"/>
                <a:cs typeface="Lucida Sans Unicode" pitchFamily="34" charset="0"/>
              </a:defRPr>
            </a:lvl8pPr>
            <a:lvl9pPr marL="3855477" indent="-226793" defTabSz="453585" eaLnBrk="0" fontAlgn="base" hangingPunct="0">
              <a:spcBef>
                <a:spcPct val="0"/>
              </a:spcBef>
              <a:spcAft>
                <a:spcPct val="0"/>
              </a:spcAft>
              <a:tabLst>
                <a:tab pos="732352" algn="l"/>
                <a:tab pos="1464703" algn="l"/>
                <a:tab pos="2198630" algn="l"/>
                <a:tab pos="2930982" algn="l"/>
              </a:tabLst>
              <a:defRPr sz="2400">
                <a:solidFill>
                  <a:schemeClr val="bg1"/>
                </a:solidFill>
                <a:latin typeface="Times New Roman" pitchFamily="18" charset="0"/>
                <a:cs typeface="Lucida Sans Unicode" pitchFamily="34" charset="0"/>
              </a:defRPr>
            </a:lvl9pPr>
          </a:lstStyle>
          <a:p>
            <a:pPr eaLnBrk="1">
              <a:buFont typeface="Times New Roman" pitchFamily="18" charset="0"/>
              <a:buNone/>
            </a:pPr>
            <a:fld id="{0FBABD34-8D51-4392-94FF-B39BFDCEC9B1}" type="slidenum">
              <a:rPr lang="en-US" sz="1300">
                <a:solidFill>
                  <a:srgbClr val="000000"/>
                </a:solidFill>
              </a:rPr>
              <a:pPr eaLnBrk="1">
                <a:buFont typeface="Times New Roman" pitchFamily="18" charset="0"/>
                <a:buNone/>
              </a:pPr>
              <a:t>7</a:t>
            </a:fld>
            <a:endParaRPr lang="en-US" sz="1300">
              <a:solidFill>
                <a:srgbClr val="000000"/>
              </a:solidFill>
            </a:endParaRPr>
          </a:p>
        </p:txBody>
      </p:sp>
    </p:spTree>
    <p:extLst>
      <p:ext uri="{BB962C8B-B14F-4D97-AF65-F5344CB8AC3E}">
        <p14:creationId xmlns:p14="http://schemas.microsoft.com/office/powerpoint/2010/main" val="19029292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Now </a:t>
            </a:r>
            <a:r>
              <a:rPr lang="en-US" sz="1200" kern="1200" dirty="0" smtClean="0">
                <a:solidFill>
                  <a:schemeClr val="tx1"/>
                </a:solidFill>
                <a:effectLst/>
                <a:latin typeface="+mn-lt"/>
                <a:ea typeface="+mn-ea"/>
                <a:cs typeface="+mn-cs"/>
              </a:rPr>
              <a:t>switch roles.  If you were the worker, you are now the supervisor, and vice versa.  The observer stays the same.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Read the circumstances </a:t>
            </a:r>
            <a:r>
              <a:rPr lang="en-US" sz="1200" kern="1200" smtClean="0">
                <a:solidFill>
                  <a:schemeClr val="tx1"/>
                </a:solidFill>
                <a:effectLst/>
                <a:latin typeface="+mn-lt"/>
                <a:ea typeface="+mn-ea"/>
                <a:cs typeface="+mn-cs"/>
              </a:rPr>
              <a:t>for Scene Two </a:t>
            </a:r>
            <a:r>
              <a:rPr lang="en-US" sz="1200" kern="1200" dirty="0" smtClean="0">
                <a:solidFill>
                  <a:schemeClr val="tx1"/>
                </a:solidFill>
                <a:effectLst/>
                <a:latin typeface="+mn-lt"/>
                <a:ea typeface="+mn-ea"/>
                <a:cs typeface="+mn-cs"/>
              </a:rPr>
              <a:t>and take two minutes to prepare, including reading the relevant SDM policies and/or definitions.  Workers, now is your chance to dish back—try to keep the supervisor off track just a little.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begin.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Note to trainer:  Give two minutes </a:t>
            </a:r>
            <a:r>
              <a:rPr lang="en-US" sz="1200" i="1" kern="1200" smtClean="0">
                <a:solidFill>
                  <a:schemeClr val="tx1"/>
                </a:solidFill>
                <a:effectLst/>
                <a:latin typeface="+mn-lt"/>
                <a:ea typeface="+mn-ea"/>
                <a:cs typeface="+mn-cs"/>
              </a:rPr>
              <a:t>for everyone </a:t>
            </a:r>
            <a:r>
              <a:rPr lang="en-US" sz="1200" i="1" kern="1200" dirty="0" smtClean="0">
                <a:solidFill>
                  <a:schemeClr val="tx1"/>
                </a:solidFill>
                <a:effectLst/>
                <a:latin typeface="+mn-lt"/>
                <a:ea typeface="+mn-ea"/>
                <a:cs typeface="+mn-cs"/>
              </a:rPr>
              <a:t>to read the scene; then give five minutes for the conference.</a:t>
            </a:r>
            <a:endParaRPr lang="en-US" sz="1200" kern="1200" dirty="0" smtClean="0">
              <a:solidFill>
                <a:schemeClr val="tx1"/>
              </a:solidFill>
              <a:effectLst/>
              <a:latin typeface="+mn-lt"/>
              <a:ea typeface="+mn-ea"/>
              <a:cs typeface="+mn-cs"/>
            </a:endParaRPr>
          </a:p>
          <a:p>
            <a:pPr eaLnBrk="1" hangingPunct="1">
              <a:spcBef>
                <a:spcPct val="0"/>
              </a:spcBef>
            </a:pPr>
            <a:endParaRPr lang="en-US" altLang="en-US" dirty="0" smtClean="0"/>
          </a:p>
        </p:txBody>
      </p:sp>
      <p:sp>
        <p:nvSpPr>
          <p:cNvPr id="1894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B66C67-3BAE-4309-92CB-C111BF8FB2DD}" type="slidenum">
              <a:rPr lang="en-US" altLang="en-US">
                <a:latin typeface="Calibri" panose="020F0502020204030204" pitchFamily="34" charset="0"/>
              </a:rPr>
              <a:pPr eaLnBrk="1" hangingPunct="1"/>
              <a:t>70</a:t>
            </a:fld>
            <a:endParaRPr lang="en-US" altLang="en-US">
              <a:latin typeface="Calibri" panose="020F0502020204030204" pitchFamily="34" charset="0"/>
            </a:endParaRPr>
          </a:p>
        </p:txBody>
      </p:sp>
    </p:spTree>
    <p:extLst>
      <p:ext uri="{BB962C8B-B14F-4D97-AF65-F5344CB8AC3E}">
        <p14:creationId xmlns:p14="http://schemas.microsoft.com/office/powerpoint/2010/main" val="25666479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dirty="0" smtClean="0"/>
              <a:t>Observers, </a:t>
            </a:r>
            <a:r>
              <a:rPr lang="en-US" sz="1200" kern="1200" dirty="0" smtClean="0">
                <a:solidFill>
                  <a:schemeClr val="tx1"/>
                </a:solidFill>
                <a:effectLst/>
                <a:latin typeface="+mn-lt"/>
                <a:ea typeface="+mn-ea"/>
                <a:cs typeface="+mn-cs"/>
              </a:rPr>
              <a:t>how did the supervisors do?  Did they remain focused?  Did they use definitions?  Did they insist on facts?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Note to trainer: If Module 1 is being presented alone, conclude the module by asking participants to state one thing they learned that they will use when they return.  If the group will return after lunch, skip this step.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This slide ends Module 1 and the “Leadership in Case Conferences” exercise and case conference section of the module.  </a:t>
            </a:r>
            <a:endParaRPr lang="en-US" altLang="en-US" i="1" dirty="0" smtClean="0"/>
          </a:p>
        </p:txBody>
      </p:sp>
      <p:sp>
        <p:nvSpPr>
          <p:cNvPr id="1904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A40218-C6DE-4308-AC22-D561CA3610A5}" type="slidenum">
              <a:rPr lang="en-US" altLang="en-US">
                <a:latin typeface="Calibri" panose="020F0502020204030204" pitchFamily="34" charset="0"/>
              </a:rPr>
              <a:pPr eaLnBrk="1" hangingPunct="1"/>
              <a:t>71</a:t>
            </a:fld>
            <a:endParaRPr lang="en-US" altLang="en-US">
              <a:latin typeface="Calibri" panose="020F0502020204030204" pitchFamily="34" charset="0"/>
            </a:endParaRPr>
          </a:p>
        </p:txBody>
      </p:sp>
    </p:spTree>
    <p:extLst>
      <p:ext uri="{BB962C8B-B14F-4D97-AF65-F5344CB8AC3E}">
        <p14:creationId xmlns:p14="http://schemas.microsoft.com/office/powerpoint/2010/main" val="3948330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a:t>
            </a:r>
            <a:r>
              <a:rPr lang="en-US" sz="1200" kern="1200" dirty="0" smtClean="0">
                <a:solidFill>
                  <a:schemeClr val="tx1"/>
                </a:solidFill>
                <a:effectLst/>
                <a:latin typeface="+mn-lt"/>
                <a:ea typeface="+mn-ea"/>
                <a:cs typeface="+mn-cs"/>
              </a:rPr>
              <a:t>next several sessions will discuss typical supervisory chores</a:t>
            </a:r>
            <a:r>
              <a:rPr lang="en-US" sz="1200" kern="1200" smtClean="0">
                <a:solidFill>
                  <a:schemeClr val="tx1"/>
                </a:solidFill>
                <a:effectLst/>
                <a:latin typeface="+mn-lt"/>
                <a:ea typeface="+mn-ea"/>
                <a:cs typeface="+mn-cs"/>
              </a:rPr>
              <a:t>. We </a:t>
            </a:r>
            <a:r>
              <a:rPr lang="en-US" sz="1200" kern="1200" dirty="0" smtClean="0">
                <a:solidFill>
                  <a:schemeClr val="tx1"/>
                </a:solidFill>
                <a:effectLst/>
                <a:latin typeface="+mn-lt"/>
                <a:ea typeface="+mn-ea"/>
                <a:cs typeface="+mn-cs"/>
              </a:rPr>
              <a:t>can’t tell you that you don’t have to do them anymore</a:t>
            </a:r>
            <a:r>
              <a:rPr lang="en-US" sz="1200" kern="1200" smtClean="0">
                <a:solidFill>
                  <a:schemeClr val="tx1"/>
                </a:solidFill>
                <a:effectLst/>
                <a:latin typeface="+mn-lt"/>
                <a:ea typeface="+mn-ea"/>
                <a:cs typeface="+mn-cs"/>
              </a:rPr>
              <a:t>. But </a:t>
            </a:r>
            <a:r>
              <a:rPr lang="en-US" sz="1200" kern="1200" dirty="0" smtClean="0">
                <a:solidFill>
                  <a:schemeClr val="tx1"/>
                </a:solidFill>
                <a:effectLst/>
                <a:latin typeface="+mn-lt"/>
                <a:ea typeface="+mn-ea"/>
                <a:cs typeface="+mn-cs"/>
              </a:rPr>
              <a:t>we will talk about some tips for doing them that will help make them a little easier.</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Note to trainer:  If you did Module 1 in the morning and are continuing after lunch, proceed immediately to approving overrides.  If you are reconvening the same group, but a day to a week later, start with the roundtable slide and do a brief check-in.  Ask volunteers to talk about using definitions or case conferences since the last meeting.  If the group has not been together previously, or more than a week has passed, do introductions before doing the roundtable exercise.  </a:t>
            </a:r>
            <a:endParaRPr lang="en-US" sz="1200" kern="1200" dirty="0" smtClean="0">
              <a:solidFill>
                <a:schemeClr val="tx1"/>
              </a:solidFill>
              <a:effectLst/>
              <a:latin typeface="+mn-lt"/>
              <a:ea typeface="+mn-ea"/>
              <a:cs typeface="+mn-cs"/>
            </a:endParaRPr>
          </a:p>
          <a:p>
            <a:pPr eaLnBrk="1" hangingPunct="1">
              <a:spcBef>
                <a:spcPct val="0"/>
              </a:spcBef>
            </a:pPr>
            <a:endParaRPr lang="en-US" altLang="en-US" dirty="0" smtClean="0"/>
          </a:p>
        </p:txBody>
      </p:sp>
      <p:sp>
        <p:nvSpPr>
          <p:cNvPr id="1914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23B33A-16B1-4658-93B0-56BDC76BE7DA}" type="slidenum">
              <a:rPr lang="en-US" altLang="en-US">
                <a:latin typeface="Calibri" panose="020F0502020204030204" pitchFamily="34" charset="0"/>
              </a:rPr>
              <a:pPr eaLnBrk="1" hangingPunct="1"/>
              <a:t>72</a:t>
            </a:fld>
            <a:endParaRPr lang="en-US" altLang="en-US">
              <a:latin typeface="Calibri" panose="020F0502020204030204" pitchFamily="34" charset="0"/>
            </a:endParaRPr>
          </a:p>
        </p:txBody>
      </p:sp>
    </p:spTree>
    <p:extLst>
      <p:ext uri="{BB962C8B-B14F-4D97-AF65-F5344CB8AC3E}">
        <p14:creationId xmlns:p14="http://schemas.microsoft.com/office/powerpoint/2010/main" val="6722810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i="1" kern="1200" dirty="0" smtClean="0">
                <a:solidFill>
                  <a:schemeClr val="tx1"/>
                </a:solidFill>
                <a:effectLst/>
                <a:latin typeface="+mn-lt"/>
                <a:ea typeface="+mn-ea"/>
                <a:cs typeface="+mn-cs"/>
              </a:rPr>
              <a:t>Note to trainer: You can use this time to allow participants to reflect upon</a:t>
            </a:r>
            <a:r>
              <a:rPr lang="en-US" sz="1200" i="1" kern="1200" baseline="0" dirty="0" smtClean="0">
                <a:solidFill>
                  <a:schemeClr val="tx1"/>
                </a:solidFill>
                <a:effectLst/>
                <a:latin typeface="+mn-lt"/>
                <a:ea typeface="+mn-ea"/>
                <a:cs typeface="+mn-cs"/>
              </a:rPr>
              <a:t> various SDM issues in their unit at the start of each module.</a:t>
            </a:r>
            <a:r>
              <a:rPr lang="en-US" sz="1200" i="1" kern="1200" dirty="0" smtClean="0">
                <a:solidFill>
                  <a:schemeClr val="tx1"/>
                </a:solidFill>
                <a:effectLst/>
                <a:latin typeface="+mn-lt"/>
                <a:ea typeface="+mn-ea"/>
                <a:cs typeface="+mn-cs"/>
              </a:rPr>
              <a:t> The amount of time and specific exercise can vary. It is designed to be flexible so that you can individualize sessions. If sessions are being held back-to-back, you may do only a brief check-in and hide this slide. If the group is reuniting after weeks, you may check in to see how things have gone since last time and whether they’ve tried any of their new skills. You can use the time to recap what has been covered. You also can include an exercise of your own choosing that would highlight a specific issue for the group you are training.  </a:t>
            </a:r>
          </a:p>
          <a:p>
            <a:endParaRPr lang="en-US" sz="1200" kern="1200" dirty="0" smtClean="0">
              <a:solidFill>
                <a:schemeClr val="tx1"/>
              </a:solidFill>
              <a:effectLst/>
              <a:latin typeface="+mn-lt"/>
              <a:ea typeface="+mn-ea"/>
              <a:cs typeface="+mn-cs"/>
            </a:endParaRPr>
          </a:p>
          <a:p>
            <a:pPr eaLnBrk="1" hangingPunct="1">
              <a:spcBef>
                <a:spcPct val="0"/>
              </a:spcBef>
            </a:pPr>
            <a:endParaRPr lang="en-US" altLang="en-US" i="1" dirty="0" smtClean="0"/>
          </a:p>
        </p:txBody>
      </p:sp>
      <p:sp>
        <p:nvSpPr>
          <p:cNvPr id="148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058230-A8B9-4E86-B7DD-B82E9B7D74DB}" type="slidenum">
              <a:rPr lang="en-US" altLang="en-US">
                <a:latin typeface="Calibri" panose="020F0502020204030204" pitchFamily="34" charset="0"/>
              </a:rPr>
              <a:pPr eaLnBrk="1" hangingPunct="1"/>
              <a:t>73</a:t>
            </a:fld>
            <a:endParaRPr lang="en-US" altLang="en-US">
              <a:latin typeface="Calibri" panose="020F0502020204030204" pitchFamily="34" charset="0"/>
            </a:endParaRPr>
          </a:p>
        </p:txBody>
      </p:sp>
    </p:spTree>
    <p:extLst>
      <p:ext uri="{BB962C8B-B14F-4D97-AF65-F5344CB8AC3E}">
        <p14:creationId xmlns:p14="http://schemas.microsoft.com/office/powerpoint/2010/main" val="14936251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module, we will cover</a:t>
            </a:r>
            <a:r>
              <a:rPr lang="en-US" baseline="0" dirty="0" smtClean="0"/>
              <a:t> some key supervisory chores.  These supervisory tasks ensure that assessments are completed accurately and in a timely manner and allow the supervisor to spot areas of caseworker practice development related to use of SDM assessments in practice.</a:t>
            </a:r>
            <a:endParaRPr lang="en-US" dirty="0" smtClean="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4A7E0AFB-9A70-451E-8986-53CF6C94FDC1}" type="slidenum">
              <a:rPr lang="en-US" smtClean="0"/>
              <a:pPr/>
              <a:t>74</a:t>
            </a:fld>
            <a:endParaRPr lang="en-US"/>
          </a:p>
        </p:txBody>
      </p:sp>
    </p:spTree>
    <p:extLst>
      <p:ext uri="{BB962C8B-B14F-4D97-AF65-F5344CB8AC3E}">
        <p14:creationId xmlns:p14="http://schemas.microsoft.com/office/powerpoint/2010/main" val="319986716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We’ll </a:t>
            </a:r>
            <a:r>
              <a:rPr lang="en-US" sz="1200" kern="1200" dirty="0" smtClean="0">
                <a:solidFill>
                  <a:schemeClr val="tx1"/>
                </a:solidFill>
                <a:effectLst/>
                <a:latin typeface="+mn-lt"/>
                <a:ea typeface="+mn-ea"/>
                <a:cs typeface="+mn-cs"/>
              </a:rPr>
              <a:t>move on to another supervisory responsibility in the SDM system</a:t>
            </a:r>
            <a:r>
              <a:rPr lang="en-US" sz="1200" kern="1200" smtClean="0">
                <a:solidFill>
                  <a:schemeClr val="tx1"/>
                </a:solidFill>
                <a:effectLst/>
                <a:latin typeface="+mn-lt"/>
                <a:ea typeface="+mn-ea"/>
                <a:cs typeface="+mn-cs"/>
              </a:rPr>
              <a:t>: approving </a:t>
            </a:r>
            <a:r>
              <a:rPr lang="en-US" sz="1200" kern="1200" dirty="0" smtClean="0">
                <a:solidFill>
                  <a:schemeClr val="tx1"/>
                </a:solidFill>
                <a:effectLst/>
                <a:latin typeface="+mn-lt"/>
                <a:ea typeface="+mn-ea"/>
                <a:cs typeface="+mn-cs"/>
              </a:rPr>
              <a:t>overrides</a:t>
            </a:r>
            <a:r>
              <a:rPr lang="en-US" sz="1200" kern="1200" smtClean="0">
                <a:solidFill>
                  <a:schemeClr val="tx1"/>
                </a:solidFill>
                <a:effectLst/>
                <a:latin typeface="+mn-lt"/>
                <a:ea typeface="+mn-ea"/>
                <a:cs typeface="+mn-cs"/>
              </a:rPr>
              <a:t>. By </a:t>
            </a:r>
            <a:r>
              <a:rPr lang="en-US" sz="1200" kern="1200" dirty="0" smtClean="0">
                <a:solidFill>
                  <a:schemeClr val="tx1"/>
                </a:solidFill>
                <a:effectLst/>
                <a:latin typeface="+mn-lt"/>
                <a:ea typeface="+mn-ea"/>
                <a:cs typeface="+mn-cs"/>
              </a:rPr>
              <a:t>policy, every override requires supervisory approval</a:t>
            </a:r>
            <a:r>
              <a:rPr lang="en-US" sz="1200" kern="1200" smtClean="0">
                <a:solidFill>
                  <a:schemeClr val="tx1"/>
                </a:solidFill>
                <a:effectLst/>
                <a:latin typeface="+mn-lt"/>
                <a:ea typeface="+mn-ea"/>
                <a:cs typeface="+mn-cs"/>
              </a:rPr>
              <a:t>. While </a:t>
            </a:r>
            <a:r>
              <a:rPr lang="en-US" sz="1200" kern="1200" dirty="0" smtClean="0">
                <a:solidFill>
                  <a:schemeClr val="tx1"/>
                </a:solidFill>
                <a:effectLst/>
                <a:latin typeface="+mn-lt"/>
                <a:ea typeface="+mn-ea"/>
                <a:cs typeface="+mn-cs"/>
              </a:rPr>
              <a:t>overrides are rare, it’s important that you have a consistent basis for deciding whether or not to approve a requested override. </a:t>
            </a:r>
            <a:endParaRPr lang="en-US" altLang="en-US" dirty="0" smtClean="0"/>
          </a:p>
        </p:txBody>
      </p:sp>
      <p:sp>
        <p:nvSpPr>
          <p:cNvPr id="1925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8DBFE8-F445-4B43-AB99-2EBD71CF27AC}" type="slidenum">
              <a:rPr lang="en-US" altLang="en-US">
                <a:latin typeface="Calibri" panose="020F0502020204030204" pitchFamily="34" charset="0"/>
              </a:rPr>
              <a:pPr eaLnBrk="1" hangingPunct="1"/>
              <a:t>75</a:t>
            </a:fld>
            <a:endParaRPr lang="en-US" altLang="en-US">
              <a:latin typeface="Calibri" panose="020F0502020204030204" pitchFamily="34" charset="0"/>
            </a:endParaRPr>
          </a:p>
        </p:txBody>
      </p:sp>
    </p:spTree>
    <p:extLst>
      <p:ext uri="{BB962C8B-B14F-4D97-AF65-F5344CB8AC3E}">
        <p14:creationId xmlns:p14="http://schemas.microsoft.com/office/powerpoint/2010/main" val="23615790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Knowing the purpose of overrides (on </a:t>
            </a:r>
            <a:r>
              <a:rPr lang="en-US" sz="1200" kern="1200" smtClean="0">
                <a:solidFill>
                  <a:schemeClr val="tx1"/>
                </a:solidFill>
                <a:effectLst/>
                <a:latin typeface="+mn-lt"/>
                <a:ea typeface="+mn-ea"/>
                <a:cs typeface="+mn-cs"/>
              </a:rPr>
              <a:t>some tools, </a:t>
            </a:r>
            <a:r>
              <a:rPr lang="en-US" sz="1200" kern="1200" dirty="0" smtClean="0">
                <a:solidFill>
                  <a:schemeClr val="tx1"/>
                </a:solidFill>
                <a:effectLst/>
                <a:latin typeface="+mn-lt"/>
                <a:ea typeface="+mn-ea"/>
                <a:cs typeface="+mn-cs"/>
              </a:rPr>
              <a:t>the function of an override is served by an “other” item) is key to making good decisions about whether or not </a:t>
            </a:r>
            <a:r>
              <a:rPr lang="en-US" sz="1200" kern="1200" smtClean="0">
                <a:solidFill>
                  <a:schemeClr val="tx1"/>
                </a:solidFill>
                <a:effectLst/>
                <a:latin typeface="+mn-lt"/>
                <a:ea typeface="+mn-ea"/>
                <a:cs typeface="+mn-cs"/>
              </a:rPr>
              <a:t>to approve them.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While the SDM system has more evidence behind its decision-making process than any other model, including clinical judgment alone, it isn’t perfect.  We simply don’t know enough about the complex dynamics of child maltreatment to be 100% accurate all the time.  An SDM assessment is not a litmus test or a crystal ball.  While it outperforms clinical judgment alone, clinical judgment is still a valuable partner with structured assessments.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 SDM model in California is used with hundreds of thousands of families.  To be useful in real life, the tools have to be relatively short.  The combination of these two factors means that there will always be a certain percentage of unique situations that simply can’t be captured in a structured tool.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based on these limitations, it would be ill-advised for a structured tool to force a worker into any particular action when that action is clearly inappropriate based on clinical judgment.  So, there are a variety of overrides, and each tool has at least one override opportunity.  </a:t>
            </a:r>
          </a:p>
          <a:p>
            <a:pPr eaLnBrk="1" hangingPunct="1">
              <a:spcBef>
                <a:spcPct val="0"/>
              </a:spcBef>
            </a:pPr>
            <a:endParaRPr lang="en-US" altLang="en-US" dirty="0" smtClean="0"/>
          </a:p>
        </p:txBody>
      </p:sp>
      <p:sp>
        <p:nvSpPr>
          <p:cNvPr id="1935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7D0E8D-23AC-4BC9-B5D1-4AC28970BD38}" type="slidenum">
              <a:rPr lang="en-US" altLang="en-US">
                <a:latin typeface="Calibri" panose="020F0502020204030204" pitchFamily="34" charset="0"/>
              </a:rPr>
              <a:pPr eaLnBrk="1" hangingPunct="1"/>
              <a:t>76</a:t>
            </a:fld>
            <a:endParaRPr lang="en-US" altLang="en-US">
              <a:latin typeface="Calibri" panose="020F0502020204030204" pitchFamily="34" charset="0"/>
            </a:endParaRPr>
          </a:p>
        </p:txBody>
      </p:sp>
    </p:spTree>
    <p:extLst>
      <p:ext uri="{BB962C8B-B14F-4D97-AF65-F5344CB8AC3E}">
        <p14:creationId xmlns:p14="http://schemas.microsoft.com/office/powerpoint/2010/main" val="38564212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While </a:t>
            </a:r>
            <a:r>
              <a:rPr lang="en-US" sz="1200" kern="1200" dirty="0" smtClean="0">
                <a:solidFill>
                  <a:schemeClr val="tx1"/>
                </a:solidFill>
                <a:effectLst/>
                <a:latin typeface="+mn-lt"/>
                <a:ea typeface="+mn-ea"/>
                <a:cs typeface="+mn-cs"/>
              </a:rPr>
              <a:t>rare, a fairly stable proportion of SDM assessments are processed with overrides.  For example, in November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2015</a:t>
            </a:r>
            <a:r>
              <a:rPr lang="en-US" sz="1200" kern="1200" smtClean="0">
                <a:solidFill>
                  <a:schemeClr val="tx1"/>
                </a:solidFill>
                <a:effectLst/>
                <a:latin typeface="+mn-lt"/>
                <a:ea typeface="+mn-ea"/>
                <a:cs typeface="+mn-cs"/>
              </a:rPr>
              <a:t>, 12.6% of response priority</a:t>
            </a:r>
            <a:r>
              <a:rPr lang="en-US" sz="1200" kern="1200" baseline="0" smtClean="0">
                <a:solidFill>
                  <a:schemeClr val="tx1"/>
                </a:solidFill>
                <a:effectLst/>
                <a:latin typeface="+mn-lt"/>
                <a:ea typeface="+mn-ea"/>
                <a:cs typeface="+mn-cs"/>
              </a:rPr>
              <a:t> decisions had </a:t>
            </a:r>
            <a:r>
              <a:rPr lang="en-US" sz="1200" kern="1200" smtClean="0">
                <a:solidFill>
                  <a:schemeClr val="tx1"/>
                </a:solidFill>
                <a:effectLst/>
                <a:latin typeface="+mn-lt"/>
                <a:ea typeface="+mn-ea"/>
                <a:cs typeface="+mn-cs"/>
              </a:rPr>
              <a:t>overrides applied, and a bit under 6% of recommended</a:t>
            </a:r>
            <a:r>
              <a:rPr lang="en-US" sz="1200" kern="1200" baseline="0" smtClean="0">
                <a:solidFill>
                  <a:schemeClr val="tx1"/>
                </a:solidFill>
                <a:effectLst/>
                <a:latin typeface="+mn-lt"/>
                <a:ea typeface="+mn-ea"/>
                <a:cs typeface="+mn-cs"/>
              </a:rPr>
              <a:t> risk level decisions had overrides</a:t>
            </a:r>
            <a:r>
              <a:rPr lang="en-US" sz="1200" kern="1200" smtClean="0">
                <a:solidFill>
                  <a:schemeClr val="tx1"/>
                </a:solidFill>
                <a:effectLst/>
                <a:latin typeface="+mn-lt"/>
                <a:ea typeface="+mn-ea"/>
                <a:cs typeface="+mn-cs"/>
              </a:rPr>
              <a:t>. CRC </a:t>
            </a:r>
            <a:r>
              <a:rPr lang="en-US" sz="1200" kern="1200" dirty="0" smtClean="0">
                <a:solidFill>
                  <a:schemeClr val="tx1"/>
                </a:solidFill>
                <a:effectLst/>
                <a:latin typeface="+mn-lt"/>
                <a:ea typeface="+mn-ea"/>
                <a:cs typeface="+mn-cs"/>
              </a:rPr>
              <a:t>is comfortable with a range of 2–10% in general.  When there are </a:t>
            </a:r>
            <a:r>
              <a:rPr lang="en-US" sz="1200" kern="1200" smtClean="0">
                <a:solidFill>
                  <a:schemeClr val="tx1"/>
                </a:solidFill>
                <a:effectLst/>
                <a:latin typeface="+mn-lt"/>
                <a:ea typeface="+mn-ea"/>
                <a:cs typeface="+mn-cs"/>
              </a:rPr>
              <a:t>too few overrides, </a:t>
            </a:r>
            <a:r>
              <a:rPr lang="en-US" sz="1200" kern="1200" dirty="0" smtClean="0">
                <a:solidFill>
                  <a:schemeClr val="tx1"/>
                </a:solidFill>
                <a:effectLst/>
                <a:latin typeface="+mn-lt"/>
                <a:ea typeface="+mn-ea"/>
                <a:cs typeface="+mn-cs"/>
              </a:rPr>
              <a:t>the concern is that the tools are being used too mechanically, or that workers are simply stretching definitions.  When there are too many, there may be misunderstandings about definitions, </a:t>
            </a:r>
            <a:r>
              <a:rPr lang="en-US" sz="1200" kern="1200" smtClean="0">
                <a:solidFill>
                  <a:schemeClr val="tx1"/>
                </a:solidFill>
                <a:effectLst/>
                <a:latin typeface="+mn-lt"/>
                <a:ea typeface="+mn-ea"/>
                <a:cs typeface="+mn-cs"/>
              </a:rPr>
              <a:t>or the definitions </a:t>
            </a:r>
            <a:r>
              <a:rPr lang="en-US" sz="1200" kern="1200" dirty="0" smtClean="0">
                <a:solidFill>
                  <a:schemeClr val="tx1"/>
                </a:solidFill>
                <a:effectLst/>
                <a:latin typeface="+mn-lt"/>
                <a:ea typeface="+mn-ea"/>
                <a:cs typeface="+mn-cs"/>
              </a:rPr>
              <a:t>may need to be revised.  </a:t>
            </a:r>
            <a:r>
              <a:rPr lang="en-US" sz="1200" kern="1200" smtClean="0">
                <a:solidFill>
                  <a:schemeClr val="tx1"/>
                </a:solidFill>
                <a:effectLst/>
                <a:latin typeface="+mn-lt"/>
                <a:ea typeface="+mn-ea"/>
                <a:cs typeface="+mn-cs"/>
              </a:rPr>
              <a:t>Management can </a:t>
            </a:r>
            <a:r>
              <a:rPr lang="en-US" sz="1200" kern="1200" dirty="0" smtClean="0">
                <a:solidFill>
                  <a:schemeClr val="tx1"/>
                </a:solidFill>
                <a:effectLst/>
                <a:latin typeface="+mn-lt"/>
                <a:ea typeface="+mn-ea"/>
                <a:cs typeface="+mn-cs"/>
              </a:rPr>
              <a:t>look for </a:t>
            </a:r>
            <a:r>
              <a:rPr lang="en-US" sz="1200" kern="1200" smtClean="0">
                <a:solidFill>
                  <a:schemeClr val="tx1"/>
                </a:solidFill>
                <a:effectLst/>
                <a:latin typeface="+mn-lt"/>
                <a:ea typeface="+mn-ea"/>
                <a:cs typeface="+mn-cs"/>
              </a:rPr>
              <a:t>patterns in the</a:t>
            </a:r>
            <a:r>
              <a:rPr lang="en-US" sz="1200" kern="1200" baseline="0" smtClean="0">
                <a:solidFill>
                  <a:schemeClr val="tx1"/>
                </a:solidFill>
                <a:effectLst/>
                <a:latin typeface="+mn-lt"/>
                <a:ea typeface="+mn-ea"/>
                <a:cs typeface="+mn-cs"/>
              </a:rPr>
              <a:t> data </a:t>
            </a:r>
            <a:r>
              <a:rPr lang="en-US" sz="1200" kern="1200" smtClean="0">
                <a:solidFill>
                  <a:schemeClr val="tx1"/>
                </a:solidFill>
                <a:effectLst/>
                <a:latin typeface="+mn-lt"/>
                <a:ea typeface="+mn-ea"/>
                <a:cs typeface="+mn-cs"/>
              </a:rPr>
              <a:t>to </a:t>
            </a:r>
            <a:r>
              <a:rPr lang="en-US" sz="1200" kern="1200" dirty="0" smtClean="0">
                <a:solidFill>
                  <a:schemeClr val="tx1"/>
                </a:solidFill>
                <a:effectLst/>
                <a:latin typeface="+mn-lt"/>
                <a:ea typeface="+mn-ea"/>
                <a:cs typeface="+mn-cs"/>
              </a:rPr>
              <a:t>identify specific issues.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Overrides are not outside of the </a:t>
            </a:r>
            <a:r>
              <a:rPr lang="en-US" sz="1200" kern="1200" smtClean="0">
                <a:solidFill>
                  <a:schemeClr val="tx1"/>
                </a:solidFill>
                <a:effectLst/>
                <a:latin typeface="+mn-lt"/>
                <a:ea typeface="+mn-ea"/>
                <a:cs typeface="+mn-cs"/>
              </a:rPr>
              <a:t>SDM system</a:t>
            </a:r>
            <a:r>
              <a:rPr lang="en-US" sz="1200" kern="120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—they are part</a:t>
            </a:r>
            <a:r>
              <a:rPr lang="en-US" sz="1200" kern="1200" baseline="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of it</a:t>
            </a:r>
            <a:r>
              <a:rPr lang="en-US" sz="1200" kern="1200" smtClean="0">
                <a:solidFill>
                  <a:schemeClr val="tx1"/>
                </a:solidFill>
                <a:effectLst/>
                <a:latin typeface="+mn-lt"/>
                <a:ea typeface="+mn-ea"/>
                <a:cs typeface="+mn-cs"/>
              </a:rPr>
              <a:t>. Workers </a:t>
            </a:r>
            <a:r>
              <a:rPr lang="en-US" sz="1200" kern="1200" dirty="0" smtClean="0">
                <a:solidFill>
                  <a:schemeClr val="tx1"/>
                </a:solidFill>
                <a:effectLst/>
                <a:latin typeface="+mn-lt"/>
                <a:ea typeface="+mn-ea"/>
                <a:cs typeface="+mn-cs"/>
              </a:rPr>
              <a:t>applying well-reasoned overrides should be supported in their decisions.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Overrides should be safe, legal, and rare</a:t>
            </a:r>
            <a:r>
              <a:rPr lang="en-US" sz="1200" kern="1200" smtClean="0">
                <a:solidFill>
                  <a:schemeClr val="tx1"/>
                </a:solidFill>
                <a:effectLst/>
                <a:latin typeface="+mn-lt"/>
                <a:ea typeface="+mn-ea"/>
                <a:cs typeface="+mn-cs"/>
              </a:rPr>
              <a:t>! </a:t>
            </a:r>
            <a:endParaRPr lang="en-US" altLang="en-US" dirty="0" smtClean="0"/>
          </a:p>
        </p:txBody>
      </p:sp>
      <p:sp>
        <p:nvSpPr>
          <p:cNvPr id="1945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3858E8-8DD2-4E28-AE23-1841F2903C34}" type="slidenum">
              <a:rPr lang="en-US" altLang="en-US">
                <a:latin typeface="Calibri" panose="020F0502020204030204" pitchFamily="34" charset="0"/>
              </a:rPr>
              <a:pPr eaLnBrk="1" hangingPunct="1"/>
              <a:t>77</a:t>
            </a:fld>
            <a:endParaRPr lang="en-US" altLang="en-US">
              <a:latin typeface="Calibri" panose="020F0502020204030204" pitchFamily="34" charset="0"/>
            </a:endParaRPr>
          </a:p>
        </p:txBody>
      </p:sp>
    </p:spTree>
    <p:extLst>
      <p:ext uri="{BB962C8B-B14F-4D97-AF65-F5344CB8AC3E}">
        <p14:creationId xmlns:p14="http://schemas.microsoft.com/office/powerpoint/2010/main" val="33835966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p:txBody>
          <a:bodyPr wrap="square" numCol="1" anchor="t" anchorCtr="0" compatLnSpc="1">
            <a:prstTxWarp prst="textNoShape">
              <a:avLst/>
            </a:prstTxWarp>
            <a:normAutofit fontScale="92500" lnSpcReduction="10000"/>
          </a:bodyPr>
          <a:lstStyle/>
          <a:p>
            <a:r>
              <a:rPr lang="en-US" sz="1200" kern="1200" dirty="0" smtClean="0">
                <a:solidFill>
                  <a:schemeClr val="tx1"/>
                </a:solidFill>
                <a:effectLst/>
                <a:latin typeface="+mn-lt"/>
                <a:ea typeface="+mn-ea"/>
                <a:cs typeface="+mn-cs"/>
              </a:rPr>
              <a:t>So what should make you reject an override</a:t>
            </a:r>
            <a:r>
              <a:rPr lang="en-US" sz="1200" kern="1200" smtClean="0">
                <a:solidFill>
                  <a:schemeClr val="tx1"/>
                </a:solidFill>
                <a:effectLst/>
                <a:latin typeface="+mn-lt"/>
                <a:ea typeface="+mn-ea"/>
                <a:cs typeface="+mn-cs"/>
              </a:rPr>
              <a:t>?  General</a:t>
            </a:r>
            <a:r>
              <a:rPr lang="en-US" sz="1200" kern="1200" baseline="0" smtClean="0">
                <a:solidFill>
                  <a:schemeClr val="tx1"/>
                </a:solidFill>
                <a:effectLst/>
                <a:latin typeface="+mn-lt"/>
                <a:ea typeface="+mn-ea"/>
                <a:cs typeface="+mn-cs"/>
              </a:rPr>
              <a:t> examples of overrides that should be rejected i</a:t>
            </a:r>
            <a:r>
              <a:rPr lang="en-US" sz="1200" kern="1200" smtClean="0">
                <a:solidFill>
                  <a:schemeClr val="tx1"/>
                </a:solidFill>
                <a:effectLst/>
                <a:latin typeface="+mn-lt"/>
                <a:ea typeface="+mn-ea"/>
                <a:cs typeface="+mn-cs"/>
              </a:rPr>
              <a:t>nclude </a:t>
            </a:r>
            <a:r>
              <a:rPr lang="en-US" sz="1200" kern="1200" dirty="0" smtClean="0">
                <a:solidFill>
                  <a:schemeClr val="tx1"/>
                </a:solidFill>
                <a:effectLst/>
                <a:latin typeface="+mn-lt"/>
                <a:ea typeface="+mn-ea"/>
                <a:cs typeface="+mn-cs"/>
              </a:rPr>
              <a:t>the following: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 override that doesn’t provide any supporting evidence.  Note that </a:t>
            </a:r>
            <a:r>
              <a:rPr lang="en-US" sz="1200" kern="1200" dirty="0" err="1" smtClean="0">
                <a:solidFill>
                  <a:schemeClr val="tx1"/>
                </a:solidFill>
                <a:effectLst/>
                <a:latin typeface="+mn-lt"/>
                <a:ea typeface="+mn-ea"/>
                <a:cs typeface="+mn-cs"/>
              </a:rPr>
              <a:t>webSDM</a:t>
            </a:r>
            <a:r>
              <a:rPr lang="en-US" sz="1200" kern="1200" dirty="0" smtClean="0">
                <a:solidFill>
                  <a:schemeClr val="tx1"/>
                </a:solidFill>
                <a:effectLst/>
                <a:latin typeface="+mn-lt"/>
                <a:ea typeface="+mn-ea"/>
                <a:cs typeface="+mn-cs"/>
              </a:rPr>
              <a:t> requires that SOMETHING be written, but the computer doesn’t have the intelligence to know whether what is written is good supporting evidence.  If what is written just draws a conclusion without providing facts, it’s </a:t>
            </a:r>
            <a:r>
              <a:rPr lang="en-US" sz="1200" kern="1200" smtClean="0">
                <a:solidFill>
                  <a:schemeClr val="tx1"/>
                </a:solidFill>
                <a:effectLst/>
                <a:latin typeface="+mn-lt"/>
                <a:ea typeface="+mn-ea"/>
                <a:cs typeface="+mn-cs"/>
              </a:rPr>
              <a:t>better to reject it, </a:t>
            </a:r>
            <a:r>
              <a:rPr lang="en-US" sz="1200" kern="1200" dirty="0" smtClean="0">
                <a:solidFill>
                  <a:schemeClr val="tx1"/>
                </a:solidFill>
                <a:effectLst/>
                <a:latin typeface="+mn-lt"/>
                <a:ea typeface="+mn-ea"/>
                <a:cs typeface="+mn-cs"/>
              </a:rPr>
              <a:t>at least until the worker provides some facts.  For example, if a worker </a:t>
            </a:r>
            <a:r>
              <a:rPr lang="en-US" sz="1200" kern="1200" smtClean="0">
                <a:solidFill>
                  <a:schemeClr val="tx1"/>
                </a:solidFill>
                <a:effectLst/>
                <a:latin typeface="+mn-lt"/>
                <a:ea typeface="+mn-ea"/>
                <a:cs typeface="+mn-cs"/>
              </a:rPr>
              <a:t>lowers the risk </a:t>
            </a:r>
            <a:r>
              <a:rPr lang="en-US" sz="1200" kern="1200" dirty="0" smtClean="0">
                <a:solidFill>
                  <a:schemeClr val="tx1"/>
                </a:solidFill>
                <a:effectLst/>
                <a:latin typeface="+mn-lt"/>
                <a:ea typeface="+mn-ea"/>
                <a:cs typeface="+mn-cs"/>
              </a:rPr>
              <a:t>reassessment level from high to moderate, and the reason given is “Family is moderate risk,” you need to ask for some evidence.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Also, look to see whether that reason given suggests that an item was </a:t>
            </a:r>
            <a:r>
              <a:rPr lang="en-US" sz="1200" kern="1200" dirty="0" err="1" smtClean="0">
                <a:solidFill>
                  <a:schemeClr val="tx1"/>
                </a:solidFill>
                <a:effectLst/>
                <a:latin typeface="+mn-lt"/>
                <a:ea typeface="+mn-ea"/>
                <a:cs typeface="+mn-cs"/>
              </a:rPr>
              <a:t>mis</a:t>
            </a:r>
            <a:r>
              <a:rPr lang="en-US" sz="1200" kern="1200" dirty="0" smtClean="0">
                <a:solidFill>
                  <a:schemeClr val="tx1"/>
                </a:solidFill>
                <a:effectLst/>
                <a:latin typeface="+mn-lt"/>
                <a:ea typeface="+mn-ea"/>
                <a:cs typeface="+mn-cs"/>
              </a:rPr>
              <a:t>-scored.  If so, scoring the item correctly may eliminate the need for an override.  For example, if a family has substance abuse issues, but the worker scored the FSNA as a “B” for substance use, and then scored “D” for FSN11 based on dad’s chemical dependency, reject the </a:t>
            </a:r>
            <a:r>
              <a:rPr lang="en-US" sz="1200" kern="1200" smtClean="0">
                <a:solidFill>
                  <a:schemeClr val="tx1"/>
                </a:solidFill>
                <a:effectLst/>
                <a:latin typeface="+mn-lt"/>
                <a:ea typeface="+mn-ea"/>
                <a:cs typeface="+mn-cs"/>
              </a:rPr>
              <a:t>override.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very common override or “other</a:t>
            </a:r>
            <a:r>
              <a:rPr lang="en-US" sz="1200" kern="1200" smtClean="0">
                <a:solidFill>
                  <a:schemeClr val="tx1"/>
                </a:solidFill>
                <a:effectLst/>
                <a:latin typeface="+mn-lt"/>
                <a:ea typeface="+mn-ea"/>
                <a:cs typeface="+mn-cs"/>
              </a:rPr>
              <a:t>” response</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is </a:t>
            </a:r>
            <a:r>
              <a:rPr lang="en-US" sz="1200" kern="1200" dirty="0" smtClean="0">
                <a:solidFill>
                  <a:schemeClr val="tx1"/>
                </a:solidFill>
                <a:effectLst/>
                <a:latin typeface="+mn-lt"/>
                <a:ea typeface="+mn-ea"/>
                <a:cs typeface="+mn-cs"/>
              </a:rPr>
              <a:t>the override being marked, but the documentation is really more of a general note about the case.  This should be rejected as irrelevant to the decision.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if an argument is attempted, but is not a strong argument, reject it.  For example, the worker </a:t>
            </a:r>
            <a:r>
              <a:rPr lang="en-US" sz="1200" kern="1200" smtClean="0">
                <a:solidFill>
                  <a:schemeClr val="tx1"/>
                </a:solidFill>
                <a:effectLst/>
                <a:latin typeface="+mn-lt"/>
                <a:ea typeface="+mn-ea"/>
                <a:cs typeface="+mn-cs"/>
              </a:rPr>
              <a:t>marks a safety threat of “other” and </a:t>
            </a:r>
            <a:r>
              <a:rPr lang="en-US" sz="1200" kern="1200" dirty="0" smtClean="0">
                <a:solidFill>
                  <a:schemeClr val="tx1"/>
                </a:solidFill>
                <a:effectLst/>
                <a:latin typeface="+mn-lt"/>
                <a:ea typeface="+mn-ea"/>
                <a:cs typeface="+mn-cs"/>
              </a:rPr>
              <a:t>writes </a:t>
            </a:r>
            <a:r>
              <a:rPr lang="en-US" sz="1200" kern="1200" smtClean="0">
                <a:solidFill>
                  <a:schemeClr val="tx1"/>
                </a:solidFill>
                <a:effectLst/>
                <a:latin typeface="+mn-lt"/>
                <a:ea typeface="+mn-ea"/>
                <a:cs typeface="+mn-cs"/>
              </a:rPr>
              <a:t>that the parents </a:t>
            </a:r>
            <a:r>
              <a:rPr lang="en-US" sz="1200" kern="1200" dirty="0" smtClean="0">
                <a:solidFill>
                  <a:schemeClr val="tx1"/>
                </a:solidFill>
                <a:effectLst/>
                <a:latin typeface="+mn-lt"/>
                <a:ea typeface="+mn-ea"/>
                <a:cs typeface="+mn-cs"/>
              </a:rPr>
              <a:t>homeschool their children.  While homeschooling MAY increase isolation, and in some instances is used to conceal maltreatment, the vast majority of homeschooling does not create a safety threat.  The worker would need to add specific facts to explain why homeschooling contributes to a safety threat in this </a:t>
            </a:r>
            <a:r>
              <a:rPr lang="en-US" sz="1200" kern="1200" smtClean="0">
                <a:solidFill>
                  <a:schemeClr val="tx1"/>
                </a:solidFill>
                <a:effectLst/>
                <a:latin typeface="+mn-lt"/>
                <a:ea typeface="+mn-ea"/>
                <a:cs typeface="+mn-cs"/>
              </a:rPr>
              <a:t>instance.</a:t>
            </a:r>
            <a:endParaRPr lang="en-US" dirty="0" smtClean="0"/>
          </a:p>
        </p:txBody>
      </p:sp>
      <p:sp>
        <p:nvSpPr>
          <p:cNvPr id="1955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BD736B-E258-4ACF-8EAB-FFBA42D7673C}" type="slidenum">
              <a:rPr lang="en-US" altLang="en-US">
                <a:latin typeface="Calibri" panose="020F0502020204030204" pitchFamily="34" charset="0"/>
              </a:rPr>
              <a:pPr eaLnBrk="1" hangingPunct="1"/>
              <a:t>78</a:t>
            </a:fld>
            <a:endParaRPr lang="en-US" altLang="en-US">
              <a:latin typeface="Calibri" panose="020F0502020204030204" pitchFamily="34" charset="0"/>
            </a:endParaRPr>
          </a:p>
        </p:txBody>
      </p:sp>
    </p:spTree>
    <p:extLst>
      <p:ext uri="{BB962C8B-B14F-4D97-AF65-F5344CB8AC3E}">
        <p14:creationId xmlns:p14="http://schemas.microsoft.com/office/powerpoint/2010/main" val="22852798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dirty="0" smtClean="0"/>
              <a:t>On </a:t>
            </a:r>
            <a:r>
              <a:rPr lang="en-US" sz="1200" kern="1200" dirty="0" smtClean="0">
                <a:solidFill>
                  <a:schemeClr val="tx1"/>
                </a:solidFill>
                <a:effectLst/>
                <a:latin typeface="+mn-lt"/>
                <a:ea typeface="+mn-ea"/>
                <a:cs typeface="+mn-cs"/>
              </a:rPr>
              <a:t>the other hand, good overrides are based on information that wasn’t considered in existing items, but is comparable to existing items and contributes to the decision at hand.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Note to trainer:  Take a few moments to look at the table on pages </a:t>
            </a:r>
            <a:r>
              <a:rPr lang="en-US" sz="1200" i="1" kern="1200" dirty="0" smtClean="0">
                <a:solidFill>
                  <a:schemeClr val="tx1"/>
                </a:solidFill>
                <a:effectLst/>
                <a:latin typeface="+mn-lt"/>
                <a:ea typeface="+mn-ea"/>
                <a:cs typeface="+mn-cs"/>
              </a:rPr>
              <a:t>26-31. </a:t>
            </a:r>
            <a:r>
              <a:rPr lang="en-US" sz="1200" i="1" kern="1200" dirty="0" smtClean="0">
                <a:solidFill>
                  <a:schemeClr val="tx1"/>
                </a:solidFill>
                <a:effectLst/>
                <a:latin typeface="+mn-lt"/>
                <a:ea typeface="+mn-ea"/>
                <a:cs typeface="+mn-cs"/>
              </a:rPr>
              <a:t>Go over several examples relevant to supervisors who are present, based on their program areas. Ask them for examples of good overrides they approved and some they did not approve.</a:t>
            </a:r>
            <a:endParaRPr lang="en-US" sz="1200" kern="1200" dirty="0" smtClean="0">
              <a:solidFill>
                <a:schemeClr val="tx1"/>
              </a:solidFill>
              <a:effectLst/>
              <a:latin typeface="+mn-lt"/>
              <a:ea typeface="+mn-ea"/>
              <a:cs typeface="+mn-cs"/>
            </a:endParaRPr>
          </a:p>
          <a:p>
            <a:pPr eaLnBrk="1" hangingPunct="1">
              <a:spcBef>
                <a:spcPct val="0"/>
              </a:spcBef>
            </a:pPr>
            <a:endParaRPr lang="en-US" altLang="en-US" i="1" dirty="0" smtClean="0"/>
          </a:p>
        </p:txBody>
      </p:sp>
      <p:sp>
        <p:nvSpPr>
          <p:cNvPr id="1966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7773412-D039-43B7-882D-EF9AD8FC9713}" type="slidenum">
              <a:rPr lang="en-US" altLang="en-US">
                <a:latin typeface="Calibri" panose="020F0502020204030204" pitchFamily="34" charset="0"/>
              </a:rPr>
              <a:pPr eaLnBrk="1" hangingPunct="1"/>
              <a:t>79</a:t>
            </a:fld>
            <a:endParaRPr lang="en-US" altLang="en-US">
              <a:latin typeface="Calibri" panose="020F0502020204030204" pitchFamily="34" charset="0"/>
            </a:endParaRPr>
          </a:p>
        </p:txBody>
      </p:sp>
    </p:spTree>
    <p:extLst>
      <p:ext uri="{BB962C8B-B14F-4D97-AF65-F5344CB8AC3E}">
        <p14:creationId xmlns:p14="http://schemas.microsoft.com/office/powerpoint/2010/main" val="1859154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77155" name="Rectangle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ts val="425"/>
              </a:spcBef>
              <a:defRPr/>
            </a:pPr>
            <a:r>
              <a:rPr lang="en-US" b="1" dirty="0" smtClean="0">
                <a:latin typeface="Times New Roman" pitchFamily="18" charset="0"/>
                <a:cs typeface="Times New Roman" pitchFamily="18" charset="0"/>
                <a:sym typeface="Arial" pitchFamily="34" charset="0"/>
              </a:rPr>
              <a:t>Purpose</a:t>
            </a:r>
          </a:p>
          <a:p>
            <a:pPr eaLnBrk="1" hangingPunct="1">
              <a:spcBef>
                <a:spcPts val="425"/>
              </a:spcBef>
              <a:defRPr/>
            </a:pPr>
            <a:r>
              <a:rPr lang="en-US" dirty="0" smtClean="0">
                <a:latin typeface="Times New Roman" pitchFamily="18" charset="0"/>
                <a:cs typeface="Times New Roman" pitchFamily="18" charset="0"/>
                <a:sym typeface="Arial" pitchFamily="34" charset="0"/>
              </a:rPr>
              <a:t>Continue to help the group understand the background of solution-focused practices.</a:t>
            </a:r>
          </a:p>
          <a:p>
            <a:pPr eaLnBrk="1" hangingPunct="1">
              <a:spcBef>
                <a:spcPts val="425"/>
              </a:spcBef>
              <a:defRPr/>
            </a:pPr>
            <a:endParaRPr lang="en-US" dirty="0" smtClean="0">
              <a:latin typeface="Times New Roman" pitchFamily="18" charset="0"/>
              <a:cs typeface="Times New Roman" pitchFamily="18" charset="0"/>
              <a:sym typeface="Arial" pitchFamily="34" charset="0"/>
            </a:endParaRPr>
          </a:p>
          <a:p>
            <a:pPr eaLnBrk="1" hangingPunct="1">
              <a:spcBef>
                <a:spcPts val="425"/>
              </a:spcBef>
              <a:defRPr/>
            </a:pPr>
            <a:r>
              <a:rPr lang="en-US" dirty="0" smtClean="0">
                <a:latin typeface="Times New Roman" pitchFamily="18" charset="0"/>
                <a:cs typeface="Times New Roman" pitchFamily="18" charset="0"/>
                <a:sym typeface="Arial" pitchFamily="34" charset="0"/>
              </a:rPr>
              <a:t>Our current focus is applying the</a:t>
            </a:r>
            <a:r>
              <a:rPr lang="en-US" baseline="0" dirty="0" smtClean="0">
                <a:latin typeface="Times New Roman" pitchFamily="18" charset="0"/>
                <a:cs typeface="Times New Roman" pitchFamily="18" charset="0"/>
                <a:sym typeface="Arial" pitchFamily="34" charset="0"/>
              </a:rPr>
              <a:t> concept of solution-focused inquiry </a:t>
            </a:r>
            <a:r>
              <a:rPr lang="en-US" dirty="0" smtClean="0">
                <a:latin typeface="Times New Roman" pitchFamily="18" charset="0"/>
                <a:cs typeface="Times New Roman" pitchFamily="18" charset="0"/>
                <a:sym typeface="Arial" pitchFamily="34" charset="0"/>
              </a:rPr>
              <a:t>to supervision.</a:t>
            </a:r>
          </a:p>
          <a:p>
            <a:pPr eaLnBrk="1" hangingPunct="1">
              <a:spcBef>
                <a:spcPts val="425"/>
              </a:spcBef>
              <a:defRPr/>
            </a:pPr>
            <a:endParaRPr lang="en-US" dirty="0" smtClean="0">
              <a:latin typeface="Times New Roman" pitchFamily="18" charset="0"/>
              <a:cs typeface="Times New Roman" pitchFamily="18" charset="0"/>
              <a:sym typeface="Arial" pitchFamily="34" charset="0"/>
            </a:endParaRPr>
          </a:p>
          <a:p>
            <a:pPr eaLnBrk="1" hangingPunct="1">
              <a:spcBef>
                <a:spcPts val="425"/>
              </a:spcBef>
              <a:defRPr/>
            </a:pPr>
            <a:r>
              <a:rPr lang="en-US" b="1" dirty="0" smtClean="0">
                <a:latin typeface="Times New Roman" pitchFamily="18" charset="0"/>
                <a:cs typeface="Times New Roman" pitchFamily="18" charset="0"/>
                <a:sym typeface="Arial" pitchFamily="34" charset="0"/>
              </a:rPr>
              <a:t>Example</a:t>
            </a:r>
          </a:p>
          <a:p>
            <a:pPr eaLnBrk="1" hangingPunct="1">
              <a:spcBef>
                <a:spcPts val="425"/>
              </a:spcBef>
              <a:defRPr/>
            </a:pPr>
            <a:endParaRPr lang="en-US" b="1" dirty="0" smtClean="0">
              <a:latin typeface="Times New Roman" pitchFamily="18" charset="0"/>
              <a:cs typeface="Times New Roman" pitchFamily="18" charset="0"/>
              <a:sym typeface="Arial" pitchFamily="34" charset="0"/>
            </a:endParaRPr>
          </a:p>
          <a:p>
            <a:pPr marL="457200" indent="-457200" eaLnBrk="1" hangingPunct="1">
              <a:spcBef>
                <a:spcPts val="425"/>
              </a:spcBef>
              <a:buFontTx/>
              <a:buChar char="•"/>
              <a:defRPr/>
            </a:pPr>
            <a:r>
              <a:rPr lang="en-US" dirty="0" smtClean="0">
                <a:latin typeface="Times New Roman" pitchFamily="18" charset="0"/>
                <a:cs typeface="Times New Roman" pitchFamily="18" charset="0"/>
                <a:sym typeface="Arial" pitchFamily="34" charset="0"/>
              </a:rPr>
              <a:t>Solution-focused inquiry is a different kind of practice than many of us learned in school.</a:t>
            </a:r>
          </a:p>
          <a:p>
            <a:pPr marL="457200" indent="-457200" eaLnBrk="1" hangingPunct="1">
              <a:spcBef>
                <a:spcPts val="425"/>
              </a:spcBef>
              <a:buFontTx/>
              <a:buChar char="•"/>
              <a:defRPr/>
            </a:pPr>
            <a:endParaRPr lang="en-US" dirty="0" smtClean="0">
              <a:latin typeface="Times New Roman" pitchFamily="18" charset="0"/>
              <a:cs typeface="Times New Roman" pitchFamily="18" charset="0"/>
              <a:sym typeface="Arial" pitchFamily="34" charset="0"/>
            </a:endParaRPr>
          </a:p>
          <a:p>
            <a:pPr marL="457200" indent="-457200" eaLnBrk="1" hangingPunct="1">
              <a:spcBef>
                <a:spcPts val="425"/>
              </a:spcBef>
              <a:buFontTx/>
              <a:buChar char="•"/>
              <a:defRPr/>
            </a:pPr>
            <a:r>
              <a:rPr lang="en-US" dirty="0" smtClean="0">
                <a:latin typeface="Times New Roman" pitchFamily="18" charset="0"/>
                <a:cs typeface="Times New Roman" pitchFamily="18" charset="0"/>
                <a:sym typeface="Arial" pitchFamily="34" charset="0"/>
              </a:rPr>
              <a:t>Solution-focused questions are a shift from looking only for problems to a search for what works and helps families to keep their children safe. </a:t>
            </a:r>
          </a:p>
          <a:p>
            <a:pPr marL="457200" indent="-457200" eaLnBrk="1" hangingPunct="1">
              <a:spcBef>
                <a:spcPts val="425"/>
              </a:spcBef>
              <a:buFontTx/>
              <a:buChar char="•"/>
              <a:defRPr/>
            </a:pPr>
            <a:endParaRPr lang="en-US" dirty="0" smtClean="0">
              <a:latin typeface="Times New Roman" pitchFamily="18" charset="0"/>
              <a:cs typeface="Times New Roman" pitchFamily="18" charset="0"/>
              <a:sym typeface="Arial" pitchFamily="34" charset="0"/>
            </a:endParaRPr>
          </a:p>
          <a:p>
            <a:pPr marL="457200" indent="-457200" eaLnBrk="1" hangingPunct="1">
              <a:spcBef>
                <a:spcPts val="425"/>
              </a:spcBef>
              <a:buFontTx/>
              <a:buChar char="•"/>
              <a:defRPr/>
            </a:pPr>
            <a:r>
              <a:rPr lang="en-US" dirty="0" smtClean="0">
                <a:latin typeface="Times New Roman" pitchFamily="18" charset="0"/>
                <a:cs typeface="Times New Roman" pitchFamily="18" charset="0"/>
                <a:sym typeface="Arial" pitchFamily="34" charset="0"/>
              </a:rPr>
              <a:t>It i</a:t>
            </a:r>
            <a:r>
              <a:rPr lang="en-US" altLang="ja-JP" dirty="0" smtClean="0">
                <a:latin typeface="Times New Roman" pitchFamily="18" charset="0"/>
                <a:cs typeface="Times New Roman" pitchFamily="18" charset="0"/>
                <a:sym typeface="Arial" pitchFamily="34" charset="0"/>
              </a:rPr>
              <a:t>s important to be clear that </a:t>
            </a:r>
            <a:r>
              <a:rPr lang="en-US" altLang="ja-JP" b="1" dirty="0" smtClean="0">
                <a:latin typeface="Times New Roman" pitchFamily="18" charset="0"/>
                <a:cs typeface="Times New Roman" pitchFamily="18" charset="0"/>
                <a:sym typeface="Arial" pitchFamily="34" charset="0"/>
              </a:rPr>
              <a:t>we are not talking about only using these kinds of questions,</a:t>
            </a:r>
            <a:r>
              <a:rPr lang="en-US" altLang="ja-JP" dirty="0" smtClean="0">
                <a:latin typeface="Times New Roman" pitchFamily="18" charset="0"/>
                <a:cs typeface="Times New Roman" pitchFamily="18" charset="0"/>
                <a:sym typeface="Arial" pitchFamily="34" charset="0"/>
              </a:rPr>
              <a:t> but they can be a great help for people moving out of the problem and into their own best “solution building.”</a:t>
            </a:r>
          </a:p>
          <a:p>
            <a:pPr marL="457200" indent="-457200" eaLnBrk="1" hangingPunct="1">
              <a:spcBef>
                <a:spcPts val="425"/>
              </a:spcBef>
              <a:buFontTx/>
              <a:buChar char="•"/>
              <a:defRPr/>
            </a:pPr>
            <a:endParaRPr lang="en-US" altLang="ja-JP" dirty="0" smtClean="0">
              <a:latin typeface="Times New Roman" pitchFamily="18" charset="0"/>
              <a:cs typeface="Times New Roman" pitchFamily="18" charset="0"/>
              <a:sym typeface="Arial" pitchFamily="34" charset="0"/>
            </a:endParaRPr>
          </a:p>
          <a:p>
            <a:pPr marL="457200" indent="-457200" eaLnBrk="1" hangingPunct="1">
              <a:spcBef>
                <a:spcPts val="425"/>
              </a:spcBef>
              <a:buFontTx/>
              <a:buChar char="•"/>
              <a:defRPr/>
            </a:pPr>
            <a:r>
              <a:rPr lang="en-US" altLang="ja-JP" dirty="0" smtClean="0">
                <a:latin typeface="Times New Roman" pitchFamily="18" charset="0"/>
                <a:cs typeface="Times New Roman" pitchFamily="18" charset="0"/>
                <a:sym typeface="Arial" pitchFamily="34" charset="0"/>
              </a:rPr>
              <a:t>These questions also help us move away from being the expert and into a place of shared inquiry, openness, and collaboration with family members.</a:t>
            </a:r>
          </a:p>
          <a:p>
            <a:pPr marL="39688" eaLnBrk="1" hangingPunct="1">
              <a:spcBef>
                <a:spcPts val="425"/>
              </a:spcBef>
              <a:defRPr/>
            </a:pPr>
            <a:endParaRPr lang="en-US" dirty="0" smtClean="0">
              <a:latin typeface="Calibri" pitchFamily="34" charset="0"/>
              <a:cs typeface="Arial" pitchFamily="34" charset="0"/>
              <a:sym typeface="Arial" pitchFamily="34" charset="0"/>
            </a:endParaRPr>
          </a:p>
        </p:txBody>
      </p:sp>
      <p:sp>
        <p:nvSpPr>
          <p:cNvPr id="65540" name="Header Placeholder 1"/>
          <p:cNvSpPr>
            <a:spLocks noGrp="1"/>
          </p:cNvSpPr>
          <p:nvPr>
            <p:ph type="hdr" sz="quarter" idx="4294967295"/>
          </p:nvPr>
        </p:nvSpPr>
        <p:spPr bwMode="auto">
          <a:xfrm>
            <a:off x="0" y="0"/>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200">
                <a:solidFill>
                  <a:srgbClr val="000000"/>
                </a:solidFill>
                <a:latin typeface="Tahoma" panose="020B0604030504040204" pitchFamily="34" charset="0"/>
                <a:ea typeface="ヒラギノ角ゴ ProN W3" charset="-128"/>
                <a:cs typeface="Tahoma" panose="020B0604030504040204" pitchFamily="34" charset="0"/>
                <a:sym typeface="Gill Sans" charset="0"/>
              </a:rPr>
              <a:t>Last updated: May 25, 2012</a:t>
            </a:r>
          </a:p>
        </p:txBody>
      </p:sp>
    </p:spTree>
    <p:extLst>
      <p:ext uri="{BB962C8B-B14F-4D97-AF65-F5344CB8AC3E}">
        <p14:creationId xmlns:p14="http://schemas.microsoft.com/office/powerpoint/2010/main" val="14436792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smtClean="0">
                <a:solidFill>
                  <a:schemeClr val="tx1"/>
                </a:solidFill>
                <a:effectLst/>
                <a:latin typeface="+mn-lt"/>
                <a:ea typeface="+mn-ea"/>
                <a:cs typeface="+mn-cs"/>
              </a:rPr>
              <a:t>Not </a:t>
            </a:r>
            <a:r>
              <a:rPr lang="en-US" sz="1200" kern="1200" dirty="0" smtClean="0">
                <a:solidFill>
                  <a:schemeClr val="tx1"/>
                </a:solidFill>
                <a:effectLst/>
                <a:latin typeface="+mn-lt"/>
                <a:ea typeface="+mn-ea"/>
                <a:cs typeface="+mn-cs"/>
              </a:rPr>
              <a:t>all overrides have the same potential impact on case decisions.  For example, adding an “other</a:t>
            </a:r>
            <a:r>
              <a:rPr lang="en-US" sz="1200" kern="1200" smtClean="0">
                <a:solidFill>
                  <a:schemeClr val="tx1"/>
                </a:solidFill>
                <a:effectLst/>
                <a:latin typeface="+mn-lt"/>
                <a:ea typeface="+mn-ea"/>
                <a:cs typeface="+mn-cs"/>
              </a:rPr>
              <a:t>” response to </a:t>
            </a:r>
            <a:r>
              <a:rPr lang="en-US" sz="1200" kern="1200" dirty="0" smtClean="0">
                <a:solidFill>
                  <a:schemeClr val="tx1"/>
                </a:solidFill>
                <a:effectLst/>
                <a:latin typeface="+mn-lt"/>
                <a:ea typeface="+mn-ea"/>
                <a:cs typeface="+mn-cs"/>
              </a:rPr>
              <a:t>the FSNA may have no impact on the case plan.  Overriding a response priority </a:t>
            </a:r>
            <a:r>
              <a:rPr lang="en-US" sz="1200" kern="1200" smtClean="0">
                <a:solidFill>
                  <a:schemeClr val="tx1"/>
                </a:solidFill>
                <a:effectLst/>
                <a:latin typeface="+mn-lt"/>
                <a:ea typeface="+mn-ea"/>
                <a:cs typeface="+mn-cs"/>
              </a:rPr>
              <a:t>from 10-day </a:t>
            </a:r>
            <a:r>
              <a:rPr lang="en-US" sz="1200" kern="1200" dirty="0" smtClean="0">
                <a:solidFill>
                  <a:schemeClr val="tx1"/>
                </a:solidFill>
                <a:effectLst/>
                <a:latin typeface="+mn-lt"/>
                <a:ea typeface="+mn-ea"/>
                <a:cs typeface="+mn-cs"/>
              </a:rPr>
              <a:t>to 24-hour does not put an individual child in potential danger and would only have adverse effects on the agency if it were done so often that </a:t>
            </a:r>
            <a:r>
              <a:rPr lang="en-US" sz="1200" kern="1200" smtClean="0">
                <a:solidFill>
                  <a:schemeClr val="tx1"/>
                </a:solidFill>
                <a:effectLst/>
                <a:latin typeface="+mn-lt"/>
                <a:ea typeface="+mn-ea"/>
                <a:cs typeface="+mn-cs"/>
              </a:rPr>
              <a:t>the percentage </a:t>
            </a:r>
            <a:r>
              <a:rPr lang="en-US" sz="1200" kern="1200" dirty="0" smtClean="0">
                <a:solidFill>
                  <a:schemeClr val="tx1"/>
                </a:solidFill>
                <a:effectLst/>
                <a:latin typeface="+mn-lt"/>
                <a:ea typeface="+mn-ea"/>
                <a:cs typeface="+mn-cs"/>
              </a:rPr>
              <a:t>of 24-hour responses creeps up and cripples capacity.  Changing risk </a:t>
            </a:r>
            <a:r>
              <a:rPr lang="en-US" sz="1200" kern="1200" smtClean="0">
                <a:solidFill>
                  <a:schemeClr val="tx1"/>
                </a:solidFill>
                <a:effectLst/>
                <a:latin typeface="+mn-lt"/>
                <a:ea typeface="+mn-ea"/>
                <a:cs typeface="+mn-cs"/>
              </a:rPr>
              <a:t>level has minimal impact when it does </a:t>
            </a:r>
            <a:r>
              <a:rPr lang="en-US" sz="1200" kern="1200" dirty="0" smtClean="0">
                <a:solidFill>
                  <a:schemeClr val="tx1"/>
                </a:solidFill>
                <a:effectLst/>
                <a:latin typeface="+mn-lt"/>
                <a:ea typeface="+mn-ea"/>
                <a:cs typeface="+mn-cs"/>
              </a:rPr>
              <a:t>not affect the case </a:t>
            </a:r>
            <a:r>
              <a:rPr lang="en-US" sz="1200" kern="1200" smtClean="0">
                <a:solidFill>
                  <a:schemeClr val="tx1"/>
                </a:solidFill>
                <a:effectLst/>
                <a:latin typeface="+mn-lt"/>
                <a:ea typeface="+mn-ea"/>
                <a:cs typeface="+mn-cs"/>
              </a:rPr>
              <a:t>open/close recommendation. Other </a:t>
            </a:r>
            <a:r>
              <a:rPr lang="en-US" sz="1200" kern="1200" dirty="0" smtClean="0">
                <a:solidFill>
                  <a:schemeClr val="tx1"/>
                </a:solidFill>
                <a:effectLst/>
                <a:latin typeface="+mn-lt"/>
                <a:ea typeface="+mn-ea"/>
                <a:cs typeface="+mn-cs"/>
              </a:rPr>
              <a:t>overrides have higher stakes</a:t>
            </a:r>
            <a:r>
              <a:rPr lang="en-US" sz="1200" kern="120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highest stakes are found when the result of the override is to eliminate contact with the family or to expose the child to potential protective placement, e.g., overriding to evaluate out means no one will see the child.  Reducing risk in ways that change the recommendation to close means that </a:t>
            </a:r>
            <a:r>
              <a:rPr lang="en-US" sz="1200" kern="1200" smtClean="0">
                <a:solidFill>
                  <a:schemeClr val="tx1"/>
                </a:solidFill>
                <a:effectLst/>
                <a:latin typeface="+mn-lt"/>
                <a:ea typeface="+mn-ea"/>
                <a:cs typeface="+mn-cs"/>
              </a:rPr>
              <a:t>services will end</a:t>
            </a:r>
            <a:r>
              <a:rPr lang="en-US" sz="1200" kern="1200" dirty="0" smtClean="0">
                <a:solidFill>
                  <a:schemeClr val="tx1"/>
                </a:solidFill>
                <a:effectLst/>
                <a:latin typeface="+mn-lt"/>
                <a:ea typeface="+mn-ea"/>
                <a:cs typeface="+mn-cs"/>
              </a:rPr>
              <a:t>. Conversely, using “other” to create the only safety threat creates potential for removal.  It is not that </a:t>
            </a:r>
            <a:r>
              <a:rPr lang="en-US" sz="1200" kern="1200" smtClean="0">
                <a:solidFill>
                  <a:schemeClr val="tx1"/>
                </a:solidFill>
                <a:effectLst/>
                <a:latin typeface="+mn-lt"/>
                <a:ea typeface="+mn-ea"/>
                <a:cs typeface="+mn-cs"/>
              </a:rPr>
              <a:t>these higher-stakes </a:t>
            </a:r>
            <a:r>
              <a:rPr lang="en-US" sz="1200" kern="1200" dirty="0" smtClean="0">
                <a:solidFill>
                  <a:schemeClr val="tx1"/>
                </a:solidFill>
                <a:effectLst/>
                <a:latin typeface="+mn-lt"/>
                <a:ea typeface="+mn-ea"/>
                <a:cs typeface="+mn-cs"/>
              </a:rPr>
              <a:t>overrides should not be used, but </a:t>
            </a:r>
            <a:r>
              <a:rPr lang="en-US" sz="1200" kern="1200" smtClean="0">
                <a:solidFill>
                  <a:schemeClr val="tx1"/>
                </a:solidFill>
                <a:effectLst/>
                <a:latin typeface="+mn-lt"/>
                <a:ea typeface="+mn-ea"/>
                <a:cs typeface="+mn-cs"/>
              </a:rPr>
              <a:t>as the supervisor</a:t>
            </a:r>
            <a:r>
              <a:rPr lang="en-US" sz="1200" kern="1200" dirty="0" smtClean="0">
                <a:solidFill>
                  <a:schemeClr val="tx1"/>
                </a:solidFill>
                <a:effectLst/>
                <a:latin typeface="+mn-lt"/>
                <a:ea typeface="+mn-ea"/>
                <a:cs typeface="+mn-cs"/>
              </a:rPr>
              <a:t>, when </a:t>
            </a:r>
            <a:r>
              <a:rPr lang="en-US" sz="1200" kern="1200" smtClean="0">
                <a:solidFill>
                  <a:schemeClr val="tx1"/>
                </a:solidFill>
                <a:effectLst/>
                <a:latin typeface="+mn-lt"/>
                <a:ea typeface="+mn-ea"/>
                <a:cs typeface="+mn-cs"/>
              </a:rPr>
              <a:t>reviewing higher-stakes overrides, </a:t>
            </a:r>
            <a:r>
              <a:rPr lang="en-US" sz="1200" kern="1200" dirty="0" smtClean="0">
                <a:solidFill>
                  <a:schemeClr val="tx1"/>
                </a:solidFill>
                <a:effectLst/>
                <a:latin typeface="+mn-lt"/>
                <a:ea typeface="+mn-ea"/>
                <a:cs typeface="+mn-cs"/>
              </a:rPr>
              <a:t>you will want to be sure the evidence is strong.</a:t>
            </a:r>
          </a:p>
          <a:p>
            <a:pPr eaLnBrk="1" hangingPunct="1">
              <a:spcBef>
                <a:spcPct val="0"/>
              </a:spcBef>
            </a:pPr>
            <a:endParaRPr lang="en-US" altLang="en-US" dirty="0" smtClean="0"/>
          </a:p>
        </p:txBody>
      </p:sp>
      <p:sp>
        <p:nvSpPr>
          <p:cNvPr id="102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CB361E1-B852-49D9-BA2E-670D408427D4}" type="slidenum">
              <a:rPr lang="en-US" altLang="en-US">
                <a:latin typeface="Calibri" panose="020F0502020204030204" pitchFamily="34" charset="0"/>
              </a:rPr>
              <a:pPr eaLnBrk="1" hangingPunct="1"/>
              <a:t>80</a:t>
            </a:fld>
            <a:endParaRPr lang="en-US" altLang="en-US">
              <a:latin typeface="Calibri" panose="020F0502020204030204" pitchFamily="34" charset="0"/>
            </a:endParaRPr>
          </a:p>
        </p:txBody>
      </p:sp>
    </p:spTree>
    <p:extLst>
      <p:ext uri="{BB962C8B-B14F-4D97-AF65-F5344CB8AC3E}">
        <p14:creationId xmlns:p14="http://schemas.microsoft.com/office/powerpoint/2010/main" val="411855535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Time to try your skill.</a:t>
            </a:r>
          </a:p>
        </p:txBody>
      </p:sp>
      <p:sp>
        <p:nvSpPr>
          <p:cNvPr id="1976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E05DB4-EF6D-4A2C-BF0A-03C19E364990}" type="slidenum">
              <a:rPr lang="en-US" altLang="en-US">
                <a:latin typeface="Calibri" panose="020F0502020204030204" pitchFamily="34" charset="0"/>
              </a:rPr>
              <a:pPr eaLnBrk="1" hangingPunct="1"/>
              <a:t>81</a:t>
            </a:fld>
            <a:endParaRPr lang="en-US" altLang="en-US">
              <a:latin typeface="Calibri" panose="020F0502020204030204" pitchFamily="34" charset="0"/>
            </a:endParaRPr>
          </a:p>
        </p:txBody>
      </p:sp>
    </p:spTree>
    <p:extLst>
      <p:ext uri="{BB962C8B-B14F-4D97-AF65-F5344CB8AC3E}">
        <p14:creationId xmlns:p14="http://schemas.microsoft.com/office/powerpoint/2010/main" val="12192496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a:t>
            </a:r>
            <a:r>
              <a:rPr lang="en-US" sz="1200" kern="1200" dirty="0" smtClean="0">
                <a:solidFill>
                  <a:schemeClr val="tx1"/>
                </a:solidFill>
                <a:effectLst/>
                <a:latin typeface="+mn-lt"/>
                <a:ea typeface="+mn-ea"/>
                <a:cs typeface="+mn-cs"/>
              </a:rPr>
              <a:t>is an individual written exercise.  You can discuss at your tables—it’s not a test.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Note to trainer: If the group is mixed, it may be helpful to have them sit with supervisors from similar units.  Direct them to the exercise related to their unit.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each item, read the reason the worker gave for making the indicated override.  Mark whether you would approve the override or not.  If not, explain why.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you finish the section, if time remains, pick one of the overrides you did not approve and rewrite the reason so that it supports the override.  You can make up whatever facts you want as long as they support making the override.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Begin.  </a:t>
            </a:r>
          </a:p>
          <a:p>
            <a:r>
              <a:rPr lang="en-US" sz="1200" i="1" kern="1200" dirty="0" smtClean="0">
                <a:solidFill>
                  <a:schemeClr val="tx1"/>
                </a:solidFill>
                <a:effectLst/>
                <a:latin typeface="+mn-lt"/>
                <a:ea typeface="+mn-ea"/>
                <a:cs typeface="+mn-cs"/>
              </a:rPr>
              <a:t>Note to trainer:  Give about five minutes, or until most supervisors seem done.  </a:t>
            </a:r>
            <a:endParaRPr lang="en-US" sz="1200" kern="1200" dirty="0" smtClean="0">
              <a:solidFill>
                <a:schemeClr val="tx1"/>
              </a:solidFill>
              <a:effectLst/>
              <a:latin typeface="+mn-lt"/>
              <a:ea typeface="+mn-ea"/>
              <a:cs typeface="+mn-cs"/>
            </a:endParaRPr>
          </a:p>
          <a:p>
            <a:pPr eaLnBrk="1" hangingPunct="1">
              <a:spcBef>
                <a:spcPct val="0"/>
              </a:spcBef>
            </a:pPr>
            <a:endParaRPr lang="en-US" altLang="en-US" dirty="0" smtClean="0"/>
          </a:p>
        </p:txBody>
      </p:sp>
      <p:sp>
        <p:nvSpPr>
          <p:cNvPr id="1986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09382B-78C4-4343-9126-AC72EFD6BEB8}" type="slidenum">
              <a:rPr lang="en-US" altLang="en-US">
                <a:latin typeface="Calibri" panose="020F0502020204030204" pitchFamily="34" charset="0"/>
              </a:rPr>
              <a:pPr eaLnBrk="1" hangingPunct="1"/>
              <a:t>82</a:t>
            </a:fld>
            <a:endParaRPr lang="en-US" altLang="en-US">
              <a:latin typeface="Calibri" panose="020F0502020204030204" pitchFamily="34" charset="0"/>
            </a:endParaRPr>
          </a:p>
        </p:txBody>
      </p:sp>
    </p:spTree>
    <p:extLst>
      <p:ext uri="{BB962C8B-B14F-4D97-AF65-F5344CB8AC3E}">
        <p14:creationId xmlns:p14="http://schemas.microsoft.com/office/powerpoint/2010/main" val="40336653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dirty="0" smtClean="0"/>
              <a:t>Note </a:t>
            </a:r>
            <a:r>
              <a:rPr lang="en-US" sz="1200" i="1" kern="1200" dirty="0" smtClean="0">
                <a:solidFill>
                  <a:schemeClr val="tx1"/>
                </a:solidFill>
                <a:effectLst/>
                <a:latin typeface="+mn-lt"/>
                <a:ea typeface="+mn-ea"/>
                <a:cs typeface="+mn-cs"/>
              </a:rPr>
              <a:t>to trainer:  If </a:t>
            </a:r>
            <a:r>
              <a:rPr lang="en-US" sz="1200" i="1" kern="1200" smtClean="0">
                <a:solidFill>
                  <a:schemeClr val="tx1"/>
                </a:solidFill>
                <a:effectLst/>
                <a:latin typeface="+mn-lt"/>
                <a:ea typeface="+mn-ea"/>
                <a:cs typeface="+mn-cs"/>
              </a:rPr>
              <a:t>all participants </a:t>
            </a:r>
            <a:r>
              <a:rPr lang="en-US" sz="1200" i="1" kern="1200" dirty="0" smtClean="0">
                <a:solidFill>
                  <a:schemeClr val="tx1"/>
                </a:solidFill>
                <a:effectLst/>
                <a:latin typeface="+mn-lt"/>
                <a:ea typeface="+mn-ea"/>
                <a:cs typeface="+mn-cs"/>
              </a:rPr>
              <a:t>are from one unit type, debrief all items from that unit.  If the group is mixed, debrief one or two from each unit represented.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This slide ends the “To Approve or </a:t>
            </a:r>
            <a:r>
              <a:rPr lang="en-US" sz="1200" i="1" kern="1200" smtClean="0">
                <a:solidFill>
                  <a:schemeClr val="tx1"/>
                </a:solidFill>
                <a:effectLst/>
                <a:latin typeface="+mn-lt"/>
                <a:ea typeface="+mn-ea"/>
                <a:cs typeface="+mn-cs"/>
              </a:rPr>
              <a:t>Not to Approve</a:t>
            </a:r>
            <a:r>
              <a:rPr lang="en-US" sz="1200" i="1" kern="1200" dirty="0" smtClean="0">
                <a:solidFill>
                  <a:schemeClr val="tx1"/>
                </a:solidFill>
                <a:effectLst/>
                <a:latin typeface="+mn-lt"/>
                <a:ea typeface="+mn-ea"/>
                <a:cs typeface="+mn-cs"/>
              </a:rPr>
              <a:t>” exercise and the section module on approving overrides.  </a:t>
            </a:r>
            <a:endParaRPr lang="en-US" altLang="en-US" i="1" dirty="0" smtClean="0"/>
          </a:p>
        </p:txBody>
      </p:sp>
      <p:sp>
        <p:nvSpPr>
          <p:cNvPr id="1996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AD38B6A-EB19-4AC4-ABAB-5E69F251CCC3}" type="slidenum">
              <a:rPr lang="en-US" altLang="en-US">
                <a:latin typeface="Calibri" panose="020F0502020204030204" pitchFamily="34" charset="0"/>
              </a:rPr>
              <a:pPr eaLnBrk="1" hangingPunct="1"/>
              <a:t>83</a:t>
            </a:fld>
            <a:endParaRPr lang="en-US" altLang="en-US">
              <a:latin typeface="Calibri" panose="020F0502020204030204" pitchFamily="34" charset="0"/>
            </a:endParaRPr>
          </a:p>
        </p:txBody>
      </p:sp>
    </p:spTree>
    <p:extLst>
      <p:ext uri="{BB962C8B-B14F-4D97-AF65-F5344CB8AC3E}">
        <p14:creationId xmlns:p14="http://schemas.microsoft.com/office/powerpoint/2010/main" val="11240906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Another </a:t>
            </a:r>
            <a:r>
              <a:rPr lang="en-US" sz="1200" kern="1200" dirty="0" smtClean="0">
                <a:solidFill>
                  <a:schemeClr val="tx1"/>
                </a:solidFill>
                <a:effectLst/>
                <a:latin typeface="+mn-lt"/>
                <a:ea typeface="+mn-ea"/>
                <a:cs typeface="+mn-cs"/>
              </a:rPr>
              <a:t>supervisory task is assessment approvals.  We will review the technical aspect of how to accomplish approvals in </a:t>
            </a:r>
            <a:r>
              <a:rPr lang="en-US" sz="1200" kern="1200" dirty="0" err="1" smtClean="0">
                <a:solidFill>
                  <a:schemeClr val="tx1"/>
                </a:solidFill>
                <a:effectLst/>
                <a:latin typeface="+mn-lt"/>
                <a:ea typeface="+mn-ea"/>
                <a:cs typeface="+mn-cs"/>
              </a:rPr>
              <a:t>webSDM</a:t>
            </a:r>
            <a:r>
              <a:rPr lang="en-US" sz="1200" kern="1200" dirty="0" smtClean="0">
                <a:solidFill>
                  <a:schemeClr val="tx1"/>
                </a:solidFill>
                <a:effectLst/>
                <a:latin typeface="+mn-lt"/>
                <a:ea typeface="+mn-ea"/>
                <a:cs typeface="+mn-cs"/>
              </a:rPr>
              <a:t>, and then explore an idea for thinking about how much scrutiny </a:t>
            </a:r>
            <a:r>
              <a:rPr lang="en-US" sz="1200" kern="1200" smtClean="0">
                <a:solidFill>
                  <a:schemeClr val="tx1"/>
                </a:solidFill>
                <a:effectLst/>
                <a:latin typeface="+mn-lt"/>
                <a:ea typeface="+mn-ea"/>
                <a:cs typeface="+mn-cs"/>
              </a:rPr>
              <a:t>you should give to an assessment before </a:t>
            </a:r>
            <a:r>
              <a:rPr lang="en-US" sz="1200" kern="1200" dirty="0" smtClean="0">
                <a:solidFill>
                  <a:schemeClr val="tx1"/>
                </a:solidFill>
                <a:effectLst/>
                <a:latin typeface="+mn-lt"/>
                <a:ea typeface="+mn-ea"/>
                <a:cs typeface="+mn-cs"/>
              </a:rPr>
              <a:t>signing your name.</a:t>
            </a:r>
          </a:p>
          <a:p>
            <a:r>
              <a:rPr lang="en-US" sz="1200" kern="1200" dirty="0" smtClean="0">
                <a:solidFill>
                  <a:schemeClr val="tx1"/>
                </a:solidFill>
                <a:effectLst/>
                <a:latin typeface="+mn-lt"/>
                <a:ea typeface="+mn-ea"/>
                <a:cs typeface="+mn-cs"/>
              </a:rPr>
              <a:t> </a:t>
            </a:r>
          </a:p>
          <a:p>
            <a:pPr eaLnBrk="1" hangingPunct="1">
              <a:spcBef>
                <a:spcPct val="0"/>
              </a:spcBef>
            </a:pPr>
            <a:endParaRPr lang="en-US" altLang="en-US" dirty="0" smtClean="0"/>
          </a:p>
        </p:txBody>
      </p:sp>
      <p:sp>
        <p:nvSpPr>
          <p:cNvPr id="2007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6C97AE-F616-421F-8C37-407A9EF569EE}" type="slidenum">
              <a:rPr lang="en-US" altLang="en-US">
                <a:latin typeface="Calibri" panose="020F0502020204030204" pitchFamily="34" charset="0"/>
              </a:rPr>
              <a:pPr eaLnBrk="1" hangingPunct="1"/>
              <a:t>84</a:t>
            </a:fld>
            <a:endParaRPr lang="en-US" altLang="en-US">
              <a:latin typeface="Calibri" panose="020F0502020204030204" pitchFamily="34" charset="0"/>
            </a:endParaRPr>
          </a:p>
        </p:txBody>
      </p:sp>
    </p:spTree>
    <p:extLst>
      <p:ext uri="{BB962C8B-B14F-4D97-AF65-F5344CB8AC3E}">
        <p14:creationId xmlns:p14="http://schemas.microsoft.com/office/powerpoint/2010/main" val="235606598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First</a:t>
            </a:r>
            <a:r>
              <a:rPr lang="en-US" altLang="en-US" smtClean="0"/>
              <a:t>,</a:t>
            </a:r>
            <a:r>
              <a:rPr lang="en-US" altLang="en-US" baseline="0" smtClean="0"/>
              <a:t> </a:t>
            </a:r>
            <a:r>
              <a:rPr lang="en-US" sz="1200" kern="120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technical aspects.  Here is an image of what the new </a:t>
            </a:r>
            <a:r>
              <a:rPr lang="en-US" sz="1200" kern="1200" dirty="0" err="1" smtClean="0">
                <a:solidFill>
                  <a:schemeClr val="tx1"/>
                </a:solidFill>
                <a:effectLst/>
                <a:latin typeface="+mn-lt"/>
                <a:ea typeface="+mn-ea"/>
                <a:cs typeface="+mn-cs"/>
              </a:rPr>
              <a:t>webSDM</a:t>
            </a:r>
            <a:r>
              <a:rPr lang="en-US" sz="1200" kern="1200" baseline="0" dirty="0" smtClean="0">
                <a:solidFill>
                  <a:schemeClr val="tx1"/>
                </a:solidFill>
                <a:effectLst/>
                <a:latin typeface="+mn-lt"/>
                <a:ea typeface="+mn-ea"/>
                <a:cs typeface="+mn-cs"/>
              </a:rPr>
              <a:t> approval menu </a:t>
            </a:r>
            <a:r>
              <a:rPr lang="en-US" sz="1200" kern="1200" dirty="0" smtClean="0">
                <a:solidFill>
                  <a:schemeClr val="tx1"/>
                </a:solidFill>
                <a:effectLst/>
                <a:latin typeface="+mn-lt"/>
                <a:ea typeface="+mn-ea"/>
                <a:cs typeface="+mn-cs"/>
              </a:rPr>
              <a:t>looks like.  </a:t>
            </a:r>
            <a:endParaRPr lang="en-US" altLang="en-US" dirty="0" smtClean="0"/>
          </a:p>
        </p:txBody>
      </p:sp>
      <p:sp>
        <p:nvSpPr>
          <p:cNvPr id="2017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162F12-912A-4B95-A1DB-6DCAC866A0C9}" type="slidenum">
              <a:rPr lang="en-US" altLang="en-US">
                <a:latin typeface="Calibri" panose="020F0502020204030204" pitchFamily="34" charset="0"/>
              </a:rPr>
              <a:pPr eaLnBrk="1" hangingPunct="1"/>
              <a:t>85</a:t>
            </a:fld>
            <a:endParaRPr lang="en-US" altLang="en-US">
              <a:latin typeface="Calibri" panose="020F0502020204030204" pitchFamily="34" charset="0"/>
            </a:endParaRPr>
          </a:p>
        </p:txBody>
      </p:sp>
    </p:spTree>
    <p:extLst>
      <p:ext uri="{BB962C8B-B14F-4D97-AF65-F5344CB8AC3E}">
        <p14:creationId xmlns:p14="http://schemas.microsoft.com/office/powerpoint/2010/main" val="344289458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If </a:t>
            </a:r>
            <a:r>
              <a:rPr lang="en-US" sz="1200" kern="1200" dirty="0" smtClean="0">
                <a:solidFill>
                  <a:schemeClr val="tx1"/>
                </a:solidFill>
                <a:effectLst/>
                <a:latin typeface="+mn-lt"/>
                <a:ea typeface="+mn-ea"/>
                <a:cs typeface="+mn-cs"/>
              </a:rPr>
              <a:t>your box is empty, you can go about other business.  If one or more assessments show up, highlight the assessment you want to review.  </a:t>
            </a:r>
          </a:p>
          <a:p>
            <a:pPr marL="241300" indent="-241300" eaLnBrk="1" hangingPunct="1">
              <a:spcBef>
                <a:spcPct val="0"/>
              </a:spcBef>
            </a:pPr>
            <a:endParaRPr lang="en-US" altLang="en-US" dirty="0" smtClean="0"/>
          </a:p>
        </p:txBody>
      </p:sp>
      <p:sp>
        <p:nvSpPr>
          <p:cNvPr id="2027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B970917-F19C-468B-A04C-AB6B39468866}" type="slidenum">
              <a:rPr lang="en-US" altLang="en-US">
                <a:latin typeface="Calibri" panose="020F0502020204030204" pitchFamily="34" charset="0"/>
              </a:rPr>
              <a:pPr eaLnBrk="1" hangingPunct="1"/>
              <a:t>86</a:t>
            </a:fld>
            <a:endParaRPr lang="en-US" altLang="en-US">
              <a:latin typeface="Calibri" panose="020F0502020204030204" pitchFamily="34" charset="0"/>
            </a:endParaRPr>
          </a:p>
        </p:txBody>
      </p:sp>
    </p:spTree>
    <p:extLst>
      <p:ext uri="{BB962C8B-B14F-4D97-AF65-F5344CB8AC3E}">
        <p14:creationId xmlns:p14="http://schemas.microsoft.com/office/powerpoint/2010/main" val="214449911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We are going to temporarily bypass the actual process of reviewing your worker’s work.  We’ll come back to that in a moment.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realize that the assessment that showed up in your inbox should have gone to a different supervisor (CLICK—red arrow appears), just click on the “Redirect Approval” button.  You will get a list of the units in your county and can click on the correct unit.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approve the assessment, select APPROVE (CLICK—red arrow appears).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assessment will no longer be on your Approval Requests list.  </a:t>
            </a:r>
          </a:p>
          <a:p>
            <a:pPr eaLnBrk="1" hangingPunct="1">
              <a:spcBef>
                <a:spcPct val="0"/>
              </a:spcBef>
            </a:pPr>
            <a:endParaRPr lang="en-US" altLang="en-US" dirty="0" smtClean="0"/>
          </a:p>
        </p:txBody>
      </p:sp>
      <p:sp>
        <p:nvSpPr>
          <p:cNvPr id="2037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CFB19D-BD08-41A8-9873-41C07E069DCA}" type="slidenum">
              <a:rPr lang="en-US" altLang="en-US">
                <a:latin typeface="Calibri" panose="020F0502020204030204" pitchFamily="34" charset="0"/>
              </a:rPr>
              <a:pPr eaLnBrk="1" hangingPunct="1"/>
              <a:t>87</a:t>
            </a:fld>
            <a:endParaRPr lang="en-US" altLang="en-US">
              <a:latin typeface="Calibri" panose="020F0502020204030204" pitchFamily="34" charset="0"/>
            </a:endParaRPr>
          </a:p>
        </p:txBody>
      </p:sp>
    </p:spTree>
    <p:extLst>
      <p:ext uri="{BB962C8B-B14F-4D97-AF65-F5344CB8AC3E}">
        <p14:creationId xmlns:p14="http://schemas.microsoft.com/office/powerpoint/2010/main" val="197938631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If </a:t>
            </a:r>
            <a:r>
              <a:rPr lang="en-US" sz="1200" kern="1200" dirty="0" smtClean="0">
                <a:solidFill>
                  <a:schemeClr val="tx1"/>
                </a:solidFill>
                <a:effectLst/>
                <a:latin typeface="+mn-lt"/>
                <a:ea typeface="+mn-ea"/>
                <a:cs typeface="+mn-cs"/>
              </a:rPr>
              <a:t>you find an error on the assessment, or have a question about the worker’s work, you have two options</a:t>
            </a:r>
            <a:r>
              <a:rPr lang="en-US" sz="1200" kern="120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first may be necessary at times, but is not the best option.  If the worker is unavailable and you can’t wait for the worker to move the assessment along, you can make the change yourself.  Just put in what you believe to be the correct response. </a:t>
            </a:r>
            <a:endParaRPr lang="en-US" altLang="en-US" dirty="0" smtClean="0"/>
          </a:p>
        </p:txBody>
      </p:sp>
      <p:sp>
        <p:nvSpPr>
          <p:cNvPr id="2048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4AE7B9-FB75-466D-A5E8-88C03115D981}" type="slidenum">
              <a:rPr lang="en-US" altLang="en-US">
                <a:latin typeface="Calibri" panose="020F0502020204030204" pitchFamily="34" charset="0"/>
              </a:rPr>
              <a:pPr eaLnBrk="1" hangingPunct="1"/>
              <a:t>88</a:t>
            </a:fld>
            <a:endParaRPr lang="en-US" altLang="en-US">
              <a:latin typeface="Calibri" panose="020F0502020204030204" pitchFamily="34" charset="0"/>
            </a:endParaRPr>
          </a:p>
        </p:txBody>
      </p:sp>
    </p:spTree>
    <p:extLst>
      <p:ext uri="{BB962C8B-B14F-4D97-AF65-F5344CB8AC3E}">
        <p14:creationId xmlns:p14="http://schemas.microsoft.com/office/powerpoint/2010/main" val="14179680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Scroll</a:t>
            </a:r>
            <a:r>
              <a:rPr lang="en-US" altLang="en-US" baseline="0" dirty="0" smtClean="0"/>
              <a:t> </a:t>
            </a:r>
            <a:r>
              <a:rPr lang="en-US" sz="1200" kern="1200" dirty="0" smtClean="0">
                <a:solidFill>
                  <a:schemeClr val="tx1"/>
                </a:solidFill>
                <a:effectLst/>
                <a:latin typeface="+mn-lt"/>
                <a:ea typeface="+mn-ea"/>
                <a:cs typeface="+mn-cs"/>
              </a:rPr>
              <a:t>to the bottom to the text box labeled “Supervisor Comments” and explain what you changed and why.  For example, “Changed 5 to</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 because current allegation is for neglect.”  When you’ve made all the changes you intend to make, select the APPROVE button.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important to enter any comments before you</a:t>
            </a:r>
            <a:r>
              <a:rPr lang="en-US" sz="1200" kern="1200" baseline="0" dirty="0" smtClean="0">
                <a:solidFill>
                  <a:schemeClr val="tx1"/>
                </a:solidFill>
                <a:effectLst/>
                <a:latin typeface="+mn-lt"/>
                <a:ea typeface="+mn-ea"/>
                <a:cs typeface="+mn-cs"/>
              </a:rPr>
              <a:t> approve, since the assessment </a:t>
            </a:r>
            <a:r>
              <a:rPr lang="en-US" sz="1200" kern="1200" baseline="0" smtClean="0">
                <a:solidFill>
                  <a:schemeClr val="tx1"/>
                </a:solidFill>
                <a:effectLst/>
                <a:latin typeface="+mn-lt"/>
                <a:ea typeface="+mn-ea"/>
                <a:cs typeface="+mn-cs"/>
              </a:rPr>
              <a:t>will become </a:t>
            </a:r>
            <a:r>
              <a:rPr lang="en-US" sz="1200" kern="1200" baseline="0" dirty="0" smtClean="0">
                <a:solidFill>
                  <a:schemeClr val="tx1"/>
                </a:solidFill>
                <a:effectLst/>
                <a:latin typeface="+mn-lt"/>
                <a:ea typeface="+mn-ea"/>
                <a:cs typeface="+mn-cs"/>
              </a:rPr>
              <a:t>read-only </a:t>
            </a:r>
            <a:r>
              <a:rPr lang="en-US" sz="1200" kern="1200" baseline="0" smtClean="0">
                <a:solidFill>
                  <a:schemeClr val="tx1"/>
                </a:solidFill>
                <a:effectLst/>
                <a:latin typeface="+mn-lt"/>
                <a:ea typeface="+mn-ea"/>
                <a:cs typeface="+mn-cs"/>
              </a:rPr>
              <a:t>after you approve it.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altLang="en-US" dirty="0" smtClean="0"/>
          </a:p>
        </p:txBody>
      </p:sp>
      <p:sp>
        <p:nvSpPr>
          <p:cNvPr id="2058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4E800E9-E6CD-4111-B6E2-E3F453A2ABB6}" type="slidenum">
              <a:rPr lang="en-US" altLang="en-US">
                <a:latin typeface="Calibri" panose="020F0502020204030204" pitchFamily="34" charset="0"/>
              </a:rPr>
              <a:pPr eaLnBrk="1" hangingPunct="1"/>
              <a:t>89</a:t>
            </a:fld>
            <a:endParaRPr lang="en-US" altLang="en-US">
              <a:latin typeface="Calibri" panose="020F0502020204030204" pitchFamily="34" charset="0"/>
            </a:endParaRPr>
          </a:p>
        </p:txBody>
      </p:sp>
    </p:spTree>
    <p:extLst>
      <p:ext uri="{BB962C8B-B14F-4D97-AF65-F5344CB8AC3E}">
        <p14:creationId xmlns:p14="http://schemas.microsoft.com/office/powerpoint/2010/main" val="4146586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7587"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9688" eaLnBrk="1" hangingPunct="1">
              <a:spcBef>
                <a:spcPts val="425"/>
              </a:spcBef>
            </a:pPr>
            <a:r>
              <a:rPr lang="en-US" altLang="en-US" smtClean="0">
                <a:latin typeface="Calibri" panose="020F0502020204030204" pitchFamily="34" charset="0"/>
                <a:cs typeface="Arial" panose="020B0604020202020204" pitchFamily="34" charset="0"/>
                <a:sym typeface="Arial" panose="020B0604020202020204" pitchFamily="34" charset="0"/>
              </a:rPr>
              <a:t>Empower workers by trusting them.</a:t>
            </a:r>
          </a:p>
        </p:txBody>
      </p:sp>
      <p:sp>
        <p:nvSpPr>
          <p:cNvPr id="67588" name="Header Placeholder 1"/>
          <p:cNvSpPr>
            <a:spLocks noGrp="1"/>
          </p:cNvSpPr>
          <p:nvPr>
            <p:ph type="hdr" sz="quarter" idx="4294967295"/>
          </p:nvPr>
        </p:nvSpPr>
        <p:spPr bwMode="auto">
          <a:xfrm>
            <a:off x="0" y="0"/>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200">
                <a:solidFill>
                  <a:srgbClr val="000000"/>
                </a:solidFill>
                <a:latin typeface="Tahoma" panose="020B0604030504040204" pitchFamily="34" charset="0"/>
                <a:ea typeface="ヒラギノ角ゴ ProN W3" charset="-128"/>
                <a:cs typeface="Tahoma" panose="020B0604030504040204" pitchFamily="34" charset="0"/>
                <a:sym typeface="Gill Sans" charset="0"/>
              </a:rPr>
              <a:t>Last updated: May 25, 2012</a:t>
            </a:r>
          </a:p>
        </p:txBody>
      </p:sp>
    </p:spTree>
    <p:extLst>
      <p:ext uri="{BB962C8B-B14F-4D97-AF65-F5344CB8AC3E}">
        <p14:creationId xmlns:p14="http://schemas.microsoft.com/office/powerpoint/2010/main" val="7683779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If you modified a worker’s assessment, your worker will be informed via the My Alerts screen.  Each worker has an alert</a:t>
            </a:r>
            <a:r>
              <a:rPr lang="en-US" sz="1200" kern="1200" baseline="0" dirty="0" smtClean="0">
                <a:solidFill>
                  <a:schemeClr val="tx1"/>
                </a:solidFill>
                <a:effectLst/>
                <a:latin typeface="+mn-lt"/>
                <a:ea typeface="+mn-ea"/>
                <a:cs typeface="+mn-cs"/>
              </a:rPr>
              <a:t> section</a:t>
            </a:r>
            <a:r>
              <a:rPr lang="en-US" sz="1200" kern="1200" dirty="0" smtClean="0">
                <a:solidFill>
                  <a:schemeClr val="tx1"/>
                </a:solidFill>
                <a:effectLst/>
                <a:latin typeface="+mn-lt"/>
                <a:ea typeface="+mn-ea"/>
                <a:cs typeface="+mn-cs"/>
              </a:rPr>
              <a:t> that details approval status. In the box they will have assessments</a:t>
            </a:r>
            <a:r>
              <a:rPr lang="en-US" sz="1200" kern="1200" baseline="0" dirty="0" smtClean="0">
                <a:solidFill>
                  <a:schemeClr val="tx1"/>
                </a:solidFill>
                <a:effectLst/>
                <a:latin typeface="+mn-lt"/>
                <a:ea typeface="+mn-ea"/>
                <a:cs typeface="+mn-cs"/>
              </a:rPr>
              <a:t> pending an approval requests</a:t>
            </a:r>
            <a:r>
              <a:rPr lang="en-US" sz="1200" kern="1200" dirty="0" smtClean="0">
                <a:solidFill>
                  <a:schemeClr val="tx1"/>
                </a:solidFill>
                <a:effectLst/>
                <a:latin typeface="+mn-lt"/>
                <a:ea typeface="+mn-ea"/>
                <a:cs typeface="+mn-cs"/>
              </a:rPr>
              <a:t>, assessments recently</a:t>
            </a:r>
            <a:r>
              <a:rPr lang="en-US" sz="1200" kern="1200" baseline="0" dirty="0" smtClean="0">
                <a:solidFill>
                  <a:schemeClr val="tx1"/>
                </a:solidFill>
                <a:effectLst/>
                <a:latin typeface="+mn-lt"/>
                <a:ea typeface="+mn-ea"/>
                <a:cs typeface="+mn-cs"/>
              </a:rPr>
              <a:t> approved</a:t>
            </a:r>
            <a:r>
              <a:rPr lang="en-US" sz="1200" kern="1200" dirty="0" smtClean="0">
                <a:solidFill>
                  <a:schemeClr val="tx1"/>
                </a:solidFill>
                <a:effectLst/>
                <a:latin typeface="+mn-lt"/>
                <a:ea typeface="+mn-ea"/>
                <a:cs typeface="+mn-cs"/>
              </a:rPr>
              <a:t>, and (CLICK) assessments you modified before approving.  See the green assessment.  If the worker opens this assessment, he/she can scroll down to see your comments.  Note that he/she does not HAVE to look, but CAN look if he/she wants.  </a:t>
            </a:r>
          </a:p>
          <a:p>
            <a:pPr eaLnBrk="1" hangingPunct="1">
              <a:spcBef>
                <a:spcPct val="0"/>
              </a:spcBef>
            </a:pPr>
            <a:endParaRPr lang="en-US" altLang="en-US" dirty="0" smtClean="0"/>
          </a:p>
        </p:txBody>
      </p:sp>
      <p:sp>
        <p:nvSpPr>
          <p:cNvPr id="2068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D58082-EC98-4DDF-9207-26AC20594951}" type="slidenum">
              <a:rPr lang="en-US" altLang="en-US">
                <a:latin typeface="Calibri" panose="020F0502020204030204" pitchFamily="34" charset="0"/>
              </a:rPr>
              <a:pPr eaLnBrk="1" hangingPunct="1"/>
              <a:t>90</a:t>
            </a:fld>
            <a:endParaRPr lang="en-US" altLang="en-US">
              <a:latin typeface="Calibri" panose="020F0502020204030204" pitchFamily="34" charset="0"/>
            </a:endParaRPr>
          </a:p>
        </p:txBody>
      </p:sp>
    </p:spTree>
    <p:extLst>
      <p:ext uri="{BB962C8B-B14F-4D97-AF65-F5344CB8AC3E}">
        <p14:creationId xmlns:p14="http://schemas.microsoft.com/office/powerpoint/2010/main" val="22904388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p:txBody>
          <a:bodyPr wrap="square" numCol="1" anchor="t" anchorCtr="0" compatLnSpc="1">
            <a:prstTxWarp prst="textNoShape">
              <a:avLst/>
            </a:prstTxWarp>
            <a:normAutofit fontScale="92500" lnSpcReduction="10000"/>
          </a:bodyPr>
          <a:lstStyle/>
          <a:p>
            <a:r>
              <a:rPr lang="en-US" sz="1200" kern="1200" dirty="0" smtClean="0">
                <a:solidFill>
                  <a:schemeClr val="tx1"/>
                </a:solidFill>
                <a:effectLst/>
                <a:latin typeface="+mn-lt"/>
                <a:ea typeface="+mn-ea"/>
                <a:cs typeface="+mn-cs"/>
              </a:rPr>
              <a:t>A better option for responding to a mistake or question would be to ask the worker to come in to your office/cubicle.  If he/she can’t come right away, you can just close the assessment without approving it.  It will go back to your inbox.  Just open it again when the worker is available.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Tell the worker which item you are not sure about and why.  Ask the worker’s rationale for marking it as he/she did.  Refer to the relevant SDM policy and/or definition for guidance.  It’s possible the worker marked the right response, but wrote a narrative that didn’t include the critical information so it left you stumped.  The solution here is working on writing good narrative, but you can compliment the worker’s assessment.  The worker could explain why he/she scored it that way and persuade you that he/she is right.  Or he/she may realize an error was made.  That could mean getting more information before finalizing the assessment.  Or it could mean that the two of you change it on the spot.  If you make a change, you should explain why.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Note to trainer: </a:t>
            </a:r>
            <a:r>
              <a:rPr lang="en-US" sz="1200" i="1" kern="1200" dirty="0" err="1" smtClean="0">
                <a:solidFill>
                  <a:schemeClr val="tx1"/>
                </a:solidFill>
                <a:effectLst/>
                <a:latin typeface="+mn-lt"/>
                <a:ea typeface="+mn-ea"/>
                <a:cs typeface="+mn-cs"/>
              </a:rPr>
              <a:t>webSDM</a:t>
            </a:r>
            <a:r>
              <a:rPr lang="en-US" sz="1200" i="1" kern="1200" dirty="0" smtClean="0">
                <a:solidFill>
                  <a:schemeClr val="tx1"/>
                </a:solidFill>
                <a:effectLst/>
                <a:latin typeface="+mn-lt"/>
                <a:ea typeface="+mn-ea"/>
                <a:cs typeface="+mn-cs"/>
              </a:rPr>
              <a:t> does not keep each edited version, but an audit trail is created about who made a change, when, and what was changed.  If time allows, have a discussion about the implications of making edits.  There are good, legitimate reasons, and there are not-so-good reasons.  Transparency is key.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any case, rather than just fixing one error, use this opportunity to build worker skill.  The choice is yours—fix mistakes one at a time and fix the same mistake over and over, or take a little more time and build a competent </a:t>
            </a:r>
            <a:r>
              <a:rPr lang="en-US" sz="1200" kern="1200" smtClean="0">
                <a:solidFill>
                  <a:schemeClr val="tx1"/>
                </a:solidFill>
                <a:effectLst/>
                <a:latin typeface="+mn-lt"/>
                <a:ea typeface="+mn-ea"/>
                <a:cs typeface="+mn-cs"/>
              </a:rPr>
              <a:t>staff who </a:t>
            </a:r>
            <a:r>
              <a:rPr lang="en-US" sz="1200" kern="1200" dirty="0" smtClean="0">
                <a:solidFill>
                  <a:schemeClr val="tx1"/>
                </a:solidFill>
                <a:effectLst/>
                <a:latin typeface="+mn-lt"/>
                <a:ea typeface="+mn-ea"/>
                <a:cs typeface="+mn-cs"/>
              </a:rPr>
              <a:t>will need less hand-holding </a:t>
            </a:r>
            <a:r>
              <a:rPr lang="en-US" sz="1200" kern="1200" smtClean="0">
                <a:solidFill>
                  <a:schemeClr val="tx1"/>
                </a:solidFill>
                <a:effectLst/>
                <a:latin typeface="+mn-lt"/>
                <a:ea typeface="+mn-ea"/>
                <a:cs typeface="+mn-cs"/>
              </a:rPr>
              <a:t>in the months </a:t>
            </a:r>
            <a:r>
              <a:rPr lang="en-US" sz="1200" kern="1200" dirty="0" smtClean="0">
                <a:solidFill>
                  <a:schemeClr val="tx1"/>
                </a:solidFill>
                <a:effectLst/>
                <a:latin typeface="+mn-lt"/>
                <a:ea typeface="+mn-ea"/>
                <a:cs typeface="+mn-cs"/>
              </a:rPr>
              <a:t>and years to come.</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Note to trainer:  Ask for examples of instances supervisors have asked workers to make a change</a:t>
            </a:r>
            <a:r>
              <a:rPr lang="en-US" sz="1200" i="1" kern="1200" smtClean="0">
                <a:solidFill>
                  <a:schemeClr val="tx1"/>
                </a:solidFill>
                <a:effectLst/>
                <a:latin typeface="+mn-lt"/>
                <a:ea typeface="+mn-ea"/>
                <a:cs typeface="+mn-cs"/>
              </a:rPr>
              <a:t>. For </a:t>
            </a:r>
            <a:r>
              <a:rPr lang="en-US" sz="1200" i="1" kern="1200" dirty="0" smtClean="0">
                <a:solidFill>
                  <a:schemeClr val="tx1"/>
                </a:solidFill>
                <a:effectLst/>
                <a:latin typeface="+mn-lt"/>
                <a:ea typeface="+mn-ea"/>
                <a:cs typeface="+mn-cs"/>
              </a:rPr>
              <a:t>new supervisors, ask for examples of how their supervisor got them to think about something by discussing an SDM assessment</a:t>
            </a:r>
            <a:r>
              <a:rPr lang="en-US" sz="1200" i="1" kern="1200" smtClean="0">
                <a:solidFill>
                  <a:schemeClr val="tx1"/>
                </a:solidFill>
                <a:effectLst/>
                <a:latin typeface="+mn-lt"/>
                <a:ea typeface="+mn-ea"/>
                <a:cs typeface="+mn-cs"/>
              </a:rPr>
              <a:t>.  </a:t>
            </a:r>
            <a:endParaRPr lang="en-US" i="1" dirty="0" smtClean="0"/>
          </a:p>
        </p:txBody>
      </p:sp>
      <p:sp>
        <p:nvSpPr>
          <p:cNvPr id="2078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1CE868-57A6-42A0-958B-F388285A2907}" type="slidenum">
              <a:rPr lang="en-US" altLang="en-US">
                <a:latin typeface="Calibri" panose="020F0502020204030204" pitchFamily="34" charset="0"/>
              </a:rPr>
              <a:pPr eaLnBrk="1" hangingPunct="1"/>
              <a:t>91</a:t>
            </a:fld>
            <a:endParaRPr lang="en-US" altLang="en-US">
              <a:latin typeface="Calibri" panose="020F0502020204030204" pitchFamily="34" charset="0"/>
            </a:endParaRPr>
          </a:p>
        </p:txBody>
      </p:sp>
    </p:spTree>
    <p:extLst>
      <p:ext uri="{BB962C8B-B14F-4D97-AF65-F5344CB8AC3E}">
        <p14:creationId xmlns:p14="http://schemas.microsoft.com/office/powerpoint/2010/main" val="105825502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p:txBody>
          <a:bodyPr wrap="square" numCol="1" anchor="t" anchorCtr="0" compatLnSpc="1">
            <a:prstTxWarp prst="textNoShape">
              <a:avLst/>
            </a:prstTxWarp>
            <a:normAutofit fontScale="70000" lnSpcReduction="20000"/>
          </a:bodyPr>
          <a:lstStyle/>
          <a:p>
            <a:r>
              <a:rPr lang="en-US" sz="1200" kern="1200" dirty="0" smtClean="0">
                <a:solidFill>
                  <a:schemeClr val="tx1"/>
                </a:solidFill>
                <a:effectLst/>
                <a:latin typeface="+mn-lt"/>
                <a:ea typeface="+mn-ea"/>
                <a:cs typeface="+mn-cs"/>
              </a:rPr>
              <a:t>Some supervisors carefully read every </a:t>
            </a:r>
            <a:r>
              <a:rPr lang="en-US" sz="1200" kern="1200" smtClean="0">
                <a:solidFill>
                  <a:schemeClr val="tx1"/>
                </a:solidFill>
                <a:effectLst/>
                <a:latin typeface="+mn-lt"/>
                <a:ea typeface="+mn-ea"/>
                <a:cs typeface="+mn-cs"/>
              </a:rPr>
              <a:t>word written by </a:t>
            </a:r>
            <a:r>
              <a:rPr lang="en-US" sz="1200" kern="1200" dirty="0" smtClean="0">
                <a:solidFill>
                  <a:schemeClr val="tx1"/>
                </a:solidFill>
                <a:effectLst/>
                <a:latin typeface="+mn-lt"/>
                <a:ea typeface="+mn-ea"/>
                <a:cs typeface="+mn-cs"/>
              </a:rPr>
              <a:t>every worker</a:t>
            </a:r>
            <a:r>
              <a:rPr lang="en-US" sz="1200" kern="1200" smtClean="0">
                <a:solidFill>
                  <a:schemeClr val="tx1"/>
                </a:solidFill>
                <a:effectLst/>
                <a:latin typeface="+mn-lt"/>
                <a:ea typeface="+mn-ea"/>
                <a:cs typeface="+mn-cs"/>
              </a:rPr>
              <a:t>. Others </a:t>
            </a:r>
            <a:r>
              <a:rPr lang="en-US" sz="1200" kern="1200" dirty="0" smtClean="0">
                <a:solidFill>
                  <a:schemeClr val="tx1"/>
                </a:solidFill>
                <a:effectLst/>
                <a:latin typeface="+mn-lt"/>
                <a:ea typeface="+mn-ea"/>
                <a:cs typeface="+mn-cs"/>
              </a:rPr>
              <a:t>just hit the high points and sign off</a:t>
            </a:r>
            <a:r>
              <a:rPr lang="en-US" sz="1200" kern="1200" smtClean="0">
                <a:solidFill>
                  <a:schemeClr val="tx1"/>
                </a:solidFill>
                <a:effectLst/>
                <a:latin typeface="+mn-lt"/>
                <a:ea typeface="+mn-ea"/>
                <a:cs typeface="+mn-cs"/>
              </a:rPr>
              <a:t>. What do </a:t>
            </a:r>
            <a:r>
              <a:rPr lang="en-US" sz="1200" kern="1200" dirty="0" smtClean="0">
                <a:solidFill>
                  <a:schemeClr val="tx1"/>
                </a:solidFill>
                <a:effectLst/>
                <a:latin typeface="+mn-lt"/>
                <a:ea typeface="+mn-ea"/>
                <a:cs typeface="+mn-cs"/>
              </a:rPr>
              <a:t>you do</a:t>
            </a:r>
            <a:r>
              <a:rPr lang="en-US" sz="1200" kern="1200" smtClean="0">
                <a:solidFill>
                  <a:schemeClr val="tx1"/>
                </a:solidFill>
                <a:effectLst/>
                <a:latin typeface="+mn-lt"/>
                <a:ea typeface="+mn-ea"/>
                <a:cs typeface="+mn-cs"/>
              </a:rPr>
              <a:t>? Should you </a:t>
            </a:r>
            <a:r>
              <a:rPr lang="en-US" sz="1200" kern="1200" dirty="0" smtClean="0">
                <a:solidFill>
                  <a:schemeClr val="tx1"/>
                </a:solidFill>
                <a:effectLst/>
                <a:latin typeface="+mn-lt"/>
                <a:ea typeface="+mn-ea"/>
                <a:cs typeface="+mn-cs"/>
              </a:rPr>
              <a:t>use the same level of review for </a:t>
            </a:r>
            <a:r>
              <a:rPr lang="en-US" sz="1200" kern="1200" smtClean="0">
                <a:solidFill>
                  <a:schemeClr val="tx1"/>
                </a:solidFill>
                <a:effectLst/>
                <a:latin typeface="+mn-lt"/>
                <a:ea typeface="+mn-ea"/>
                <a:cs typeface="+mn-cs"/>
              </a:rPr>
              <a:t>every worker, </a:t>
            </a:r>
            <a:r>
              <a:rPr lang="en-US" sz="1200" kern="1200" dirty="0" smtClean="0">
                <a:solidFill>
                  <a:schemeClr val="tx1"/>
                </a:solidFill>
                <a:effectLst/>
                <a:latin typeface="+mn-lt"/>
                <a:ea typeface="+mn-ea"/>
                <a:cs typeface="+mn-cs"/>
              </a:rPr>
              <a:t>every time</a:t>
            </a:r>
            <a:r>
              <a:rPr lang="en-US" sz="1200" kern="1200" smtClean="0">
                <a:solidFill>
                  <a:schemeClr val="tx1"/>
                </a:solidFill>
                <a:effectLst/>
                <a:latin typeface="+mn-lt"/>
                <a:ea typeface="+mn-ea"/>
                <a:cs typeface="+mn-cs"/>
              </a:rPr>
              <a:t>? What </a:t>
            </a:r>
            <a:r>
              <a:rPr lang="en-US" sz="1200" kern="1200" dirty="0" smtClean="0">
                <a:solidFill>
                  <a:schemeClr val="tx1"/>
                </a:solidFill>
                <a:effectLst/>
                <a:latin typeface="+mn-lt"/>
                <a:ea typeface="+mn-ea"/>
                <a:cs typeface="+mn-cs"/>
              </a:rPr>
              <a:t>changes?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will discuss a simple guideline that allows you to focus your time most effectively (much like a risk assessment leads to different recommendations for service intensity).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 important caveat:  if your county has a policy requiring you to do a certain level of review, your county’s policy prevails.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are some things you should look at on every approval request.  If an </a:t>
            </a:r>
            <a:r>
              <a:rPr lang="en-US" sz="1200" kern="1200" smtClean="0">
                <a:solidFill>
                  <a:schemeClr val="tx1"/>
                </a:solidFill>
                <a:effectLst/>
                <a:latin typeface="+mn-lt"/>
                <a:ea typeface="+mn-ea"/>
                <a:cs typeface="+mn-cs"/>
              </a:rPr>
              <a:t>override/”other” response </a:t>
            </a:r>
            <a:r>
              <a:rPr lang="en-US" sz="1200" kern="1200" dirty="0" smtClean="0">
                <a:solidFill>
                  <a:schemeClr val="tx1"/>
                </a:solidFill>
                <a:effectLst/>
                <a:latin typeface="+mn-lt"/>
                <a:ea typeface="+mn-ea"/>
                <a:cs typeface="+mn-cs"/>
              </a:rPr>
              <a:t>was used, check it according to the guidance we discussed earlier</a:t>
            </a:r>
            <a:r>
              <a:rPr lang="en-US" sz="1200" kern="1200" smtClean="0">
                <a:solidFill>
                  <a:schemeClr val="tx1"/>
                </a:solidFill>
                <a:effectLst/>
                <a:latin typeface="+mn-lt"/>
                <a:ea typeface="+mn-ea"/>
                <a:cs typeface="+mn-cs"/>
              </a:rPr>
              <a:t>. Chances </a:t>
            </a:r>
            <a:r>
              <a:rPr lang="en-US" sz="1200" kern="1200" dirty="0" smtClean="0">
                <a:solidFill>
                  <a:schemeClr val="tx1"/>
                </a:solidFill>
                <a:effectLst/>
                <a:latin typeface="+mn-lt"/>
                <a:ea typeface="+mn-ea"/>
                <a:cs typeface="+mn-cs"/>
              </a:rPr>
              <a:t>are the worker has talked to you about the family</a:t>
            </a:r>
            <a:r>
              <a:rPr lang="en-US" sz="1200" kern="1200" smtClean="0">
                <a:solidFill>
                  <a:schemeClr val="tx1"/>
                </a:solidFill>
                <a:effectLst/>
                <a:latin typeface="+mn-lt"/>
                <a:ea typeface="+mn-ea"/>
                <a:cs typeface="+mn-cs"/>
              </a:rPr>
              <a:t>. Based </a:t>
            </a:r>
            <a:r>
              <a:rPr lang="en-US" sz="1200" kern="1200" dirty="0" smtClean="0">
                <a:solidFill>
                  <a:schemeClr val="tx1"/>
                </a:solidFill>
                <a:effectLst/>
                <a:latin typeface="+mn-lt"/>
                <a:ea typeface="+mn-ea"/>
                <a:cs typeface="+mn-cs"/>
              </a:rPr>
              <a:t>on what you know, does this assessment line up</a:t>
            </a:r>
            <a:r>
              <a:rPr lang="en-US" sz="1200" kern="1200" smtClean="0">
                <a:solidFill>
                  <a:schemeClr val="tx1"/>
                </a:solidFill>
                <a:effectLst/>
                <a:latin typeface="+mn-lt"/>
                <a:ea typeface="+mn-ea"/>
                <a:cs typeface="+mn-cs"/>
              </a:rPr>
              <a:t>? Look </a:t>
            </a:r>
            <a:r>
              <a:rPr lang="en-US" sz="1200" kern="1200" dirty="0" smtClean="0">
                <a:solidFill>
                  <a:schemeClr val="tx1"/>
                </a:solidFill>
                <a:effectLst/>
                <a:latin typeface="+mn-lt"/>
                <a:ea typeface="+mn-ea"/>
                <a:cs typeface="+mn-cs"/>
              </a:rPr>
              <a:t>for obvious item inconsistencies</a:t>
            </a:r>
            <a:r>
              <a:rPr lang="en-US" sz="1200" kern="1200" smtClean="0">
                <a:solidFill>
                  <a:schemeClr val="tx1"/>
                </a:solidFill>
                <a:effectLst/>
                <a:latin typeface="+mn-lt"/>
                <a:ea typeface="+mn-ea"/>
                <a:cs typeface="+mn-cs"/>
              </a:rPr>
              <a:t>. For </a:t>
            </a:r>
            <a:r>
              <a:rPr lang="en-US" sz="1200" kern="1200" dirty="0" smtClean="0">
                <a:solidFill>
                  <a:schemeClr val="tx1"/>
                </a:solidFill>
                <a:effectLst/>
                <a:latin typeface="+mn-lt"/>
                <a:ea typeface="+mn-ea"/>
                <a:cs typeface="+mn-cs"/>
              </a:rPr>
              <a:t>example, on the risk tool, the same item sometimes appears on </a:t>
            </a:r>
            <a:r>
              <a:rPr lang="en-US" sz="1200" kern="1200" smtClean="0">
                <a:solidFill>
                  <a:schemeClr val="tx1"/>
                </a:solidFill>
                <a:effectLst/>
                <a:latin typeface="+mn-lt"/>
                <a:ea typeface="+mn-ea"/>
                <a:cs typeface="+mn-cs"/>
              </a:rPr>
              <a:t>both the abuse and the neglect </a:t>
            </a:r>
            <a:r>
              <a:rPr lang="en-US" sz="1200" kern="1200" dirty="0" smtClean="0">
                <a:solidFill>
                  <a:schemeClr val="tx1"/>
                </a:solidFill>
                <a:effectLst/>
                <a:latin typeface="+mn-lt"/>
                <a:ea typeface="+mn-ea"/>
                <a:cs typeface="+mn-cs"/>
              </a:rPr>
              <a:t>indices</a:t>
            </a:r>
            <a:r>
              <a:rPr lang="en-US" sz="1200" kern="1200" smtClean="0">
                <a:solidFill>
                  <a:schemeClr val="tx1"/>
                </a:solidFill>
                <a:effectLst/>
                <a:latin typeface="+mn-lt"/>
                <a:ea typeface="+mn-ea"/>
                <a:cs typeface="+mn-cs"/>
              </a:rPr>
              <a:t>. Is </a:t>
            </a:r>
            <a:r>
              <a:rPr lang="en-US" sz="1200" kern="1200" dirty="0" smtClean="0">
                <a:solidFill>
                  <a:schemeClr val="tx1"/>
                </a:solidFill>
                <a:effectLst/>
                <a:latin typeface="+mn-lt"/>
                <a:ea typeface="+mn-ea"/>
                <a:cs typeface="+mn-cs"/>
              </a:rPr>
              <a:t>it marked </a:t>
            </a:r>
            <a:r>
              <a:rPr lang="en-US" sz="1200" kern="1200" smtClean="0">
                <a:solidFill>
                  <a:schemeClr val="tx1"/>
                </a:solidFill>
                <a:effectLst/>
                <a:latin typeface="+mn-lt"/>
                <a:ea typeface="+mn-ea"/>
                <a:cs typeface="+mn-cs"/>
              </a:rPr>
              <a:t>the same way in both? Across </a:t>
            </a:r>
            <a:r>
              <a:rPr lang="en-US" sz="1200" kern="1200" dirty="0" smtClean="0">
                <a:solidFill>
                  <a:schemeClr val="tx1"/>
                </a:solidFill>
                <a:effectLst/>
                <a:latin typeface="+mn-lt"/>
                <a:ea typeface="+mn-ea"/>
                <a:cs typeface="+mn-cs"/>
              </a:rPr>
              <a:t>tools, was there a complicating factor </a:t>
            </a:r>
            <a:r>
              <a:rPr lang="en-US" sz="1200" kern="1200" smtClean="0">
                <a:solidFill>
                  <a:schemeClr val="tx1"/>
                </a:solidFill>
                <a:effectLst/>
                <a:latin typeface="+mn-lt"/>
                <a:ea typeface="+mn-ea"/>
                <a:cs typeface="+mn-cs"/>
              </a:rPr>
              <a:t>for domestic violence </a:t>
            </a:r>
            <a:r>
              <a:rPr lang="en-US" sz="1200" kern="1200" dirty="0" smtClean="0">
                <a:solidFill>
                  <a:schemeClr val="tx1"/>
                </a:solidFill>
                <a:effectLst/>
                <a:latin typeface="+mn-lt"/>
                <a:ea typeface="+mn-ea"/>
                <a:cs typeface="+mn-cs"/>
              </a:rPr>
              <a:t>but a risk item that indicates </a:t>
            </a:r>
            <a:r>
              <a:rPr lang="en-US" sz="1200" kern="1200" smtClean="0">
                <a:solidFill>
                  <a:schemeClr val="tx1"/>
                </a:solidFill>
                <a:effectLst/>
                <a:latin typeface="+mn-lt"/>
                <a:ea typeface="+mn-ea"/>
                <a:cs typeface="+mn-cs"/>
              </a:rPr>
              <a:t>no domestic violence? There </a:t>
            </a:r>
            <a:r>
              <a:rPr lang="en-US" sz="1200" kern="1200" dirty="0" smtClean="0">
                <a:solidFill>
                  <a:schemeClr val="tx1"/>
                </a:solidFill>
                <a:effectLst/>
                <a:latin typeface="+mn-lt"/>
                <a:ea typeface="+mn-ea"/>
                <a:cs typeface="+mn-cs"/>
              </a:rPr>
              <a:t>are possible explanations for this, but these are the kind of things you can spot quickly, and then if there is an issue, look deeper</a:t>
            </a:r>
            <a:r>
              <a:rPr lang="en-US" sz="1200" kern="1200" smtClean="0">
                <a:solidFill>
                  <a:schemeClr val="tx1"/>
                </a:solidFill>
                <a:effectLst/>
                <a:latin typeface="+mn-lt"/>
                <a:ea typeface="+mn-ea"/>
                <a:cs typeface="+mn-cs"/>
              </a:rPr>
              <a:t>. Finally</a:t>
            </a:r>
            <a:r>
              <a:rPr lang="en-US" sz="1200" kern="1200" dirty="0" smtClean="0">
                <a:solidFill>
                  <a:schemeClr val="tx1"/>
                </a:solidFill>
                <a:effectLst/>
                <a:latin typeface="+mn-lt"/>
                <a:ea typeface="+mn-ea"/>
                <a:cs typeface="+mn-cs"/>
              </a:rPr>
              <a:t>, look at </a:t>
            </a:r>
            <a:r>
              <a:rPr lang="en-US" sz="1200" kern="1200" smtClean="0">
                <a:solidFill>
                  <a:schemeClr val="tx1"/>
                </a:solidFill>
                <a:effectLst/>
                <a:latin typeface="+mn-lt"/>
                <a:ea typeface="+mn-ea"/>
                <a:cs typeface="+mn-cs"/>
              </a:rPr>
              <a:t>the bottom-line </a:t>
            </a:r>
            <a:r>
              <a:rPr lang="en-US" sz="1200" kern="1200" dirty="0" smtClean="0">
                <a:solidFill>
                  <a:schemeClr val="tx1"/>
                </a:solidFill>
                <a:effectLst/>
                <a:latin typeface="+mn-lt"/>
                <a:ea typeface="+mn-ea"/>
                <a:cs typeface="+mn-cs"/>
              </a:rPr>
              <a:t>recommendation</a:t>
            </a:r>
            <a:r>
              <a:rPr lang="en-US" sz="1200" kern="1200" smtClean="0">
                <a:solidFill>
                  <a:schemeClr val="tx1"/>
                </a:solidFill>
                <a:effectLst/>
                <a:latin typeface="+mn-lt"/>
                <a:ea typeface="+mn-ea"/>
                <a:cs typeface="+mn-cs"/>
              </a:rPr>
              <a:t>. Is </a:t>
            </a:r>
            <a:r>
              <a:rPr lang="en-US" sz="1200" kern="1200" dirty="0" smtClean="0">
                <a:solidFill>
                  <a:schemeClr val="tx1"/>
                </a:solidFill>
                <a:effectLst/>
                <a:latin typeface="+mn-lt"/>
                <a:ea typeface="+mn-ea"/>
                <a:cs typeface="+mn-cs"/>
              </a:rPr>
              <a:t>that what happened</a:t>
            </a:r>
            <a:r>
              <a:rPr lang="en-US" sz="1200" kern="1200" smtClean="0">
                <a:solidFill>
                  <a:schemeClr val="tx1"/>
                </a:solidFill>
                <a:effectLst/>
                <a:latin typeface="+mn-lt"/>
                <a:ea typeface="+mn-ea"/>
                <a:cs typeface="+mn-cs"/>
              </a:rPr>
              <a:t>? For </a:t>
            </a:r>
            <a:r>
              <a:rPr lang="en-US" sz="1200" kern="1200" dirty="0" smtClean="0">
                <a:solidFill>
                  <a:schemeClr val="tx1"/>
                </a:solidFill>
                <a:effectLst/>
                <a:latin typeface="+mn-lt"/>
                <a:ea typeface="+mn-ea"/>
                <a:cs typeface="+mn-cs"/>
              </a:rPr>
              <a:t>example, if </a:t>
            </a:r>
            <a:r>
              <a:rPr lang="en-US" sz="1200" kern="1200" smtClean="0">
                <a:solidFill>
                  <a:schemeClr val="tx1"/>
                </a:solidFill>
                <a:effectLst/>
                <a:latin typeface="+mn-lt"/>
                <a:ea typeface="+mn-ea"/>
                <a:cs typeface="+mn-cs"/>
              </a:rPr>
              <a:t>the family’s risk level was low on the risk reassessment, is the worker closing that case? This </a:t>
            </a:r>
            <a:r>
              <a:rPr lang="en-US" sz="1200" kern="1200" dirty="0" smtClean="0">
                <a:solidFill>
                  <a:schemeClr val="tx1"/>
                </a:solidFill>
                <a:effectLst/>
                <a:latin typeface="+mn-lt"/>
                <a:ea typeface="+mn-ea"/>
                <a:cs typeface="+mn-cs"/>
              </a:rPr>
              <a:t>level of review should go pretty quickly, and is a minimum level of oversight appropriate to all workers and all cases.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the next level would be some periodic spot checks that would go into a little more depth</a:t>
            </a:r>
            <a:r>
              <a:rPr lang="en-US" sz="1200" kern="1200" smtClean="0">
                <a:solidFill>
                  <a:schemeClr val="tx1"/>
                </a:solidFill>
                <a:effectLst/>
                <a:latin typeface="+mn-lt"/>
                <a:ea typeface="+mn-ea"/>
                <a:cs typeface="+mn-cs"/>
              </a:rPr>
              <a:t>. In </a:t>
            </a:r>
            <a:r>
              <a:rPr lang="en-US" sz="1200" kern="1200" dirty="0" smtClean="0">
                <a:solidFill>
                  <a:schemeClr val="tx1"/>
                </a:solidFill>
                <a:effectLst/>
                <a:latin typeface="+mn-lt"/>
                <a:ea typeface="+mn-ea"/>
                <a:cs typeface="+mn-cs"/>
              </a:rPr>
              <a:t>a moment we’ll talk about how to decide how much depth </a:t>
            </a:r>
            <a:r>
              <a:rPr lang="en-US" sz="1200" kern="1200" smtClean="0">
                <a:solidFill>
                  <a:schemeClr val="tx1"/>
                </a:solidFill>
                <a:effectLst/>
                <a:latin typeface="+mn-lt"/>
                <a:ea typeface="+mn-ea"/>
                <a:cs typeface="+mn-cs"/>
              </a:rPr>
              <a:t>per worker. For </a:t>
            </a:r>
            <a:r>
              <a:rPr lang="en-US" sz="1200" kern="1200" dirty="0" smtClean="0">
                <a:solidFill>
                  <a:schemeClr val="tx1"/>
                </a:solidFill>
                <a:effectLst/>
                <a:latin typeface="+mn-lt"/>
                <a:ea typeface="+mn-ea"/>
                <a:cs typeface="+mn-cs"/>
              </a:rPr>
              <a:t>now, we’ll talk about what a spot check would look like</a:t>
            </a:r>
            <a:r>
              <a:rPr lang="en-US" sz="1200" kern="1200" smtClean="0">
                <a:solidFill>
                  <a:schemeClr val="tx1"/>
                </a:solidFill>
                <a:effectLst/>
                <a:latin typeface="+mn-lt"/>
                <a:ea typeface="+mn-ea"/>
                <a:cs typeface="+mn-cs"/>
              </a:rPr>
              <a:t>. For </a:t>
            </a:r>
            <a:r>
              <a:rPr lang="en-US" sz="1200" kern="1200" dirty="0" smtClean="0">
                <a:solidFill>
                  <a:schemeClr val="tx1"/>
                </a:solidFill>
                <a:effectLst/>
                <a:latin typeface="+mn-lt"/>
                <a:ea typeface="+mn-ea"/>
                <a:cs typeface="+mn-cs"/>
              </a:rPr>
              <a:t>a spot check, you might select a couple of items on the assessment, look </a:t>
            </a:r>
            <a:r>
              <a:rPr lang="en-US" sz="1200" kern="1200" smtClean="0">
                <a:solidFill>
                  <a:schemeClr val="tx1"/>
                </a:solidFill>
                <a:effectLst/>
                <a:latin typeface="+mn-lt"/>
                <a:ea typeface="+mn-ea"/>
                <a:cs typeface="+mn-cs"/>
              </a:rPr>
              <a:t>at their scores, </a:t>
            </a:r>
            <a:r>
              <a:rPr lang="en-US" sz="1200" kern="1200" dirty="0" smtClean="0">
                <a:solidFill>
                  <a:schemeClr val="tx1"/>
                </a:solidFill>
                <a:effectLst/>
                <a:latin typeface="+mn-lt"/>
                <a:ea typeface="+mn-ea"/>
                <a:cs typeface="+mn-cs"/>
              </a:rPr>
              <a:t>and then look at the narrative to see if it supports the way </a:t>
            </a:r>
            <a:r>
              <a:rPr lang="en-US" sz="1200" kern="1200" smtClean="0">
                <a:solidFill>
                  <a:schemeClr val="tx1"/>
                </a:solidFill>
                <a:effectLst/>
                <a:latin typeface="+mn-lt"/>
                <a:ea typeface="+mn-ea"/>
                <a:cs typeface="+mn-cs"/>
              </a:rPr>
              <a:t>the items were </a:t>
            </a:r>
            <a:r>
              <a:rPr lang="en-US" sz="1200" kern="1200" dirty="0" smtClean="0">
                <a:solidFill>
                  <a:schemeClr val="tx1"/>
                </a:solidFill>
                <a:effectLst/>
                <a:latin typeface="+mn-lt"/>
                <a:ea typeface="+mn-ea"/>
                <a:cs typeface="+mn-cs"/>
              </a:rPr>
              <a:t>marked, according to the definitions.  Another good thing </a:t>
            </a:r>
            <a:r>
              <a:rPr lang="en-US" sz="1200" kern="1200" smtClean="0">
                <a:solidFill>
                  <a:schemeClr val="tx1"/>
                </a:solidFill>
                <a:effectLst/>
                <a:latin typeface="+mn-lt"/>
                <a:ea typeface="+mn-ea"/>
                <a:cs typeface="+mn-cs"/>
              </a:rPr>
              <a:t>to spot-check </a:t>
            </a:r>
            <a:r>
              <a:rPr lang="en-US" sz="1200" kern="1200" dirty="0" smtClean="0">
                <a:solidFill>
                  <a:schemeClr val="tx1"/>
                </a:solidFill>
                <a:effectLst/>
                <a:latin typeface="+mn-lt"/>
                <a:ea typeface="+mn-ea"/>
                <a:cs typeface="+mn-cs"/>
              </a:rPr>
              <a:t>on the risk assessment would be the items about prior history</a:t>
            </a:r>
            <a:r>
              <a:rPr lang="en-US" sz="1200" kern="1200" smtClean="0">
                <a:solidFill>
                  <a:schemeClr val="tx1"/>
                </a:solidFill>
                <a:effectLst/>
                <a:latin typeface="+mn-lt"/>
                <a:ea typeface="+mn-ea"/>
                <a:cs typeface="+mn-cs"/>
              </a:rPr>
              <a:t>. Compare </a:t>
            </a:r>
            <a:r>
              <a:rPr lang="en-US" sz="1200" kern="1200" dirty="0" smtClean="0">
                <a:solidFill>
                  <a:schemeClr val="tx1"/>
                </a:solidFill>
                <a:effectLst/>
                <a:latin typeface="+mn-lt"/>
                <a:ea typeface="+mn-ea"/>
                <a:cs typeface="+mn-cs"/>
              </a:rPr>
              <a:t>what is marked with what you look up in either SafeMeasures or CWS/CMS</a:t>
            </a:r>
            <a:r>
              <a:rPr lang="en-US" sz="1200" kern="1200" smtClean="0">
                <a:solidFill>
                  <a:schemeClr val="tx1"/>
                </a:solidFill>
                <a:effectLst/>
                <a:latin typeface="+mn-lt"/>
                <a:ea typeface="+mn-ea"/>
                <a:cs typeface="+mn-cs"/>
              </a:rPr>
              <a:t>. Prior </a:t>
            </a:r>
            <a:r>
              <a:rPr lang="en-US" sz="1200" kern="1200" dirty="0" smtClean="0">
                <a:solidFill>
                  <a:schemeClr val="tx1"/>
                </a:solidFill>
                <a:effectLst/>
                <a:latin typeface="+mn-lt"/>
                <a:ea typeface="+mn-ea"/>
                <a:cs typeface="+mn-cs"/>
              </a:rPr>
              <a:t>history is easy to count incorrectly, so it is a good “watch” item.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final level is supervisory case reading</a:t>
            </a:r>
            <a:r>
              <a:rPr lang="en-US" sz="1200" kern="1200" smtClean="0">
                <a:solidFill>
                  <a:schemeClr val="tx1"/>
                </a:solidFill>
                <a:effectLst/>
                <a:latin typeface="+mn-lt"/>
                <a:ea typeface="+mn-ea"/>
                <a:cs typeface="+mn-cs"/>
              </a:rPr>
              <a:t>. Modules </a:t>
            </a:r>
            <a:r>
              <a:rPr lang="en-US" sz="1200" kern="1200" dirty="0" smtClean="0">
                <a:solidFill>
                  <a:schemeClr val="tx1"/>
                </a:solidFill>
                <a:effectLst/>
                <a:latin typeface="+mn-lt"/>
                <a:ea typeface="+mn-ea"/>
                <a:cs typeface="+mn-cs"/>
              </a:rPr>
              <a:t>3 and 4 will go into this in greater detail</a:t>
            </a:r>
            <a:r>
              <a:rPr lang="en-US" sz="1200" kern="1200" smtClean="0">
                <a:solidFill>
                  <a:schemeClr val="tx1"/>
                </a:solidFill>
                <a:effectLst/>
                <a:latin typeface="+mn-lt"/>
                <a:ea typeface="+mn-ea"/>
                <a:cs typeface="+mn-cs"/>
              </a:rPr>
              <a:t>. For </a:t>
            </a:r>
            <a:r>
              <a:rPr lang="en-US" sz="1200" kern="1200" dirty="0" smtClean="0">
                <a:solidFill>
                  <a:schemeClr val="tx1"/>
                </a:solidFill>
                <a:effectLst/>
                <a:latin typeface="+mn-lt"/>
                <a:ea typeface="+mn-ea"/>
                <a:cs typeface="+mn-cs"/>
              </a:rPr>
              <a:t>now, just know that the reason you can read a smaller portion of ALL of the cases is that you will read a COMPLETE portion of SOME of the cases.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wisdom of an approach like this is that the alternative is to read </a:t>
            </a:r>
            <a:r>
              <a:rPr lang="en-US" sz="1200" kern="1200" smtClean="0">
                <a:solidFill>
                  <a:schemeClr val="tx1"/>
                </a:solidFill>
                <a:effectLst/>
                <a:latin typeface="+mn-lt"/>
                <a:ea typeface="+mn-ea"/>
                <a:cs typeface="+mn-cs"/>
              </a:rPr>
              <a:t>every portion of every case, </a:t>
            </a:r>
            <a:r>
              <a:rPr lang="en-US" sz="1200" kern="1200" dirty="0" smtClean="0">
                <a:solidFill>
                  <a:schemeClr val="tx1"/>
                </a:solidFill>
                <a:effectLst/>
                <a:latin typeface="+mn-lt"/>
                <a:ea typeface="+mn-ea"/>
                <a:cs typeface="+mn-cs"/>
              </a:rPr>
              <a:t>which takes so much time to do that the supervisor doesn’t have much time left to actually use the reading results to build competency among staff</a:t>
            </a:r>
            <a:r>
              <a:rPr lang="en-US" sz="1200" kern="1200" smtClean="0">
                <a:solidFill>
                  <a:schemeClr val="tx1"/>
                </a:solidFill>
                <a:effectLst/>
                <a:latin typeface="+mn-lt"/>
                <a:ea typeface="+mn-ea"/>
                <a:cs typeface="+mn-cs"/>
              </a:rPr>
              <a:t>. If staff members don’t </a:t>
            </a:r>
            <a:r>
              <a:rPr lang="en-US" sz="1200" kern="1200" dirty="0" smtClean="0">
                <a:solidFill>
                  <a:schemeClr val="tx1"/>
                </a:solidFill>
                <a:effectLst/>
                <a:latin typeface="+mn-lt"/>
                <a:ea typeface="+mn-ea"/>
                <a:cs typeface="+mn-cs"/>
              </a:rPr>
              <a:t>gain skill and knowledge</a:t>
            </a:r>
            <a:r>
              <a:rPr lang="en-US" sz="1200" kern="1200" smtClean="0">
                <a:solidFill>
                  <a:schemeClr val="tx1"/>
                </a:solidFill>
                <a:effectLst/>
                <a:latin typeface="+mn-lt"/>
                <a:ea typeface="+mn-ea"/>
                <a:cs typeface="+mn-cs"/>
              </a:rPr>
              <a:t>, supervisors will perpetually need </a:t>
            </a:r>
            <a:r>
              <a:rPr lang="en-US" sz="1200" kern="1200" dirty="0" smtClean="0">
                <a:solidFill>
                  <a:schemeClr val="tx1"/>
                </a:solidFill>
                <a:effectLst/>
                <a:latin typeface="+mn-lt"/>
                <a:ea typeface="+mn-ea"/>
                <a:cs typeface="+mn-cs"/>
              </a:rPr>
              <a:t>to correct the same errors</a:t>
            </a:r>
            <a:r>
              <a:rPr lang="en-US" sz="1200" kern="1200" smtClean="0">
                <a:solidFill>
                  <a:schemeClr val="tx1"/>
                </a:solidFill>
                <a:effectLst/>
                <a:latin typeface="+mn-lt"/>
                <a:ea typeface="+mn-ea"/>
                <a:cs typeface="+mn-cs"/>
              </a:rPr>
              <a:t>. Instead, this </a:t>
            </a:r>
            <a:r>
              <a:rPr lang="en-US" sz="1200" kern="1200" dirty="0" smtClean="0">
                <a:solidFill>
                  <a:schemeClr val="tx1"/>
                </a:solidFill>
                <a:effectLst/>
                <a:latin typeface="+mn-lt"/>
                <a:ea typeface="+mn-ea"/>
                <a:cs typeface="+mn-cs"/>
              </a:rPr>
              <a:t>three‑tiered sampling strategy will prevent major errors from slipping through, while preserving some time to actually use results to coach workers so they are less likely to repeat the same </a:t>
            </a:r>
            <a:r>
              <a:rPr lang="en-US" sz="1200" kern="1200" smtClean="0">
                <a:solidFill>
                  <a:schemeClr val="tx1"/>
                </a:solidFill>
                <a:effectLst/>
                <a:latin typeface="+mn-lt"/>
                <a:ea typeface="+mn-ea"/>
                <a:cs typeface="+mn-cs"/>
              </a:rPr>
              <a:t>mistakes.</a:t>
            </a:r>
            <a:endParaRPr lang="en-US" sz="1200" kern="1200" dirty="0" smtClean="0">
              <a:solidFill>
                <a:schemeClr val="tx1"/>
              </a:solidFill>
              <a:effectLst/>
              <a:latin typeface="+mn-lt"/>
              <a:ea typeface="+mn-ea"/>
              <a:cs typeface="+mn-cs"/>
            </a:endParaRPr>
          </a:p>
        </p:txBody>
      </p:sp>
      <p:sp>
        <p:nvSpPr>
          <p:cNvPr id="2089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64325E-44A7-4E03-8B03-2D584DBA9C5D}" type="slidenum">
              <a:rPr lang="en-US" altLang="en-US">
                <a:latin typeface="Calibri" panose="020F0502020204030204" pitchFamily="34" charset="0"/>
              </a:rPr>
              <a:pPr eaLnBrk="1" hangingPunct="1"/>
              <a:t>92</a:t>
            </a:fld>
            <a:endParaRPr lang="en-US" altLang="en-US">
              <a:latin typeface="Calibri" panose="020F0502020204030204" pitchFamily="34" charset="0"/>
            </a:endParaRPr>
          </a:p>
        </p:txBody>
      </p:sp>
    </p:spTree>
    <p:extLst>
      <p:ext uri="{BB962C8B-B14F-4D97-AF65-F5344CB8AC3E}">
        <p14:creationId xmlns:p14="http://schemas.microsoft.com/office/powerpoint/2010/main" val="45005814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r>
              <a:rPr lang="en-US" dirty="0" smtClean="0"/>
              <a:t>Back </a:t>
            </a:r>
            <a:r>
              <a:rPr lang="en-US" sz="1200" kern="1200" dirty="0" smtClean="0">
                <a:solidFill>
                  <a:schemeClr val="tx1"/>
                </a:solidFill>
                <a:effectLst/>
                <a:latin typeface="+mn-lt"/>
                <a:ea typeface="+mn-ea"/>
                <a:cs typeface="+mn-cs"/>
              </a:rPr>
              <a:t>to the question </a:t>
            </a:r>
            <a:r>
              <a:rPr lang="en-US" sz="1200" kern="1200" smtClean="0">
                <a:solidFill>
                  <a:schemeClr val="tx1"/>
                </a:solidFill>
                <a:effectLst/>
                <a:latin typeface="+mn-lt"/>
                <a:ea typeface="+mn-ea"/>
                <a:cs typeface="+mn-cs"/>
              </a:rPr>
              <a:t>of spot-checking. Whom </a:t>
            </a:r>
            <a:r>
              <a:rPr lang="en-US" sz="1200" kern="1200" dirty="0" smtClean="0">
                <a:solidFill>
                  <a:schemeClr val="tx1"/>
                </a:solidFill>
                <a:effectLst/>
                <a:latin typeface="+mn-lt"/>
                <a:ea typeface="+mn-ea"/>
                <a:cs typeface="+mn-cs"/>
              </a:rPr>
              <a:t>do </a:t>
            </a:r>
            <a:r>
              <a:rPr lang="en-US" sz="1200" kern="1200" smtClean="0">
                <a:solidFill>
                  <a:schemeClr val="tx1"/>
                </a:solidFill>
                <a:effectLst/>
                <a:latin typeface="+mn-lt"/>
                <a:ea typeface="+mn-ea"/>
                <a:cs typeface="+mn-cs"/>
              </a:rPr>
              <a:t>you check, </a:t>
            </a:r>
            <a:r>
              <a:rPr lang="en-US" sz="1200" kern="1200" dirty="0" smtClean="0">
                <a:solidFill>
                  <a:schemeClr val="tx1"/>
                </a:solidFill>
                <a:effectLst/>
                <a:latin typeface="+mn-lt"/>
                <a:ea typeface="+mn-ea"/>
                <a:cs typeface="+mn-cs"/>
              </a:rPr>
              <a:t>and how often</a:t>
            </a:r>
            <a:r>
              <a:rPr lang="en-US" sz="1200" kern="1200" smtClean="0">
                <a:solidFill>
                  <a:schemeClr val="tx1"/>
                </a:solidFill>
                <a:effectLst/>
                <a:latin typeface="+mn-lt"/>
                <a:ea typeface="+mn-ea"/>
                <a:cs typeface="+mn-cs"/>
              </a:rPr>
              <a:t>? There </a:t>
            </a:r>
            <a:r>
              <a:rPr lang="en-US" sz="1200" kern="1200" dirty="0" smtClean="0">
                <a:solidFill>
                  <a:schemeClr val="tx1"/>
                </a:solidFill>
                <a:effectLst/>
                <a:latin typeface="+mn-lt"/>
                <a:ea typeface="+mn-ea"/>
                <a:cs typeface="+mn-cs"/>
              </a:rPr>
              <a:t>is no magic formula, but a </a:t>
            </a:r>
            <a:r>
              <a:rPr lang="en-US" sz="1200" kern="1200" smtClean="0">
                <a:solidFill>
                  <a:schemeClr val="tx1"/>
                </a:solidFill>
                <a:effectLst/>
                <a:latin typeface="+mn-lt"/>
                <a:ea typeface="+mn-ea"/>
                <a:cs typeface="+mn-cs"/>
              </a:rPr>
              <a:t>general principle </a:t>
            </a:r>
            <a:r>
              <a:rPr lang="en-US" sz="1200" kern="1200" dirty="0" smtClean="0">
                <a:solidFill>
                  <a:schemeClr val="tx1"/>
                </a:solidFill>
                <a:effectLst/>
                <a:latin typeface="+mn-lt"/>
                <a:ea typeface="+mn-ea"/>
                <a:cs typeface="+mn-cs"/>
              </a:rPr>
              <a:t>would be to think about three intensity levels.</a:t>
            </a:r>
          </a:p>
          <a:p>
            <a:r>
              <a:rPr lang="en-US" sz="1200" kern="1200" dirty="0" smtClean="0">
                <a:solidFill>
                  <a:schemeClr val="tx1"/>
                </a:solidFill>
                <a:effectLst/>
                <a:latin typeface="+mn-lt"/>
                <a:ea typeface="+mn-ea"/>
                <a:cs typeface="+mn-cs"/>
              </a:rPr>
              <a:t> </a:t>
            </a:r>
          </a:p>
          <a:p>
            <a:r>
              <a:rPr lang="en-US" sz="1200" kern="1200" smtClean="0">
                <a:solidFill>
                  <a:schemeClr val="tx1"/>
                </a:solidFill>
                <a:effectLst/>
                <a:latin typeface="+mn-lt"/>
                <a:ea typeface="+mn-ea"/>
                <a:cs typeface="+mn-cs"/>
              </a:rPr>
              <a:t>Newly </a:t>
            </a:r>
            <a:r>
              <a:rPr lang="en-US" sz="1200" kern="1200" dirty="0" smtClean="0">
                <a:solidFill>
                  <a:schemeClr val="tx1"/>
                </a:solidFill>
                <a:effectLst/>
                <a:latin typeface="+mn-lt"/>
                <a:ea typeface="+mn-ea"/>
                <a:cs typeface="+mn-cs"/>
              </a:rPr>
              <a:t>hired staff who are still </a:t>
            </a:r>
            <a:r>
              <a:rPr lang="en-US" sz="1200" kern="1200" smtClean="0">
                <a:solidFill>
                  <a:schemeClr val="tx1"/>
                </a:solidFill>
                <a:effectLst/>
                <a:latin typeface="+mn-lt"/>
                <a:ea typeface="+mn-ea"/>
                <a:cs typeface="+mn-cs"/>
              </a:rPr>
              <a:t>in training will</a:t>
            </a:r>
            <a:r>
              <a:rPr lang="en-US" sz="1200" kern="1200" baseline="0" smtClean="0">
                <a:solidFill>
                  <a:schemeClr val="tx1"/>
                </a:solidFill>
                <a:effectLst/>
                <a:latin typeface="+mn-lt"/>
                <a:ea typeface="+mn-ea"/>
                <a:cs typeface="+mn-cs"/>
              </a:rPr>
              <a:t> be at the high spot-check level</a:t>
            </a:r>
            <a:r>
              <a:rPr lang="en-US" sz="1200" kern="1200" smtClean="0">
                <a:solidFill>
                  <a:schemeClr val="tx1"/>
                </a:solidFill>
                <a:effectLst/>
                <a:latin typeface="+mn-lt"/>
                <a:ea typeface="+mn-ea"/>
                <a:cs typeface="+mn-cs"/>
              </a:rPr>
              <a:t>.  Keep checking</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them at this </a:t>
            </a:r>
            <a:r>
              <a:rPr lang="en-US" sz="1200" kern="1200" dirty="0" smtClean="0">
                <a:solidFill>
                  <a:schemeClr val="tx1"/>
                </a:solidFill>
                <a:effectLst/>
                <a:latin typeface="+mn-lt"/>
                <a:ea typeface="+mn-ea"/>
                <a:cs typeface="+mn-cs"/>
              </a:rPr>
              <a:t>level until you start seeing most of their assessments coming through error-free</a:t>
            </a:r>
            <a:r>
              <a:rPr lang="en-US" sz="1200" kern="1200" smtClean="0">
                <a:solidFill>
                  <a:schemeClr val="tx1"/>
                </a:solidFill>
                <a:effectLst/>
                <a:latin typeface="+mn-lt"/>
                <a:ea typeface="+mn-ea"/>
                <a:cs typeface="+mn-cs"/>
              </a:rPr>
              <a:t>.  Any </a:t>
            </a:r>
            <a:r>
              <a:rPr lang="en-US" sz="1200" kern="1200" dirty="0" smtClean="0">
                <a:solidFill>
                  <a:schemeClr val="tx1"/>
                </a:solidFill>
                <a:effectLst/>
                <a:latin typeface="+mn-lt"/>
                <a:ea typeface="+mn-ea"/>
                <a:cs typeface="+mn-cs"/>
              </a:rPr>
              <a:t>worker </a:t>
            </a:r>
            <a:r>
              <a:rPr lang="en-US" sz="1200" kern="1200" smtClean="0">
                <a:solidFill>
                  <a:schemeClr val="tx1"/>
                </a:solidFill>
                <a:effectLst/>
                <a:latin typeface="+mn-lt"/>
                <a:ea typeface="+mn-ea"/>
                <a:cs typeface="+mn-cs"/>
              </a:rPr>
              <a:t>can be returned to the high spot-check</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level </a:t>
            </a:r>
            <a:r>
              <a:rPr lang="en-US" sz="1200" kern="1200" dirty="0" smtClean="0">
                <a:solidFill>
                  <a:schemeClr val="tx1"/>
                </a:solidFill>
                <a:effectLst/>
                <a:latin typeface="+mn-lt"/>
                <a:ea typeface="+mn-ea"/>
                <a:cs typeface="+mn-cs"/>
              </a:rPr>
              <a:t>if your </a:t>
            </a:r>
            <a:r>
              <a:rPr lang="en-US" sz="1200" kern="1200" smtClean="0">
                <a:solidFill>
                  <a:schemeClr val="tx1"/>
                </a:solidFill>
                <a:effectLst/>
                <a:latin typeface="+mn-lt"/>
                <a:ea typeface="+mn-ea"/>
                <a:cs typeface="+mn-cs"/>
              </a:rPr>
              <a:t>occasional spot-checks </a:t>
            </a:r>
            <a:r>
              <a:rPr lang="en-US" sz="1200" kern="1200" dirty="0" smtClean="0">
                <a:solidFill>
                  <a:schemeClr val="tx1"/>
                </a:solidFill>
                <a:effectLst/>
                <a:latin typeface="+mn-lt"/>
                <a:ea typeface="+mn-ea"/>
                <a:cs typeface="+mn-cs"/>
              </a:rPr>
              <a:t>and/or case </a:t>
            </a:r>
            <a:r>
              <a:rPr lang="en-US" sz="1200" kern="1200" smtClean="0">
                <a:solidFill>
                  <a:schemeClr val="tx1"/>
                </a:solidFill>
                <a:effectLst/>
                <a:latin typeface="+mn-lt"/>
                <a:ea typeface="+mn-ea"/>
                <a:cs typeface="+mn-cs"/>
              </a:rPr>
              <a:t>reading start uncovering an </a:t>
            </a:r>
            <a:r>
              <a:rPr lang="en-US" sz="1200" kern="1200" dirty="0" smtClean="0">
                <a:solidFill>
                  <a:schemeClr val="tx1"/>
                </a:solidFill>
                <a:effectLst/>
                <a:latin typeface="+mn-lt"/>
                <a:ea typeface="+mn-ea"/>
                <a:cs typeface="+mn-cs"/>
              </a:rPr>
              <a:t>uptick in </a:t>
            </a:r>
            <a:r>
              <a:rPr lang="en-US" sz="1200" kern="1200" smtClean="0">
                <a:solidFill>
                  <a:schemeClr val="tx1"/>
                </a:solidFill>
                <a:effectLst/>
                <a:latin typeface="+mn-lt"/>
                <a:ea typeface="+mn-ea"/>
                <a:cs typeface="+mn-cs"/>
              </a:rPr>
              <a:t>error rate, if </a:t>
            </a:r>
            <a:r>
              <a:rPr lang="en-US" sz="1200" kern="1200" dirty="0" smtClean="0">
                <a:solidFill>
                  <a:schemeClr val="tx1"/>
                </a:solidFill>
                <a:effectLst/>
                <a:latin typeface="+mn-lt"/>
                <a:ea typeface="+mn-ea"/>
                <a:cs typeface="+mn-cs"/>
              </a:rPr>
              <a:t>the worker is dealing with an unusually </a:t>
            </a:r>
            <a:r>
              <a:rPr lang="en-US" sz="1200" kern="1200" smtClean="0">
                <a:solidFill>
                  <a:schemeClr val="tx1"/>
                </a:solidFill>
                <a:effectLst/>
                <a:latin typeface="+mn-lt"/>
                <a:ea typeface="+mn-ea"/>
                <a:cs typeface="+mn-cs"/>
              </a:rPr>
              <a:t>high workload (because </a:t>
            </a:r>
            <a:r>
              <a:rPr lang="en-US" sz="1200" kern="1200" dirty="0" smtClean="0">
                <a:solidFill>
                  <a:schemeClr val="tx1"/>
                </a:solidFill>
                <a:effectLst/>
                <a:latin typeface="+mn-lt"/>
                <a:ea typeface="+mn-ea"/>
                <a:cs typeface="+mn-cs"/>
              </a:rPr>
              <a:t>errors may increase </a:t>
            </a:r>
            <a:r>
              <a:rPr lang="en-US" sz="1200" kern="1200" smtClean="0">
                <a:solidFill>
                  <a:schemeClr val="tx1"/>
                </a:solidFill>
                <a:effectLst/>
                <a:latin typeface="+mn-lt"/>
                <a:ea typeface="+mn-ea"/>
                <a:cs typeface="+mn-cs"/>
              </a:rPr>
              <a:t>as the worker’s available </a:t>
            </a:r>
            <a:r>
              <a:rPr lang="en-US" sz="1200" kern="1200" dirty="0" smtClean="0">
                <a:solidFill>
                  <a:schemeClr val="tx1"/>
                </a:solidFill>
                <a:effectLst/>
                <a:latin typeface="+mn-lt"/>
                <a:ea typeface="+mn-ea"/>
                <a:cs typeface="+mn-cs"/>
              </a:rPr>
              <a:t>time per </a:t>
            </a:r>
            <a:r>
              <a:rPr lang="en-US" sz="1200" kern="1200" smtClean="0">
                <a:solidFill>
                  <a:schemeClr val="tx1"/>
                </a:solidFill>
                <a:effectLst/>
                <a:latin typeface="+mn-lt"/>
                <a:ea typeface="+mn-ea"/>
                <a:cs typeface="+mn-cs"/>
              </a:rPr>
              <a:t>case decreases), or if you know the worker to </a:t>
            </a:r>
            <a:r>
              <a:rPr lang="en-US" sz="1200" kern="1200" dirty="0" smtClean="0">
                <a:solidFill>
                  <a:schemeClr val="tx1"/>
                </a:solidFill>
                <a:effectLst/>
                <a:latin typeface="+mn-lt"/>
                <a:ea typeface="+mn-ea"/>
                <a:cs typeface="+mn-cs"/>
              </a:rPr>
              <a:t>be struggling with personal issues </a:t>
            </a:r>
            <a:r>
              <a:rPr lang="en-US" sz="1200" kern="1200" smtClean="0">
                <a:solidFill>
                  <a:schemeClr val="tx1"/>
                </a:solidFill>
                <a:effectLst/>
                <a:latin typeface="+mn-lt"/>
                <a:ea typeface="+mn-ea"/>
                <a:cs typeface="+mn-cs"/>
              </a:rPr>
              <a:t>and you are </a:t>
            </a:r>
            <a:r>
              <a:rPr lang="en-US" sz="1200" kern="1200" dirty="0" smtClean="0">
                <a:solidFill>
                  <a:schemeClr val="tx1"/>
                </a:solidFill>
                <a:effectLst/>
                <a:latin typeface="+mn-lt"/>
                <a:ea typeface="+mn-ea"/>
                <a:cs typeface="+mn-cs"/>
              </a:rPr>
              <a:t>concerned </a:t>
            </a:r>
            <a:r>
              <a:rPr lang="en-US" sz="1200" kern="1200" smtClean="0">
                <a:solidFill>
                  <a:schemeClr val="tx1"/>
                </a:solidFill>
                <a:effectLst/>
                <a:latin typeface="+mn-lt"/>
                <a:ea typeface="+mn-ea"/>
                <a:cs typeface="+mn-cs"/>
              </a:rPr>
              <a:t>that these issues </a:t>
            </a:r>
            <a:r>
              <a:rPr lang="en-US" sz="1200" kern="1200" dirty="0" smtClean="0">
                <a:solidFill>
                  <a:schemeClr val="tx1"/>
                </a:solidFill>
                <a:effectLst/>
                <a:latin typeface="+mn-lt"/>
                <a:ea typeface="+mn-ea"/>
                <a:cs typeface="+mn-cs"/>
              </a:rPr>
              <a:t>could </a:t>
            </a:r>
            <a:r>
              <a:rPr lang="en-US" sz="1200" kern="1200" smtClean="0">
                <a:solidFill>
                  <a:schemeClr val="tx1"/>
                </a:solidFill>
                <a:effectLst/>
                <a:latin typeface="+mn-lt"/>
                <a:ea typeface="+mn-ea"/>
                <a:cs typeface="+mn-cs"/>
              </a:rPr>
              <a:t>affect his/her </a:t>
            </a:r>
            <a:r>
              <a:rPr lang="en-US" sz="1200" kern="1200" dirty="0" smtClean="0">
                <a:solidFill>
                  <a:schemeClr val="tx1"/>
                </a:solidFill>
                <a:effectLst/>
                <a:latin typeface="+mn-lt"/>
                <a:ea typeface="+mn-ea"/>
                <a:cs typeface="+mn-cs"/>
              </a:rPr>
              <a:t>concentration or judgment.  </a:t>
            </a:r>
          </a:p>
          <a:p>
            <a:r>
              <a:rPr lang="en-US" sz="1200" kern="1200" dirty="0" smtClean="0">
                <a:solidFill>
                  <a:schemeClr val="tx1"/>
                </a:solidFill>
                <a:effectLst/>
                <a:latin typeface="+mn-lt"/>
                <a:ea typeface="+mn-ea"/>
                <a:cs typeface="+mn-cs"/>
              </a:rPr>
              <a:t> </a:t>
            </a:r>
          </a:p>
          <a:p>
            <a:r>
              <a:rPr lang="en-US" sz="1200" kern="1200" smtClean="0">
                <a:solidFill>
                  <a:schemeClr val="tx1"/>
                </a:solidFill>
                <a:effectLst/>
                <a:latin typeface="+mn-lt"/>
                <a:ea typeface="+mn-ea"/>
                <a:cs typeface="+mn-cs"/>
              </a:rPr>
              <a:t>Low spot-check </a:t>
            </a:r>
            <a:r>
              <a:rPr lang="en-US" sz="1200" kern="1200" dirty="0" smtClean="0">
                <a:solidFill>
                  <a:schemeClr val="tx1"/>
                </a:solidFill>
                <a:effectLst/>
                <a:latin typeface="+mn-lt"/>
                <a:ea typeface="+mn-ea"/>
                <a:cs typeface="+mn-cs"/>
              </a:rPr>
              <a:t>levels would be appropriate for experienced staff for </a:t>
            </a:r>
            <a:r>
              <a:rPr lang="en-US" sz="1200" kern="1200" smtClean="0">
                <a:solidFill>
                  <a:schemeClr val="tx1"/>
                </a:solidFill>
                <a:effectLst/>
                <a:latin typeface="+mn-lt"/>
                <a:ea typeface="+mn-ea"/>
                <a:cs typeface="+mn-cs"/>
              </a:rPr>
              <a:t>whom your previous </a:t>
            </a:r>
            <a:r>
              <a:rPr lang="en-US" sz="1200" kern="1200" dirty="0" smtClean="0">
                <a:solidFill>
                  <a:schemeClr val="tx1"/>
                </a:solidFill>
                <a:effectLst/>
                <a:latin typeface="+mn-lt"/>
                <a:ea typeface="+mn-ea"/>
                <a:cs typeface="+mn-cs"/>
              </a:rPr>
              <a:t>quality </a:t>
            </a:r>
            <a:r>
              <a:rPr lang="en-US" sz="1200" kern="1200" smtClean="0">
                <a:solidFill>
                  <a:schemeClr val="tx1"/>
                </a:solidFill>
                <a:effectLst/>
                <a:latin typeface="+mn-lt"/>
                <a:ea typeface="+mn-ea"/>
                <a:cs typeface="+mn-cs"/>
              </a:rPr>
              <a:t>checks revealed </a:t>
            </a:r>
            <a:r>
              <a:rPr lang="en-US" sz="1200" kern="1200" dirty="0" smtClean="0">
                <a:solidFill>
                  <a:schemeClr val="tx1"/>
                </a:solidFill>
                <a:effectLst/>
                <a:latin typeface="+mn-lt"/>
                <a:ea typeface="+mn-ea"/>
                <a:cs typeface="+mn-cs"/>
              </a:rPr>
              <a:t>a very low error rate, whose ongoing checks continue to </a:t>
            </a:r>
            <a:r>
              <a:rPr lang="en-US" sz="1200" kern="1200" smtClean="0">
                <a:solidFill>
                  <a:schemeClr val="tx1"/>
                </a:solidFill>
                <a:effectLst/>
                <a:latin typeface="+mn-lt"/>
                <a:ea typeface="+mn-ea"/>
                <a:cs typeface="+mn-cs"/>
              </a:rPr>
              <a:t>demonstrate a low </a:t>
            </a:r>
            <a:r>
              <a:rPr lang="en-US" sz="1200" kern="1200" dirty="0" smtClean="0">
                <a:solidFill>
                  <a:schemeClr val="tx1"/>
                </a:solidFill>
                <a:effectLst/>
                <a:latin typeface="+mn-lt"/>
                <a:ea typeface="+mn-ea"/>
                <a:cs typeface="+mn-cs"/>
              </a:rPr>
              <a:t>error rate, and who are not facing extenuating circumstances.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rest of your staff would be in the middle.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 </a:t>
            </a:r>
            <a:r>
              <a:rPr lang="en-US" sz="1200" kern="1200" smtClean="0">
                <a:solidFill>
                  <a:schemeClr val="tx1"/>
                </a:solidFill>
                <a:effectLst/>
                <a:latin typeface="+mn-lt"/>
                <a:ea typeface="+mn-ea"/>
                <a:cs typeface="+mn-cs"/>
              </a:rPr>
              <a:t>often should you spot-check</a:t>
            </a:r>
            <a:r>
              <a:rPr lang="en-US" sz="1200" kern="1200" baseline="0" smtClean="0">
                <a:solidFill>
                  <a:schemeClr val="tx1"/>
                </a:solidFill>
                <a:effectLst/>
                <a:latin typeface="+mn-lt"/>
                <a:ea typeface="+mn-ea"/>
                <a:cs typeface="+mn-cs"/>
              </a:rPr>
              <a:t> at each level:</a:t>
            </a:r>
            <a:r>
              <a:rPr lang="en-US" sz="1200" kern="120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high, medium, and low</a:t>
            </a:r>
            <a:r>
              <a:rPr lang="en-US" sz="1200" kern="1200" smtClean="0">
                <a:solidFill>
                  <a:schemeClr val="tx1"/>
                </a:solidFill>
                <a:effectLst/>
                <a:latin typeface="+mn-lt"/>
                <a:ea typeface="+mn-ea"/>
                <a:cs typeface="+mn-cs"/>
              </a:rPr>
              <a:t>? You’ll </a:t>
            </a:r>
            <a:r>
              <a:rPr lang="en-US" sz="1200" kern="1200" dirty="0" smtClean="0">
                <a:solidFill>
                  <a:schemeClr val="tx1"/>
                </a:solidFill>
                <a:effectLst/>
                <a:latin typeface="+mn-lt"/>
                <a:ea typeface="+mn-ea"/>
                <a:cs typeface="+mn-cs"/>
              </a:rPr>
              <a:t>have to figure that out based on your circumstances</a:t>
            </a:r>
            <a:r>
              <a:rPr lang="en-US" sz="1200" kern="1200" smtClean="0">
                <a:solidFill>
                  <a:schemeClr val="tx1"/>
                </a:solidFill>
                <a:effectLst/>
                <a:latin typeface="+mn-lt"/>
                <a:ea typeface="+mn-ea"/>
                <a:cs typeface="+mn-cs"/>
              </a:rPr>
              <a:t>. One </a:t>
            </a:r>
            <a:r>
              <a:rPr lang="en-US" sz="1200" kern="1200" dirty="0" smtClean="0">
                <a:solidFill>
                  <a:schemeClr val="tx1"/>
                </a:solidFill>
                <a:effectLst/>
                <a:latin typeface="+mn-lt"/>
                <a:ea typeface="+mn-ea"/>
                <a:cs typeface="+mn-cs"/>
              </a:rPr>
              <a:t>way to transition would be as follows: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barely read anything now, start ramping up gradually by introducing spot checks and then some supervisory case reading.</a:t>
            </a:r>
          </a:p>
          <a:p>
            <a:r>
              <a:rPr lang="en-US" sz="1200" kern="1200" dirty="0" smtClean="0">
                <a:solidFill>
                  <a:schemeClr val="tx1"/>
                </a:solidFill>
                <a:effectLst/>
                <a:latin typeface="+mn-lt"/>
                <a:ea typeface="+mn-ea"/>
                <a:cs typeface="+mn-cs"/>
              </a:rPr>
              <a:t>If you read EVERYTHING now, start with some of the workers whom you very rarely need to revise and move them down </a:t>
            </a:r>
            <a:r>
              <a:rPr lang="en-US" sz="1200" kern="1200" smtClean="0">
                <a:solidFill>
                  <a:schemeClr val="tx1"/>
                </a:solidFill>
                <a:effectLst/>
                <a:latin typeface="+mn-lt"/>
                <a:ea typeface="+mn-ea"/>
                <a:cs typeface="+mn-cs"/>
              </a:rPr>
              <a:t>to a</a:t>
            </a:r>
            <a:r>
              <a:rPr lang="en-US" sz="1200" kern="1200" baseline="0" smtClean="0">
                <a:solidFill>
                  <a:schemeClr val="tx1"/>
                </a:solidFill>
                <a:effectLst/>
                <a:latin typeface="+mn-lt"/>
                <a:ea typeface="+mn-ea"/>
                <a:cs typeface="+mn-cs"/>
              </a:rPr>
              <a:t> low level of </a:t>
            </a:r>
            <a:r>
              <a:rPr lang="en-US" sz="1200" kern="1200" smtClean="0">
                <a:solidFill>
                  <a:schemeClr val="tx1"/>
                </a:solidFill>
                <a:effectLst/>
                <a:latin typeface="+mn-lt"/>
                <a:ea typeface="+mn-ea"/>
                <a:cs typeface="+mn-cs"/>
              </a:rPr>
              <a:t>spot-checking </a:t>
            </a:r>
            <a:r>
              <a:rPr lang="en-US" sz="1200" kern="1200" dirty="0" smtClean="0">
                <a:solidFill>
                  <a:schemeClr val="tx1"/>
                </a:solidFill>
                <a:effectLst/>
                <a:latin typeface="+mn-lt"/>
                <a:ea typeface="+mn-ea"/>
                <a:cs typeface="+mn-cs"/>
              </a:rPr>
              <a:t>and one case reading a month</a:t>
            </a:r>
            <a:r>
              <a:rPr lang="en-US" sz="1200" kern="1200" smtClean="0">
                <a:solidFill>
                  <a:schemeClr val="tx1"/>
                </a:solidFill>
                <a:effectLst/>
                <a:latin typeface="+mn-lt"/>
                <a:ea typeface="+mn-ea"/>
                <a:cs typeface="+mn-cs"/>
              </a:rPr>
              <a:t>. See </a:t>
            </a:r>
            <a:r>
              <a:rPr lang="en-US" sz="1200" kern="1200" dirty="0" smtClean="0">
                <a:solidFill>
                  <a:schemeClr val="tx1"/>
                </a:solidFill>
                <a:effectLst/>
                <a:latin typeface="+mn-lt"/>
                <a:ea typeface="+mn-ea"/>
                <a:cs typeface="+mn-cs"/>
              </a:rPr>
              <a:t>how comfortable you feel, and use that to decide how far to go.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Above all, talk this over with your manager before making </a:t>
            </a:r>
            <a:r>
              <a:rPr lang="en-US" sz="1200" kern="1200" smtClean="0">
                <a:solidFill>
                  <a:schemeClr val="tx1"/>
                </a:solidFill>
                <a:effectLst/>
                <a:latin typeface="+mn-lt"/>
                <a:ea typeface="+mn-ea"/>
                <a:cs typeface="+mn-cs"/>
              </a:rPr>
              <a:t>any changes. You </a:t>
            </a:r>
            <a:r>
              <a:rPr lang="en-US" sz="1200" kern="1200" dirty="0" smtClean="0">
                <a:solidFill>
                  <a:schemeClr val="tx1"/>
                </a:solidFill>
                <a:effectLst/>
                <a:latin typeface="+mn-lt"/>
                <a:ea typeface="+mn-ea"/>
                <a:cs typeface="+mn-cs"/>
              </a:rPr>
              <a:t>want to be sure your manager is on board with this plan before you proceed because, in the end, your name is on it</a:t>
            </a:r>
            <a:r>
              <a:rPr lang="en-US" sz="1200" kern="1200" smtClean="0">
                <a:solidFill>
                  <a:schemeClr val="tx1"/>
                </a:solidFill>
                <a:effectLst/>
                <a:latin typeface="+mn-lt"/>
                <a:ea typeface="+mn-ea"/>
                <a:cs typeface="+mn-cs"/>
              </a:rPr>
              <a:t>! </a:t>
            </a:r>
            <a:endParaRPr lang="en-US" dirty="0" smtClean="0"/>
          </a:p>
        </p:txBody>
      </p:sp>
      <p:sp>
        <p:nvSpPr>
          <p:cNvPr id="2099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D49CB6-BB70-46D9-AC7A-008E07E80716}" type="slidenum">
              <a:rPr lang="en-US" altLang="en-US">
                <a:latin typeface="Calibri" panose="020F0502020204030204" pitchFamily="34" charset="0"/>
              </a:rPr>
              <a:pPr eaLnBrk="1" hangingPunct="1"/>
              <a:t>93</a:t>
            </a:fld>
            <a:endParaRPr lang="en-US" altLang="en-US">
              <a:latin typeface="Calibri" panose="020F0502020204030204" pitchFamily="34" charset="0"/>
            </a:endParaRPr>
          </a:p>
        </p:txBody>
      </p:sp>
    </p:spTree>
    <p:extLst>
      <p:ext uri="{BB962C8B-B14F-4D97-AF65-F5344CB8AC3E}">
        <p14:creationId xmlns:p14="http://schemas.microsoft.com/office/powerpoint/2010/main" val="343396145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We’ve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already had a little practice spotting </a:t>
            </a:r>
            <a:r>
              <a:rPr lang="en-US" sz="1200" kern="1200" smtClean="0">
                <a:solidFill>
                  <a:schemeClr val="tx1"/>
                </a:solidFill>
                <a:effectLst/>
                <a:latin typeface="+mn-lt"/>
                <a:ea typeface="+mn-ea"/>
                <a:cs typeface="+mn-cs"/>
              </a:rPr>
              <a:t>issues. </a:t>
            </a:r>
            <a:r>
              <a:rPr lang="en-US" sz="1200" kern="1200" dirty="0" smtClean="0">
                <a:solidFill>
                  <a:schemeClr val="tx1"/>
                </a:solidFill>
                <a:effectLst/>
                <a:latin typeface="+mn-lt"/>
                <a:ea typeface="+mn-ea"/>
                <a:cs typeface="+mn-cs"/>
              </a:rPr>
              <a:t>This exercise will be more about USING an issue as a learning opportunity.</a:t>
            </a:r>
          </a:p>
          <a:p>
            <a:pPr eaLnBrk="1" hangingPunct="1">
              <a:spcBef>
                <a:spcPct val="0"/>
              </a:spcBef>
            </a:pPr>
            <a:endParaRPr lang="en-US" altLang="en-US" dirty="0" smtClean="0"/>
          </a:p>
        </p:txBody>
      </p:sp>
      <p:sp>
        <p:nvSpPr>
          <p:cNvPr id="2109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C997D2-D838-4C2F-A8D0-A2EBF5469D00}" type="slidenum">
              <a:rPr lang="en-US" altLang="en-US">
                <a:latin typeface="Calibri" panose="020F0502020204030204" pitchFamily="34" charset="0"/>
              </a:rPr>
              <a:pPr eaLnBrk="1" hangingPunct="1"/>
              <a:t>94</a:t>
            </a:fld>
            <a:endParaRPr lang="en-US" altLang="en-US">
              <a:latin typeface="Calibri" panose="020F0502020204030204" pitchFamily="34" charset="0"/>
            </a:endParaRPr>
          </a:p>
        </p:txBody>
      </p:sp>
    </p:spTree>
    <p:extLst>
      <p:ext uri="{BB962C8B-B14F-4D97-AF65-F5344CB8AC3E}">
        <p14:creationId xmlns:p14="http://schemas.microsoft.com/office/powerpoint/2010/main" val="360903731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sz="1200" kern="1200" dirty="0" smtClean="0">
                <a:solidFill>
                  <a:schemeClr val="tx1"/>
                </a:solidFill>
                <a:effectLst/>
                <a:latin typeface="+mn-lt"/>
                <a:ea typeface="+mn-ea"/>
                <a:cs typeface="+mn-cs"/>
              </a:rPr>
              <a:t>Get into groups of three.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Scene One, select which person will be the worker and which person will be the supervisor.  In the workbook, find the section for your unit and read Scene One. You will have two minutes to prepare for your role.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WORKER:  Read the SDM information and narrative information you submitted and be prepared to defend your decision. You should “play along” with the need to learn something, but you may attempt to defend your initial assessment to a small degree.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SUPERVISOR:  Identify the reason you need to talk to the worker prior to approving his/her assessment. Review the relevant SDM definitions and/or policies in preparation for the conference.  Ask the worker for explanations. Provide information to the worker as needed, and work toward agreement.  Attempt to leverage the situation to provide your worker with knowledge and/or skill building.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OBSERVER:  Use the observer check sheet on page </a:t>
            </a:r>
            <a:r>
              <a:rPr lang="en-US" sz="1200" kern="1200" dirty="0" smtClean="0">
                <a:solidFill>
                  <a:schemeClr val="tx1"/>
                </a:solidFill>
                <a:effectLst/>
                <a:latin typeface="+mn-lt"/>
                <a:ea typeface="+mn-ea"/>
                <a:cs typeface="+mn-cs"/>
              </a:rPr>
              <a:t>50 </a:t>
            </a:r>
            <a:r>
              <a:rPr lang="en-US" sz="1200" kern="1200" dirty="0" smtClean="0">
                <a:solidFill>
                  <a:schemeClr val="tx1"/>
                </a:solidFill>
                <a:effectLst/>
                <a:latin typeface="+mn-lt"/>
                <a:ea typeface="+mn-ea"/>
                <a:cs typeface="+mn-cs"/>
              </a:rPr>
              <a:t>to record observations of supervisor performance.</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Note to trainer:  Give everyone two minutes to read the scene; then give five minutes for the conference.</a:t>
            </a:r>
            <a:endParaRPr lang="en-US" altLang="en-US" dirty="0" smtClean="0"/>
          </a:p>
        </p:txBody>
      </p:sp>
      <p:sp>
        <p:nvSpPr>
          <p:cNvPr id="2119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FED8906-D83E-4C10-BDEE-9A45CDDD4A89}" type="slidenum">
              <a:rPr lang="en-US" altLang="en-US">
                <a:latin typeface="Calibri" panose="020F0502020204030204" pitchFamily="34" charset="0"/>
              </a:rPr>
              <a:pPr eaLnBrk="1" hangingPunct="1"/>
              <a:t>95</a:t>
            </a:fld>
            <a:endParaRPr lang="en-US" altLang="en-US">
              <a:latin typeface="Calibri" panose="020F0502020204030204" pitchFamily="34" charset="0"/>
            </a:endParaRPr>
          </a:p>
        </p:txBody>
      </p:sp>
    </p:spTree>
    <p:extLst>
      <p:ext uri="{BB962C8B-B14F-4D97-AF65-F5344CB8AC3E}">
        <p14:creationId xmlns:p14="http://schemas.microsoft.com/office/powerpoint/2010/main" val="365896004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For S</a:t>
            </a:r>
            <a:r>
              <a:rPr lang="en-US" sz="1200" kern="1200" smtClean="0">
                <a:solidFill>
                  <a:schemeClr val="tx1"/>
                </a:solidFill>
                <a:effectLst/>
                <a:latin typeface="+mn-lt"/>
                <a:ea typeface="+mn-ea"/>
                <a:cs typeface="+mn-cs"/>
              </a:rPr>
              <a:t>cene Two</a:t>
            </a:r>
            <a:r>
              <a:rPr lang="en-US" sz="1200" kern="1200" dirty="0" smtClean="0">
                <a:solidFill>
                  <a:schemeClr val="tx1"/>
                </a:solidFill>
                <a:effectLst/>
                <a:latin typeface="+mn-lt"/>
                <a:ea typeface="+mn-ea"/>
                <a:cs typeface="+mn-cs"/>
              </a:rPr>
              <a:t>, the worker becomes the supervisor and the supervisor becomes the worker.  </a:t>
            </a:r>
          </a:p>
          <a:p>
            <a:r>
              <a:rPr lang="en-US" sz="1200" kern="1200" dirty="0" smtClean="0">
                <a:solidFill>
                  <a:schemeClr val="tx1"/>
                </a:solidFill>
                <a:effectLst/>
                <a:latin typeface="+mn-lt"/>
                <a:ea typeface="+mn-ea"/>
                <a:cs typeface="+mn-cs"/>
              </a:rPr>
              <a:t> </a:t>
            </a:r>
          </a:p>
          <a:p>
            <a:r>
              <a:rPr lang="en-US" sz="1200" kern="1200" smtClean="0">
                <a:solidFill>
                  <a:schemeClr val="tx1"/>
                </a:solidFill>
                <a:effectLst/>
                <a:latin typeface="+mn-lt"/>
                <a:ea typeface="+mn-ea"/>
                <a:cs typeface="+mn-cs"/>
              </a:rPr>
              <a:t>Read Scene Two </a:t>
            </a:r>
            <a:r>
              <a:rPr lang="en-US" sz="1200" kern="1200" dirty="0" smtClean="0">
                <a:solidFill>
                  <a:schemeClr val="tx1"/>
                </a:solidFill>
                <a:effectLst/>
                <a:latin typeface="+mn-lt"/>
                <a:ea typeface="+mn-ea"/>
                <a:cs typeface="+mn-cs"/>
              </a:rPr>
              <a:t>and the relevant SDM policies and/or definitions</a:t>
            </a:r>
            <a:r>
              <a:rPr lang="en-US" sz="1200" kern="1200" smtClean="0">
                <a:solidFill>
                  <a:schemeClr val="tx1"/>
                </a:solidFill>
                <a:effectLst/>
                <a:latin typeface="+mn-lt"/>
                <a:ea typeface="+mn-ea"/>
                <a:cs typeface="+mn-cs"/>
              </a:rPr>
              <a:t>. Two minutes’ </a:t>
            </a:r>
            <a:r>
              <a:rPr lang="en-US" sz="1200" kern="1200" dirty="0" smtClean="0">
                <a:solidFill>
                  <a:schemeClr val="tx1"/>
                </a:solidFill>
                <a:effectLst/>
                <a:latin typeface="+mn-lt"/>
                <a:ea typeface="+mn-ea"/>
                <a:cs typeface="+mn-cs"/>
              </a:rPr>
              <a:t>preparation, starting now.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Note to trainer:  Give two minutes </a:t>
            </a:r>
            <a:r>
              <a:rPr lang="en-US" sz="1200" i="1" kern="1200" smtClean="0">
                <a:solidFill>
                  <a:schemeClr val="tx1"/>
                </a:solidFill>
                <a:effectLst/>
                <a:latin typeface="+mn-lt"/>
                <a:ea typeface="+mn-ea"/>
                <a:cs typeface="+mn-cs"/>
              </a:rPr>
              <a:t>for everyone </a:t>
            </a:r>
            <a:r>
              <a:rPr lang="en-US" sz="1200" i="1" kern="1200" dirty="0" smtClean="0">
                <a:solidFill>
                  <a:schemeClr val="tx1"/>
                </a:solidFill>
                <a:effectLst/>
                <a:latin typeface="+mn-lt"/>
                <a:ea typeface="+mn-ea"/>
                <a:cs typeface="+mn-cs"/>
              </a:rPr>
              <a:t>to read the scene; then give five minutes for the conference.</a:t>
            </a:r>
            <a:endParaRPr lang="en-US" sz="1200" kern="1200" dirty="0" smtClean="0">
              <a:solidFill>
                <a:schemeClr val="tx1"/>
              </a:solidFill>
              <a:effectLst/>
              <a:latin typeface="+mn-lt"/>
              <a:ea typeface="+mn-ea"/>
              <a:cs typeface="+mn-cs"/>
            </a:endParaRPr>
          </a:p>
          <a:p>
            <a:pPr eaLnBrk="1" hangingPunct="1">
              <a:spcBef>
                <a:spcPct val="0"/>
              </a:spcBef>
            </a:pPr>
            <a:endParaRPr lang="en-US" altLang="en-US" dirty="0" smtClean="0"/>
          </a:p>
        </p:txBody>
      </p:sp>
      <p:sp>
        <p:nvSpPr>
          <p:cNvPr id="2129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456FEF-E77B-465C-809B-AA9179D43072}" type="slidenum">
              <a:rPr lang="en-US" altLang="en-US">
                <a:latin typeface="Calibri" panose="020F0502020204030204" pitchFamily="34" charset="0"/>
              </a:rPr>
              <a:pPr eaLnBrk="1" hangingPunct="1"/>
              <a:t>96</a:t>
            </a:fld>
            <a:endParaRPr lang="en-US" altLang="en-US">
              <a:latin typeface="Calibri" panose="020F0502020204030204" pitchFamily="34" charset="0"/>
            </a:endParaRPr>
          </a:p>
        </p:txBody>
      </p:sp>
    </p:spTree>
    <p:extLst>
      <p:ext uri="{BB962C8B-B14F-4D97-AF65-F5344CB8AC3E}">
        <p14:creationId xmlns:p14="http://schemas.microsoft.com/office/powerpoint/2010/main" val="175217474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Observers,</a:t>
            </a:r>
            <a:r>
              <a:rPr lang="en-US" altLang="en-US" baseline="0" dirty="0" smtClean="0"/>
              <a:t> </a:t>
            </a:r>
            <a:r>
              <a:rPr lang="en-US" sz="1200" kern="1200" dirty="0" smtClean="0">
                <a:solidFill>
                  <a:schemeClr val="tx1"/>
                </a:solidFill>
                <a:effectLst/>
                <a:latin typeface="+mn-lt"/>
                <a:ea typeface="+mn-ea"/>
                <a:cs typeface="+mn-cs"/>
              </a:rPr>
              <a:t>what did you observe?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workers, how did it feel to have a supervisor talk to you this way?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supervisors, is this the kind of interaction with your staff you’d enjoy, or do you prefer just signing off on paper and telling them about mistakes?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Hopefully this approach can help transition a supervisor’s role away from that of “paper police” and back to more clinical supervision.  There will always be a need for dotting i’s and crossing t’s, but if we can be strategic about it, we can create a space in which we can </a:t>
            </a:r>
            <a:r>
              <a:rPr lang="en-US" sz="1200" kern="1200" smtClean="0">
                <a:solidFill>
                  <a:schemeClr val="tx1"/>
                </a:solidFill>
                <a:effectLst/>
                <a:latin typeface="+mn-lt"/>
                <a:ea typeface="+mn-ea"/>
                <a:cs typeface="+mn-cs"/>
              </a:rPr>
              <a:t>be coaches and mentors.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Note to trainer:  This slide ends the module section on approving assessments.  </a:t>
            </a:r>
            <a:endParaRPr lang="en-US" altLang="en-US" dirty="0" smtClean="0"/>
          </a:p>
        </p:txBody>
      </p:sp>
      <p:sp>
        <p:nvSpPr>
          <p:cNvPr id="2140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E08152-3DED-4D73-B930-9EBC23286A92}" type="slidenum">
              <a:rPr lang="en-US" altLang="en-US">
                <a:latin typeface="Calibri" panose="020F0502020204030204" pitchFamily="34" charset="0"/>
              </a:rPr>
              <a:pPr eaLnBrk="1" hangingPunct="1"/>
              <a:t>97</a:t>
            </a:fld>
            <a:endParaRPr lang="en-US" altLang="en-US">
              <a:latin typeface="Calibri" panose="020F0502020204030204" pitchFamily="34" charset="0"/>
            </a:endParaRPr>
          </a:p>
        </p:txBody>
      </p:sp>
    </p:spTree>
    <p:extLst>
      <p:ext uri="{BB962C8B-B14F-4D97-AF65-F5344CB8AC3E}">
        <p14:creationId xmlns:p14="http://schemas.microsoft.com/office/powerpoint/2010/main" val="390410252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t>We </a:t>
            </a:r>
            <a:r>
              <a:rPr lang="en-US" sz="1200" kern="1200" dirty="0" smtClean="0">
                <a:solidFill>
                  <a:schemeClr val="tx1"/>
                </a:solidFill>
                <a:effectLst/>
                <a:latin typeface="+mn-lt"/>
                <a:ea typeface="+mn-ea"/>
                <a:cs typeface="+mn-cs"/>
              </a:rPr>
              <a:t>mentioned contact guidelines briefly in the fundamentals review.  We’ll spend a little more time on it now so you can get some ideas for using contact guidelines as part of a time </a:t>
            </a:r>
            <a:r>
              <a:rPr lang="en-US" sz="1200" kern="1200" smtClean="0">
                <a:solidFill>
                  <a:schemeClr val="tx1"/>
                </a:solidFill>
                <a:effectLst/>
                <a:latin typeface="+mn-lt"/>
                <a:ea typeface="+mn-ea"/>
                <a:cs typeface="+mn-cs"/>
              </a:rPr>
              <a:t>management strategy; we’ll also</a:t>
            </a:r>
            <a:r>
              <a:rPr lang="en-US" sz="1200" kern="1200" baseline="0" smtClean="0">
                <a:solidFill>
                  <a:schemeClr val="tx1"/>
                </a:solidFill>
                <a:effectLst/>
                <a:latin typeface="+mn-lt"/>
                <a:ea typeface="+mn-ea"/>
                <a:cs typeface="+mn-cs"/>
              </a:rPr>
              <a:t> discuss</a:t>
            </a:r>
            <a:r>
              <a:rPr lang="en-US" sz="1200" kern="120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how you can use SafeMeasures to keep track.  Incidentally, in the appendix of your manual you will find specific instructions for creating every SafeMeasures report mentioned in this curriculum, so that when you get back to your office you can look at YOUR unit.  </a:t>
            </a:r>
          </a:p>
          <a:p>
            <a:pPr eaLnBrk="1" hangingPunct="1">
              <a:spcBef>
                <a:spcPct val="0"/>
              </a:spcBef>
            </a:pPr>
            <a:endParaRPr lang="en-US" altLang="en-US" dirty="0" smtClean="0"/>
          </a:p>
        </p:txBody>
      </p:sp>
      <p:sp>
        <p:nvSpPr>
          <p:cNvPr id="2150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559B0A-CD2D-450C-8622-248E0D5409F7}" type="slidenum">
              <a:rPr lang="en-US" altLang="en-US">
                <a:latin typeface="Calibri" panose="020F0502020204030204" pitchFamily="34" charset="0"/>
              </a:rPr>
              <a:pPr eaLnBrk="1" hangingPunct="1"/>
              <a:t>98</a:t>
            </a:fld>
            <a:endParaRPr lang="en-US" altLang="en-US">
              <a:latin typeface="Calibri" panose="020F0502020204030204" pitchFamily="34" charset="0"/>
            </a:endParaRPr>
          </a:p>
        </p:txBody>
      </p:sp>
    </p:spTree>
    <p:extLst>
      <p:ext uri="{BB962C8B-B14F-4D97-AF65-F5344CB8AC3E}">
        <p14:creationId xmlns:p14="http://schemas.microsoft.com/office/powerpoint/2010/main" val="291432695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smtClean="0"/>
              <a:t>Should </a:t>
            </a:r>
            <a:r>
              <a:rPr lang="en-US" sz="1200" kern="1200" dirty="0" smtClean="0">
                <a:solidFill>
                  <a:schemeClr val="tx1"/>
                </a:solidFill>
                <a:effectLst/>
                <a:latin typeface="+mn-lt"/>
                <a:ea typeface="+mn-ea"/>
                <a:cs typeface="+mn-cs"/>
              </a:rPr>
              <a:t>workers spend their time equally among all of their cases?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Note to trainer: Lead discussion based </a:t>
            </a:r>
            <a:r>
              <a:rPr lang="en-US" sz="1200" i="1" kern="1200" smtClean="0">
                <a:solidFill>
                  <a:schemeClr val="tx1"/>
                </a:solidFill>
                <a:effectLst/>
                <a:latin typeface="+mn-lt"/>
                <a:ea typeface="+mn-ea"/>
                <a:cs typeface="+mn-cs"/>
              </a:rPr>
              <a:t>on the slide’s questions.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best answer for the last question is “Don’t wait until the last day to realize there are five families that haven’t been seen!”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Counting contacts is an admittedly crude measure of worker time.  A contact </a:t>
            </a:r>
            <a:r>
              <a:rPr lang="en-US" sz="1200" kern="1200" smtClean="0">
                <a:solidFill>
                  <a:schemeClr val="tx1"/>
                </a:solidFill>
                <a:effectLst/>
                <a:latin typeface="+mn-lt"/>
                <a:ea typeface="+mn-ea"/>
                <a:cs typeface="+mn-cs"/>
              </a:rPr>
              <a:t>can last for </a:t>
            </a:r>
            <a:r>
              <a:rPr lang="en-US" sz="1200" kern="1200" dirty="0" smtClean="0">
                <a:solidFill>
                  <a:schemeClr val="tx1"/>
                </a:solidFill>
                <a:effectLst/>
                <a:latin typeface="+mn-lt"/>
                <a:ea typeface="+mn-ea"/>
                <a:cs typeface="+mn-cs"/>
              </a:rPr>
              <a:t>one minute or one day.  A contact can waste time or accomplish something to further child safety, permanency, or well-being.  Counting contacts won’t differentiate.  But counting is at least a place to start.  If it’s the only thing you measure, you will almost certainly promote the practice of “drive-by” contacts.  But counting contacts AND conducting quality assurance through practices like supervisory case reading or supervisor “ride-</a:t>
            </a:r>
            <a:r>
              <a:rPr lang="en-US" sz="1200" kern="1200" dirty="0" err="1" smtClean="0">
                <a:solidFill>
                  <a:schemeClr val="tx1"/>
                </a:solidFill>
                <a:effectLst/>
                <a:latin typeface="+mn-lt"/>
                <a:ea typeface="+mn-ea"/>
                <a:cs typeface="+mn-cs"/>
              </a:rPr>
              <a:t>alongs</a:t>
            </a:r>
            <a:r>
              <a:rPr lang="en-US" sz="1200" kern="1200" dirty="0" smtClean="0">
                <a:solidFill>
                  <a:schemeClr val="tx1"/>
                </a:solidFill>
                <a:effectLst/>
                <a:latin typeface="+mn-lt"/>
                <a:ea typeface="+mn-ea"/>
                <a:cs typeface="+mn-cs"/>
              </a:rPr>
              <a:t>” is a good mix.  Right now we will focus on counting contacts, but that doesn’t mean quality of contact is unimportant</a:t>
            </a:r>
            <a:r>
              <a:rPr lang="en-US" sz="1200" kern="1200" smtClean="0">
                <a:solidFill>
                  <a:schemeClr val="tx1"/>
                </a:solidFill>
                <a:effectLst/>
                <a:latin typeface="+mn-lt"/>
                <a:ea typeface="+mn-ea"/>
                <a:cs typeface="+mn-cs"/>
              </a:rPr>
              <a:t>. </a:t>
            </a:r>
            <a:endParaRPr lang="en-US" altLang="en-US" dirty="0" smtClean="0"/>
          </a:p>
        </p:txBody>
      </p:sp>
      <p:sp>
        <p:nvSpPr>
          <p:cNvPr id="2160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5030BD-5718-42C5-9412-3C535A5E52A0}" type="slidenum">
              <a:rPr lang="en-US" altLang="en-US">
                <a:latin typeface="Calibri" panose="020F0502020204030204" pitchFamily="34" charset="0"/>
              </a:rPr>
              <a:pPr eaLnBrk="1" hangingPunct="1"/>
              <a:t>99</a:t>
            </a:fld>
            <a:endParaRPr lang="en-US" altLang="en-US">
              <a:latin typeface="Calibri" panose="020F0502020204030204" pitchFamily="34" charset="0"/>
            </a:endParaRPr>
          </a:p>
        </p:txBody>
      </p:sp>
    </p:spTree>
    <p:extLst>
      <p:ext uri="{BB962C8B-B14F-4D97-AF65-F5344CB8AC3E}">
        <p14:creationId xmlns:p14="http://schemas.microsoft.com/office/powerpoint/2010/main" val="145389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eport figures">
    <p:spTree>
      <p:nvGrpSpPr>
        <p:cNvPr id="1" name=""/>
        <p:cNvGrpSpPr/>
        <p:nvPr/>
      </p:nvGrpSpPr>
      <p:grpSpPr>
        <a:xfrm>
          <a:off x="0" y="0"/>
          <a:ext cx="0" cy="0"/>
          <a:chOff x="0" y="0"/>
          <a:chExt cx="0" cy="0"/>
        </a:xfrm>
      </p:grpSpPr>
      <p:sp>
        <p:nvSpPr>
          <p:cNvPr id="16" name="Content Placeholder 5"/>
          <p:cNvSpPr>
            <a:spLocks noGrp="1"/>
          </p:cNvSpPr>
          <p:nvPr>
            <p:ph sz="quarter" idx="13"/>
          </p:nvPr>
        </p:nvSpPr>
        <p:spPr>
          <a:xfrm>
            <a:off x="457200" y="1385180"/>
            <a:ext cx="8229599" cy="4617267"/>
          </a:xfrm>
        </p:spPr>
        <p:txBody>
          <a:bodyPr>
            <a:noAutofit/>
          </a:bodyPr>
          <a:lstStyle>
            <a:lvl1pPr marL="0" indent="0">
              <a:lnSpc>
                <a:spcPct val="100000"/>
              </a:lnSpc>
              <a:spcBef>
                <a:spcPts val="0"/>
              </a:spcBef>
              <a:buFontTx/>
              <a:buNone/>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itle 1"/>
          <p:cNvSpPr>
            <a:spLocks noGrp="1"/>
          </p:cNvSpPr>
          <p:nvPr>
            <p:ph type="title" hasCustomPrompt="1"/>
          </p:nvPr>
        </p:nvSpPr>
        <p:spPr>
          <a:xfrm>
            <a:off x="457200" y="207025"/>
            <a:ext cx="8229600" cy="961998"/>
          </a:xfrm>
        </p:spPr>
        <p:txBody>
          <a:bodyPr>
            <a:normAutofit/>
          </a:bodyPr>
          <a:lstStyle>
            <a:lvl1pPr algn="ctr">
              <a:lnSpc>
                <a:spcPct val="100000"/>
              </a:lnSpc>
              <a:defRPr sz="2400" b="1">
                <a:solidFill>
                  <a:srgbClr val="040404"/>
                </a:solidFill>
              </a:defRPr>
            </a:lvl1pPr>
          </a:lstStyle>
          <a:p>
            <a:r>
              <a:rPr lang="en-US" dirty="0" smtClean="0"/>
              <a:t>Slide master</a:t>
            </a:r>
            <a:endParaRPr lang="en-US" dirty="0"/>
          </a:p>
        </p:txBody>
      </p:sp>
      <p:sp>
        <p:nvSpPr>
          <p:cNvPr id="3" name="Content Placeholder 2"/>
          <p:cNvSpPr>
            <a:spLocks noGrp="1"/>
          </p:cNvSpPr>
          <p:nvPr>
            <p:ph sz="quarter" idx="14" hasCustomPrompt="1"/>
          </p:nvPr>
        </p:nvSpPr>
        <p:spPr>
          <a:xfrm>
            <a:off x="457200" y="6209362"/>
            <a:ext cx="8229600" cy="354012"/>
          </a:xfrm>
        </p:spPr>
        <p:txBody>
          <a:bodyPr/>
          <a:lstStyle>
            <a:lvl1pPr>
              <a:defRPr baseline="0"/>
            </a:lvl1pPr>
          </a:lstStyle>
          <a:p>
            <a:pPr lvl="0"/>
            <a:r>
              <a:rPr lang="en-US" dirty="0" smtClean="0"/>
              <a:t>N size should be 16-point, notes should be 14-point font.</a:t>
            </a:r>
            <a:endParaRPr lang="en-US" dirty="0"/>
          </a:p>
        </p:txBody>
      </p:sp>
    </p:spTree>
    <p:extLst>
      <p:ext uri="{BB962C8B-B14F-4D97-AF65-F5344CB8AC3E}">
        <p14:creationId xmlns:p14="http://schemas.microsoft.com/office/powerpoint/2010/main" val="307450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934200" cy="1066800"/>
          </a:xfrm>
        </p:spPr>
        <p:txBody>
          <a:bodyPr/>
          <a:lstStyle>
            <a:lvl1pPr marL="119063" indent="0">
              <a:defRPr sz="2800"/>
            </a:lvl1pPr>
          </a:lstStyle>
          <a:p>
            <a:r>
              <a:rPr lang="en-US" dirty="0" smtClean="0"/>
              <a:t>Click to edit Master title style</a:t>
            </a:r>
            <a:endParaRPr lang="en-US" dirty="0"/>
          </a:p>
        </p:txBody>
      </p:sp>
    </p:spTree>
    <p:extLst>
      <p:ext uri="{BB962C8B-B14F-4D97-AF65-F5344CB8AC3E}">
        <p14:creationId xmlns:p14="http://schemas.microsoft.com/office/powerpoint/2010/main" val="241530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540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with photo">
    <p:spTree>
      <p:nvGrpSpPr>
        <p:cNvPr id="1" name=""/>
        <p:cNvGrpSpPr/>
        <p:nvPr/>
      </p:nvGrpSpPr>
      <p:grpSpPr>
        <a:xfrm>
          <a:off x="0" y="0"/>
          <a:ext cx="0" cy="0"/>
          <a:chOff x="0" y="0"/>
          <a:chExt cx="0" cy="0"/>
        </a:xfrm>
      </p:grpSpPr>
      <p:pic>
        <p:nvPicPr>
          <p:cNvPr id="7" name="Picture 2" descr="O:\Publications\Stock Photos\young family on picnic.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09" y="3232652"/>
            <a:ext cx="9156409" cy="6098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userDrawn="1"/>
        </p:nvSpPr>
        <p:spPr>
          <a:xfrm>
            <a:off x="0" y="1727200"/>
            <a:ext cx="9180468"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2108200" y="1727200"/>
            <a:ext cx="6350000" cy="215899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Rectangle 9"/>
          <p:cNvSpPr/>
          <p:nvPr userDrawn="1"/>
        </p:nvSpPr>
        <p:spPr>
          <a:xfrm>
            <a:off x="0" y="3886200"/>
            <a:ext cx="9180468"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2" descr="\\sharepoint.nccdcrc.org@SSL\DavWWWRoot\workgroups\communications\LogosTemplates\CRC logos and templates\CRC RGB for scre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0480" y="480460"/>
            <a:ext cx="3295440" cy="6492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17749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7" name="Rectangle 6"/>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32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0"/>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281272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hoto">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2825750"/>
            <a:ext cx="9144000" cy="6881962"/>
          </a:xfrm>
          <a:prstGeom prst="rect">
            <a:avLst/>
          </a:prstGeom>
        </p:spPr>
      </p:pic>
      <p:sp>
        <p:nvSpPr>
          <p:cNvPr id="8" name="Rectangle 7"/>
          <p:cNvSpPr/>
          <p:nvPr/>
        </p:nvSpPr>
        <p:spPr>
          <a:xfrm>
            <a:off x="3724" y="1862220"/>
            <a:ext cx="9144000"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2" name="Title 1"/>
          <p:cNvSpPr>
            <a:spLocks noGrp="1"/>
          </p:cNvSpPr>
          <p:nvPr>
            <p:ph type="ctrTitle"/>
          </p:nvPr>
        </p:nvSpPr>
        <p:spPr>
          <a:xfrm>
            <a:off x="2108200" y="1862220"/>
            <a:ext cx="6350000" cy="202397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pic>
        <p:nvPicPr>
          <p:cNvPr id="1026"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68754"/>
            <a:ext cx="3295440" cy="6492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69458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Slide with photo">
    <p:spTree>
      <p:nvGrpSpPr>
        <p:cNvPr id="1" name=""/>
        <p:cNvGrpSpPr/>
        <p:nvPr/>
      </p:nvGrpSpPr>
      <p:grpSpPr>
        <a:xfrm>
          <a:off x="0" y="0"/>
          <a:ext cx="0" cy="0"/>
          <a:chOff x="0" y="0"/>
          <a:chExt cx="0" cy="0"/>
        </a:xfrm>
      </p:grpSpPr>
      <p:pic>
        <p:nvPicPr>
          <p:cNvPr id="7" name="Picture 2" descr="O:\Publications\Stock Photos\young family on picn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9" y="3232652"/>
            <a:ext cx="9156409" cy="60983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0" y="1727200"/>
            <a:ext cx="9180468"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2" name="Title 1"/>
          <p:cNvSpPr>
            <a:spLocks noGrp="1"/>
          </p:cNvSpPr>
          <p:nvPr>
            <p:ph type="ctrTitle"/>
          </p:nvPr>
        </p:nvSpPr>
        <p:spPr>
          <a:xfrm>
            <a:off x="2108200" y="1727200"/>
            <a:ext cx="6350000" cy="215899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80468"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pic>
        <p:nvPicPr>
          <p:cNvPr id="9"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80460"/>
            <a:ext cx="3295440" cy="6492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76900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 no photo">
    <p:spTree>
      <p:nvGrpSpPr>
        <p:cNvPr id="1" name=""/>
        <p:cNvGrpSpPr/>
        <p:nvPr/>
      </p:nvGrpSpPr>
      <p:grpSpPr>
        <a:xfrm>
          <a:off x="0" y="0"/>
          <a:ext cx="0" cy="0"/>
          <a:chOff x="0" y="0"/>
          <a:chExt cx="0" cy="0"/>
        </a:xfrm>
      </p:grpSpPr>
      <p:sp>
        <p:nvSpPr>
          <p:cNvPr id="8" name="Rectangle 7"/>
          <p:cNvSpPr/>
          <p:nvPr/>
        </p:nvSpPr>
        <p:spPr>
          <a:xfrm>
            <a:off x="0" y="1727200"/>
            <a:ext cx="9144000" cy="73025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9" name="Rectangle 8"/>
          <p:cNvSpPr/>
          <p:nvPr/>
        </p:nvSpPr>
        <p:spPr>
          <a:xfrm>
            <a:off x="0" y="1718733"/>
            <a:ext cx="9144000"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4800">
                <a:solidFill>
                  <a:srgbClr val="393634"/>
                </a:solidFill>
              </a:defRPr>
            </a:lvl1pPr>
          </a:lstStyle>
          <a:p>
            <a:r>
              <a:rPr lang="en-US"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470" y="425622"/>
            <a:ext cx="3295440" cy="649224"/>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p:nvSpPr>
        <p:spPr>
          <a:xfrm>
            <a:off x="7634377" y="6452558"/>
            <a:ext cx="1371600" cy="276046"/>
          </a:xfrm>
          <a:prstGeom prst="rect">
            <a:avLst/>
          </a:prstGeom>
          <a:solidFill>
            <a:schemeClr val="bg1"/>
          </a:solidFill>
        </p:spPr>
        <p:txBody>
          <a:bodyPr vert="horz" wrap="square" lIns="91440" tIns="45720" rIns="91440" bIns="45720" rtlCol="0" anchor="ctr">
            <a:normAutofit fontScale="55000" lnSpcReduction="20000"/>
          </a:bodyPr>
          <a:lstStyle/>
          <a:p>
            <a:pPr defTabSz="457200" fontAlgn="auto">
              <a:spcAft>
                <a:spcPts val="0"/>
              </a:spcAft>
            </a:pPr>
            <a:endParaRPr lang="en-US" sz="2800" dirty="0" smtClean="0">
              <a:solidFill>
                <a:srgbClr val="FFFFFF"/>
              </a:solidFill>
              <a:latin typeface="Verdana"/>
              <a:cs typeface="Verdana"/>
            </a:endParaRPr>
          </a:p>
        </p:txBody>
      </p:sp>
    </p:spTree>
    <p:extLst>
      <p:ext uri="{BB962C8B-B14F-4D97-AF65-F5344CB8AC3E}">
        <p14:creationId xmlns:p14="http://schemas.microsoft.com/office/powerpoint/2010/main" val="1853219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8" name="Rectangle 7"/>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32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0"/>
            <a:ext cx="7099540" cy="365125"/>
          </a:xfrm>
          <a:prstGeom prst="rect">
            <a:avLst/>
          </a:prstGeom>
        </p:spPr>
        <p:txBody>
          <a:bodyPr/>
          <a:lstStyle>
            <a:lvl1pPr algn="l">
              <a:defRPr/>
            </a:lvl1pPr>
          </a:lstStyle>
          <a:p>
            <a:pPr defTabSz="457200" fontAlgn="auto">
              <a:spcBef>
                <a:spcPts val="0"/>
              </a:spcBef>
              <a:spcAft>
                <a:spcPts val="0"/>
              </a:spcAft>
            </a:pPr>
            <a:endParaRPr lang="en-US" dirty="0">
              <a:solidFill>
                <a:srgbClr val="484C45"/>
              </a:solidFill>
              <a:latin typeface="Verdana"/>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158449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14" name="Rectangle 13"/>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9" name="Text Placeholder 4"/>
          <p:cNvSpPr>
            <a:spLocks noGrp="1"/>
          </p:cNvSpPr>
          <p:nvPr>
            <p:ph type="body" sz="quarter" idx="3"/>
          </p:nvPr>
        </p:nvSpPr>
        <p:spPr>
          <a:xfrm>
            <a:off x="4645025" y="1729854"/>
            <a:ext cx="4041775" cy="639762"/>
          </a:xfrm>
        </p:spPr>
        <p:txBody>
          <a:bodyPr anchor="b">
            <a:noAutofit/>
          </a:bodyPr>
          <a:lstStyle>
            <a:lvl1pPr marL="0" indent="0">
              <a:buNone/>
              <a:defRPr sz="24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5"/>
          <p:cNvSpPr>
            <a:spLocks noGrp="1"/>
          </p:cNvSpPr>
          <p:nvPr>
            <p:ph sz="quarter" idx="4"/>
          </p:nvPr>
        </p:nvSpPr>
        <p:spPr>
          <a:xfrm>
            <a:off x="4645025" y="2369616"/>
            <a:ext cx="4041775" cy="3756547"/>
          </a:xfrm>
        </p:spPr>
        <p:txBody>
          <a:bodyPr>
            <a:noAutofit/>
          </a:bodyPr>
          <a:lstStyle>
            <a:lvl1pPr marL="0" indent="0">
              <a:lnSpc>
                <a:spcPct val="100000"/>
              </a:lnSpc>
              <a:spcBef>
                <a:spcPts val="0"/>
              </a:spcBef>
              <a:spcAft>
                <a:spcPts val="0"/>
              </a:spcAft>
              <a:buFontTx/>
              <a:buNone/>
              <a:defRPr sz="1800"/>
            </a:lvl1pPr>
            <a:lvl2pPr>
              <a:lnSpc>
                <a:spcPct val="100000"/>
              </a:lnSpc>
              <a:spcBef>
                <a:spcPts val="0"/>
              </a:spcBef>
              <a:spcAft>
                <a:spcPts val="0"/>
              </a:spcAft>
              <a:defRPr sz="1800"/>
            </a:lvl2pPr>
            <a:lvl3pPr>
              <a:lnSpc>
                <a:spcPct val="100000"/>
              </a:lnSpc>
              <a:spcBef>
                <a:spcPts val="0"/>
              </a:spcBef>
              <a:spcAft>
                <a:spcPts val="0"/>
              </a:spcAft>
              <a:defRPr sz="1800"/>
            </a:lvl3pPr>
            <a:lvl4pPr>
              <a:lnSpc>
                <a:spcPct val="100000"/>
              </a:lnSpc>
              <a:spcBef>
                <a:spcPts val="0"/>
              </a:spcBef>
              <a:spcAft>
                <a:spcPts val="0"/>
              </a:spcAft>
              <a:defRPr sz="1800"/>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Footer Placeholder 7"/>
          <p:cNvSpPr>
            <a:spLocks noGrp="1"/>
          </p:cNvSpPr>
          <p:nvPr>
            <p:ph type="ftr" sz="quarter" idx="11"/>
          </p:nvPr>
        </p:nvSpPr>
        <p:spPr>
          <a:xfrm>
            <a:off x="618073" y="6356350"/>
            <a:ext cx="6835150" cy="365125"/>
          </a:xfrm>
          <a:prstGeom prst="rect">
            <a:avLst/>
          </a:prstGeom>
        </p:spPr>
        <p:txBody>
          <a:bodyPr/>
          <a:lstStyle>
            <a:lvl1pPr algn="l">
              <a:defRPr/>
            </a:lvl1pPr>
          </a:lstStyle>
          <a:p>
            <a:pPr defTabSz="457200" fontAlgn="auto">
              <a:spcBef>
                <a:spcPts val="0"/>
              </a:spcBef>
              <a:spcAft>
                <a:spcPts val="0"/>
              </a:spcAft>
            </a:pPr>
            <a:endParaRPr lang="en-US" dirty="0">
              <a:solidFill>
                <a:srgbClr val="484C45"/>
              </a:solidFill>
              <a:latin typeface="Verdana"/>
            </a:endParaRPr>
          </a:p>
        </p:txBody>
      </p:sp>
      <p:sp>
        <p:nvSpPr>
          <p:cNvPr id="17" name="Content Placeholder 5"/>
          <p:cNvSpPr>
            <a:spLocks noGrp="1"/>
          </p:cNvSpPr>
          <p:nvPr>
            <p:ph sz="quarter" idx="12"/>
          </p:nvPr>
        </p:nvSpPr>
        <p:spPr>
          <a:xfrm>
            <a:off x="457200" y="1729853"/>
            <a:ext cx="4041775" cy="4396309"/>
          </a:xfrm>
        </p:spPr>
        <p:txBody>
          <a:bodyPr>
            <a:normAutofit/>
          </a:bodyPr>
          <a:lstStyle>
            <a:lvl1pPr marL="0" indent="0">
              <a:spcAft>
                <a:spcPts val="600"/>
              </a:spcAft>
              <a:buFont typeface="Arial"/>
              <a:buNone/>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TextBox 18"/>
          <p:cNvSpPr txBox="1"/>
          <p:nvPr/>
        </p:nvSpPr>
        <p:spPr>
          <a:xfrm>
            <a:off x="5503599" y="3192536"/>
            <a:ext cx="914400" cy="914400"/>
          </a:xfrm>
          <a:prstGeom prst="rect">
            <a:avLst/>
          </a:prstGeom>
        </p:spPr>
        <p:txBody>
          <a:bodyPr vert="horz" wrap="none" lIns="91440" tIns="45720" rIns="91440" bIns="45720" rtlCol="0" anchor="ctr">
            <a:normAutofit/>
          </a:bodyPr>
          <a:lstStyle/>
          <a:p>
            <a:pPr defTabSz="457200" fontAlgn="auto">
              <a:spcAft>
                <a:spcPts val="0"/>
              </a:spcAft>
            </a:pPr>
            <a:endParaRPr lang="en-US" sz="2800" dirty="0" smtClean="0">
              <a:solidFill>
                <a:srgbClr val="FFFFFF"/>
              </a:solidFill>
              <a:latin typeface="Verdana"/>
              <a:cs typeface="Verdana"/>
            </a:endParaRPr>
          </a:p>
        </p:txBody>
      </p:sp>
      <p:sp>
        <p:nvSpPr>
          <p:cNvPr id="16" name="Title 1"/>
          <p:cNvSpPr>
            <a:spLocks noGrp="1"/>
          </p:cNvSpPr>
          <p:nvPr>
            <p:ph type="title" hasCustomPrompt="1"/>
          </p:nvPr>
        </p:nvSpPr>
        <p:spPr>
          <a:xfrm>
            <a:off x="457200" y="1"/>
            <a:ext cx="8229600" cy="961998"/>
          </a:xfrm>
        </p:spPr>
        <p:txBody>
          <a:bodyPr>
            <a:noAutofit/>
          </a:bodyPr>
          <a:lstStyle>
            <a:lvl1pPr algn="l">
              <a:lnSpc>
                <a:spcPct val="100000"/>
              </a:lnSpc>
              <a:defRPr sz="32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750121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618073" y="6356350"/>
            <a:ext cx="6930040" cy="365125"/>
          </a:xfrm>
          <a:prstGeom prst="rect">
            <a:avLst/>
          </a:prstGeom>
        </p:spPr>
        <p:txBody>
          <a:bodyPr/>
          <a:lstStyle>
            <a:lvl1pPr algn="l">
              <a:defRPr/>
            </a:lvl1pPr>
          </a:lstStyle>
          <a:p>
            <a:pPr defTabSz="457200" fontAlgn="auto">
              <a:spcBef>
                <a:spcPts val="0"/>
              </a:spcBef>
              <a:spcAft>
                <a:spcPts val="0"/>
              </a:spcAft>
            </a:pPr>
            <a:endParaRPr lang="en-US" dirty="0">
              <a:solidFill>
                <a:srgbClr val="484C45"/>
              </a:solidFill>
              <a:latin typeface="Verdana"/>
            </a:endParaRPr>
          </a:p>
        </p:txBody>
      </p:sp>
      <p:sp>
        <p:nvSpPr>
          <p:cNvPr id="15" name="Text Placeholder 4"/>
          <p:cNvSpPr>
            <a:spLocks noGrp="1"/>
          </p:cNvSpPr>
          <p:nvPr>
            <p:ph type="body" sz="quarter" idx="12"/>
          </p:nvPr>
        </p:nvSpPr>
        <p:spPr>
          <a:xfrm>
            <a:off x="560915" y="1729854"/>
            <a:ext cx="3884083" cy="639762"/>
          </a:xfrm>
        </p:spPr>
        <p:txBody>
          <a:bodyPr anchor="b">
            <a:noAutofit/>
          </a:bodyPr>
          <a:lstStyle>
            <a:lvl1pPr marL="0" indent="0">
              <a:buNone/>
              <a:defRPr sz="1800" b="1">
                <a:solidFill>
                  <a:srgbClr val="04040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Content Placeholder 5"/>
          <p:cNvSpPr>
            <a:spLocks noGrp="1"/>
          </p:cNvSpPr>
          <p:nvPr>
            <p:ph sz="quarter" idx="13"/>
          </p:nvPr>
        </p:nvSpPr>
        <p:spPr>
          <a:xfrm>
            <a:off x="560915" y="2369616"/>
            <a:ext cx="3884083" cy="3756547"/>
          </a:xfrm>
        </p:spPr>
        <p:txBody>
          <a:bodyPr>
            <a:noAutofit/>
          </a:bodyPr>
          <a:lstStyle>
            <a:lvl1pPr marL="0" indent="0">
              <a:lnSpc>
                <a:spcPct val="100000"/>
              </a:lnSpc>
              <a:spcBef>
                <a:spcPts val="0"/>
              </a:spcBef>
              <a:buFontTx/>
              <a:buNone/>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Text Placeholder 4"/>
          <p:cNvSpPr>
            <a:spLocks noGrp="1"/>
          </p:cNvSpPr>
          <p:nvPr>
            <p:ph type="body" sz="quarter" idx="14"/>
          </p:nvPr>
        </p:nvSpPr>
        <p:spPr>
          <a:xfrm>
            <a:off x="4802716" y="1729854"/>
            <a:ext cx="3884083" cy="639762"/>
          </a:xfrm>
        </p:spPr>
        <p:txBody>
          <a:bodyPr anchor="b">
            <a:noAutofit/>
          </a:bodyPr>
          <a:lstStyle>
            <a:lvl1pPr marL="0" indent="0">
              <a:buNone/>
              <a:defRPr sz="1800" b="1">
                <a:solidFill>
                  <a:srgbClr val="04040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Content Placeholder 5"/>
          <p:cNvSpPr>
            <a:spLocks noGrp="1"/>
          </p:cNvSpPr>
          <p:nvPr>
            <p:ph sz="quarter" idx="15"/>
          </p:nvPr>
        </p:nvSpPr>
        <p:spPr>
          <a:xfrm>
            <a:off x="4802716" y="2369616"/>
            <a:ext cx="3884083" cy="3756547"/>
          </a:xfrm>
        </p:spPr>
        <p:txBody>
          <a:bodyPr>
            <a:noAutofit/>
          </a:bodyPr>
          <a:lstStyle>
            <a:lvl1pPr marL="0" indent="0">
              <a:lnSpc>
                <a:spcPct val="100000"/>
              </a:lnSpc>
              <a:spcBef>
                <a:spcPts val="0"/>
              </a:spcBef>
              <a:buFontTx/>
              <a:buNone/>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Rectangle 11"/>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14" name="Rectangle 13"/>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20" name="Title 1"/>
          <p:cNvSpPr>
            <a:spLocks noGrp="1"/>
          </p:cNvSpPr>
          <p:nvPr>
            <p:ph type="title" hasCustomPrompt="1"/>
          </p:nvPr>
        </p:nvSpPr>
        <p:spPr>
          <a:xfrm>
            <a:off x="457200" y="1"/>
            <a:ext cx="8229600" cy="961998"/>
          </a:xfrm>
        </p:spPr>
        <p:txBody>
          <a:bodyPr>
            <a:normAutofit/>
          </a:bodyPr>
          <a:lstStyle>
            <a:lvl1pPr algn="l">
              <a:lnSpc>
                <a:spcPct val="100000"/>
              </a:lnSpc>
              <a:defRPr sz="32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3070627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no photo for presentations">
    <p:spTree>
      <p:nvGrpSpPr>
        <p:cNvPr id="1" name=""/>
        <p:cNvGrpSpPr/>
        <p:nvPr/>
      </p:nvGrpSpPr>
      <p:grpSpPr>
        <a:xfrm>
          <a:off x="0" y="0"/>
          <a:ext cx="0" cy="0"/>
          <a:chOff x="0" y="0"/>
          <a:chExt cx="0" cy="0"/>
        </a:xfrm>
      </p:grpSpPr>
      <p:sp>
        <p:nvSpPr>
          <p:cNvPr id="8" name="Rectangle 7"/>
          <p:cNvSpPr/>
          <p:nvPr/>
        </p:nvSpPr>
        <p:spPr>
          <a:xfrm>
            <a:off x="0" y="1727200"/>
            <a:ext cx="9144000" cy="73025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0" y="1718733"/>
            <a:ext cx="9144000"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1447800" y="1947333"/>
            <a:ext cx="6350000" cy="4385734"/>
          </a:xfrm>
        </p:spPr>
        <p:txBody>
          <a:bodyPr>
            <a:noAutofit/>
          </a:bodyPr>
          <a:lstStyle>
            <a:lvl1pPr algn="ctr">
              <a:lnSpc>
                <a:spcPct val="100000"/>
              </a:lnSpc>
              <a:defRPr sz="4800" b="0">
                <a:solidFill>
                  <a:srgbClr val="393634"/>
                </a:solidFill>
              </a:defRPr>
            </a:lvl1pPr>
          </a:lstStyle>
          <a:p>
            <a:r>
              <a:rPr lang="en-US" dirty="0"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470" y="425622"/>
            <a:ext cx="3295440" cy="6492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634377" y="6452558"/>
            <a:ext cx="1371600" cy="276046"/>
          </a:xfrm>
          <a:prstGeom prst="rect">
            <a:avLst/>
          </a:prstGeom>
          <a:solidFill>
            <a:schemeClr val="bg1"/>
          </a:solidFill>
        </p:spPr>
        <p:txBody>
          <a:bodyPr vert="horz" wrap="square" lIns="91440" tIns="45720" rIns="91440" bIns="45720" rtlCol="0" anchor="ctr">
            <a:normAutofit fontScale="550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Tree>
    <p:extLst>
      <p:ext uri="{BB962C8B-B14F-4D97-AF65-F5344CB8AC3E}">
        <p14:creationId xmlns:p14="http://schemas.microsoft.com/office/powerpoint/2010/main" val="2988455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Footer Placeholder 7"/>
          <p:cNvSpPr>
            <a:spLocks noGrp="1"/>
          </p:cNvSpPr>
          <p:nvPr>
            <p:ph type="ftr" sz="quarter" idx="11"/>
          </p:nvPr>
        </p:nvSpPr>
        <p:spPr>
          <a:xfrm>
            <a:off x="618073" y="6356350"/>
            <a:ext cx="6930040" cy="365125"/>
          </a:xfrm>
          <a:prstGeom prst="rect">
            <a:avLst/>
          </a:prstGeom>
        </p:spPr>
        <p:txBody>
          <a:bodyPr/>
          <a:lstStyle>
            <a:lvl1pPr algn="l">
              <a:defRPr/>
            </a:lvl1pPr>
          </a:lstStyle>
          <a:p>
            <a:pPr defTabSz="457200" fontAlgn="auto">
              <a:spcBef>
                <a:spcPts val="0"/>
              </a:spcBef>
              <a:spcAft>
                <a:spcPts val="0"/>
              </a:spcAft>
            </a:pPr>
            <a:endParaRPr lang="en-US" dirty="0">
              <a:solidFill>
                <a:srgbClr val="484C45"/>
              </a:solidFill>
              <a:latin typeface="Verdana"/>
            </a:endParaRPr>
          </a:p>
        </p:txBody>
      </p:sp>
      <p:sp>
        <p:nvSpPr>
          <p:cNvPr id="8" name="Rectangle 7"/>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12" name="Rectangle 11"/>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13" name="Title 1"/>
          <p:cNvSpPr>
            <a:spLocks noGrp="1"/>
          </p:cNvSpPr>
          <p:nvPr>
            <p:ph type="title" hasCustomPrompt="1"/>
          </p:nvPr>
        </p:nvSpPr>
        <p:spPr>
          <a:xfrm>
            <a:off x="457200" y="1"/>
            <a:ext cx="8229600" cy="961998"/>
          </a:xfrm>
        </p:spPr>
        <p:txBody>
          <a:bodyPr>
            <a:noAutofit/>
          </a:bodyPr>
          <a:lstStyle>
            <a:lvl1pPr algn="l">
              <a:lnSpc>
                <a:spcPct val="100000"/>
              </a:lnSpc>
              <a:defRPr sz="32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3764981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a:defRPr sz="2800">
                <a:solidFill>
                  <a:srgbClr val="FFFFFF"/>
                </a:solidFill>
              </a:defRPr>
            </a:lvl1pPr>
          </a:lstStyle>
          <a:p>
            <a:pPr defTabSz="457200" fontAlgn="auto">
              <a:spcAft>
                <a:spcPts val="0"/>
              </a:spcAft>
              <a:defRPr/>
            </a:pPr>
            <a:r>
              <a:rPr lang="en-US" dirty="0" smtClean="0">
                <a:latin typeface="Verdana"/>
                <a:cs typeface="Verdana"/>
              </a:rPr>
              <a:t>Click to edit Master title style</a:t>
            </a:r>
          </a:p>
        </p:txBody>
      </p:sp>
      <p:sp>
        <p:nvSpPr>
          <p:cNvPr id="9" name="Footer Placeholder 7"/>
          <p:cNvSpPr>
            <a:spLocks noGrp="1"/>
          </p:cNvSpPr>
          <p:nvPr>
            <p:ph type="ftr" sz="quarter" idx="11"/>
          </p:nvPr>
        </p:nvSpPr>
        <p:spPr>
          <a:xfrm>
            <a:off x="618072" y="6356350"/>
            <a:ext cx="6826523" cy="365125"/>
          </a:xfrm>
          <a:prstGeom prst="rect">
            <a:avLst/>
          </a:prstGeom>
        </p:spPr>
        <p:txBody>
          <a:bodyPr/>
          <a:lstStyle>
            <a:lvl1pPr algn="l">
              <a:defRPr/>
            </a:lvl1pPr>
          </a:lstStyle>
          <a:p>
            <a:pPr defTabSz="457200" fontAlgn="auto">
              <a:spcBef>
                <a:spcPts val="0"/>
              </a:spcBef>
              <a:spcAft>
                <a:spcPts val="0"/>
              </a:spcAft>
            </a:pPr>
            <a:endParaRPr lang="en-US" dirty="0">
              <a:solidFill>
                <a:srgbClr val="484C45"/>
              </a:solidFill>
              <a:latin typeface="Verdana"/>
            </a:endParaRPr>
          </a:p>
        </p:txBody>
      </p:sp>
    </p:spTree>
    <p:extLst>
      <p:ext uri="{BB962C8B-B14F-4D97-AF65-F5344CB8AC3E}">
        <p14:creationId xmlns:p14="http://schemas.microsoft.com/office/powerpoint/2010/main" val="537959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marL="0" indent="0">
              <a:defRPr sz="2400"/>
            </a:lvl1pPr>
            <a:lvl2pPr marL="285750" indent="-285750">
              <a:buFont typeface="Verdana" panose="020B0604030504040204" pitchFamily="34" charset="0"/>
              <a:buChar char="•"/>
              <a:defRPr sz="1800"/>
            </a:lvl2pPr>
            <a:lvl3pPr marL="914400" indent="-457200">
              <a:buFont typeface="Verdana" panose="020B0604030504040204" pitchFamily="34" charset="0"/>
              <a:buChar char="»"/>
              <a:defRPr sz="1800"/>
            </a:lvl3pPr>
            <a:lvl4pPr>
              <a:defRPr sz="18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23940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41751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8601" y="206890"/>
            <a:ext cx="4692315" cy="1489564"/>
          </a:xfrm>
          <a:solidFill>
            <a:schemeClr val="bg1"/>
          </a:solidFill>
          <a:ln>
            <a:noFill/>
          </a:ln>
        </p:spPr>
        <p:txBody>
          <a:bodyPr>
            <a:noAutofit/>
          </a:bodyPr>
          <a:lstStyle>
            <a:lvl1pPr algn="ctr">
              <a:lnSpc>
                <a:spcPct val="100000"/>
              </a:lnSpc>
              <a:defRPr sz="2800">
                <a:solidFill>
                  <a:schemeClr val="tx1">
                    <a:lumMod val="50000"/>
                  </a:schemeClr>
                </a:solidFill>
                <a:latin typeface="+mn-lt"/>
              </a:defRPr>
            </a:lvl1pPr>
          </a:lstStyle>
          <a:p>
            <a:r>
              <a:rPr lang="en-US" dirty="0" smtClean="0"/>
              <a:t>Slide master</a:t>
            </a:r>
            <a:endParaRPr lang="en-US" dirty="0"/>
          </a:p>
        </p:txBody>
      </p:sp>
    </p:spTree>
    <p:extLst>
      <p:ext uri="{BB962C8B-B14F-4D97-AF65-F5344CB8AC3E}">
        <p14:creationId xmlns:p14="http://schemas.microsoft.com/office/powerpoint/2010/main" val="2635512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extBox 1"/>
          <p:cNvSpPr txBox="1"/>
          <p:nvPr/>
        </p:nvSpPr>
        <p:spPr>
          <a:xfrm>
            <a:off x="7634377" y="6452558"/>
            <a:ext cx="1371600" cy="276046"/>
          </a:xfrm>
          <a:prstGeom prst="rect">
            <a:avLst/>
          </a:prstGeom>
          <a:solidFill>
            <a:schemeClr val="bg1"/>
          </a:solidFill>
        </p:spPr>
        <p:txBody>
          <a:bodyPr vert="horz" wrap="square" lIns="91440" tIns="45720" rIns="91440" bIns="45720" rtlCol="0" anchor="ctr">
            <a:normAutofit fontScale="55000" lnSpcReduction="20000"/>
          </a:bodyPr>
          <a:lstStyle/>
          <a:p>
            <a:pPr defTabSz="457200" fontAlgn="auto">
              <a:spcAft>
                <a:spcPts val="0"/>
              </a:spcAft>
            </a:pPr>
            <a:endParaRPr lang="en-US" sz="2800" dirty="0" smtClean="0">
              <a:solidFill>
                <a:srgbClr val="FFFFFF"/>
              </a:solidFill>
              <a:latin typeface="Verdana"/>
              <a:cs typeface="Verdana"/>
            </a:endParaRPr>
          </a:p>
        </p:txBody>
      </p:sp>
    </p:spTree>
    <p:extLst>
      <p:ext uri="{BB962C8B-B14F-4D97-AF65-F5344CB8AC3E}">
        <p14:creationId xmlns:p14="http://schemas.microsoft.com/office/powerpoint/2010/main" val="20431697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7" name="Rectangle 6"/>
          <p:cNvSpPr/>
          <p:nvPr/>
        </p:nvSpPr>
        <p:spPr>
          <a:xfrm>
            <a:off x="0" y="0"/>
            <a:ext cx="9144000" cy="118213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8" name="Rectangle 7"/>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2" name="Title 1"/>
          <p:cNvSpPr>
            <a:spLocks noGrp="1"/>
          </p:cNvSpPr>
          <p:nvPr>
            <p:ph type="title" hasCustomPrompt="1"/>
          </p:nvPr>
        </p:nvSpPr>
        <p:spPr>
          <a:xfrm>
            <a:off x="457200" y="91440"/>
            <a:ext cx="8229600" cy="888834"/>
          </a:xfrm>
        </p:spPr>
        <p:txBody>
          <a:bodyPr>
            <a:noAutofit/>
          </a:bodyPr>
          <a:lstStyle>
            <a:lvl1pPr algn="l">
              <a:lnSpc>
                <a:spcPts val="2500"/>
              </a:lnSpc>
              <a:defRPr sz="2400">
                <a:solidFill>
                  <a:srgbClr val="FFFFFF"/>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0"/>
            <a:ext cx="2895600" cy="365125"/>
          </a:xfrm>
          <a:prstGeom prst="rect">
            <a:avLst/>
          </a:prstGeom>
        </p:spPr>
        <p:txBody>
          <a:bodyPr/>
          <a:lstStyle>
            <a:lvl1pPr algn="l">
              <a:defRPr/>
            </a:lvl1pPr>
          </a:lstStyle>
          <a:p>
            <a:pPr defTabSz="457200" fontAlgn="auto">
              <a:spcBef>
                <a:spcPts val="0"/>
              </a:spcBef>
              <a:spcAft>
                <a:spcPts val="0"/>
              </a:spcAft>
            </a:pPr>
            <a:endParaRPr lang="en-US" dirty="0">
              <a:solidFill>
                <a:srgbClr val="4C4845">
                  <a:tint val="75000"/>
                </a:srgbClr>
              </a:solidFill>
              <a:latin typeface="Verdana"/>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lvl1pPr>
            <a:lvl2pPr>
              <a:lnSpc>
                <a:spcPct val="100000"/>
              </a:lnSpc>
              <a:spcBef>
                <a:spcPts val="0"/>
              </a:spcBef>
              <a:spcAft>
                <a:spcPts val="0"/>
              </a:spcAft>
              <a:defRPr sz="1800"/>
            </a:lvl2pPr>
            <a:lvl3pPr marL="914400" indent="-457200">
              <a:lnSpc>
                <a:spcPct val="100000"/>
              </a:lnSpc>
              <a:spcBef>
                <a:spcPts val="0"/>
              </a:spcBef>
              <a:spcAft>
                <a:spcPts val="0"/>
              </a:spcAft>
              <a:defRPr sz="1800"/>
            </a:lvl3pPr>
            <a:lvl4pPr marL="1371600" indent="-457200">
              <a:lnSpc>
                <a:spcPct val="100000"/>
              </a:lnSpc>
              <a:spcBef>
                <a:spcPts val="0"/>
              </a:spcBef>
              <a:spcAft>
                <a:spcPts val="0"/>
              </a:spcAft>
              <a:defRPr sz="1800"/>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968511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7" name="Rectangle 6"/>
          <p:cNvSpPr/>
          <p:nvPr/>
        </p:nvSpPr>
        <p:spPr>
          <a:xfrm>
            <a:off x="0" y="0"/>
            <a:ext cx="9144000" cy="118213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8" name="Rectangle 7"/>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2" name="Title 1"/>
          <p:cNvSpPr>
            <a:spLocks noGrp="1"/>
          </p:cNvSpPr>
          <p:nvPr>
            <p:ph type="title" hasCustomPrompt="1"/>
          </p:nvPr>
        </p:nvSpPr>
        <p:spPr>
          <a:xfrm>
            <a:off x="457200" y="81311"/>
            <a:ext cx="8229600" cy="888834"/>
          </a:xfrm>
        </p:spPr>
        <p:txBody>
          <a:bodyPr>
            <a:noAutofit/>
          </a:bodyPr>
          <a:lstStyle>
            <a:lvl1pPr algn="l">
              <a:lnSpc>
                <a:spcPct val="100000"/>
              </a:lnSpc>
              <a:defRPr sz="2400">
                <a:solidFill>
                  <a:srgbClr val="FFFFFF"/>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0"/>
            <a:ext cx="2895600" cy="365125"/>
          </a:xfrm>
          <a:prstGeom prst="rect">
            <a:avLst/>
          </a:prstGeom>
        </p:spPr>
        <p:txBody>
          <a:bodyPr/>
          <a:lstStyle>
            <a:lvl1pPr algn="l">
              <a:defRPr/>
            </a:lvl1pPr>
          </a:lstStyle>
          <a:p>
            <a:pPr defTabSz="457200" fontAlgn="auto">
              <a:spcBef>
                <a:spcPts val="0"/>
              </a:spcBef>
              <a:spcAft>
                <a:spcPts val="0"/>
              </a:spcAft>
            </a:pPr>
            <a:endParaRPr lang="en-US" dirty="0">
              <a:solidFill>
                <a:srgbClr val="484C45"/>
              </a:solidFill>
              <a:latin typeface="Verdana"/>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lvl1pPr>
            <a:lvl2pPr>
              <a:lnSpc>
                <a:spcPct val="100000"/>
              </a:lnSpc>
              <a:spcBef>
                <a:spcPts val="0"/>
              </a:spcBef>
              <a:spcAft>
                <a:spcPts val="0"/>
              </a:spcAft>
              <a:defRPr sz="1800"/>
            </a:lvl2pPr>
            <a:lvl3pPr marL="914400" indent="-457200">
              <a:lnSpc>
                <a:spcPct val="100000"/>
              </a:lnSpc>
              <a:spcBef>
                <a:spcPts val="0"/>
              </a:spcBef>
              <a:spcAft>
                <a:spcPts val="0"/>
              </a:spcAft>
              <a:defRPr sz="1800"/>
            </a:lvl3pPr>
            <a:lvl4pPr marL="1371600" indent="-457200">
              <a:lnSpc>
                <a:spcPct val="100000"/>
              </a:lnSpc>
              <a:spcBef>
                <a:spcPts val="0"/>
              </a:spcBef>
              <a:spcAft>
                <a:spcPts val="0"/>
              </a:spcAft>
              <a:defRPr sz="1800"/>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0225154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7" name="Rectangle 6"/>
          <p:cNvSpPr/>
          <p:nvPr/>
        </p:nvSpPr>
        <p:spPr>
          <a:xfrm>
            <a:off x="0" y="0"/>
            <a:ext cx="9144000" cy="118213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8" name="Rectangle 7"/>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2" name="Title 1"/>
          <p:cNvSpPr>
            <a:spLocks noGrp="1"/>
          </p:cNvSpPr>
          <p:nvPr>
            <p:ph type="title" hasCustomPrompt="1"/>
          </p:nvPr>
        </p:nvSpPr>
        <p:spPr>
          <a:xfrm>
            <a:off x="457200" y="91440"/>
            <a:ext cx="8229600" cy="888834"/>
          </a:xfrm>
        </p:spPr>
        <p:txBody>
          <a:bodyPr>
            <a:noAutofit/>
          </a:bodyPr>
          <a:lstStyle>
            <a:lvl1pPr algn="l">
              <a:lnSpc>
                <a:spcPts val="2500"/>
              </a:lnSpc>
              <a:defRPr sz="2400">
                <a:solidFill>
                  <a:srgbClr val="FFFFFF"/>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0"/>
            <a:ext cx="2895600" cy="365125"/>
          </a:xfrm>
          <a:prstGeom prst="rect">
            <a:avLst/>
          </a:prstGeom>
        </p:spPr>
        <p:txBody>
          <a:bodyPr/>
          <a:lstStyle>
            <a:lvl1pPr algn="l">
              <a:defRPr/>
            </a:lvl1pPr>
          </a:lstStyle>
          <a:p>
            <a:pPr defTabSz="457200" fontAlgn="auto">
              <a:spcBef>
                <a:spcPts val="0"/>
              </a:spcBef>
              <a:spcAft>
                <a:spcPts val="0"/>
              </a:spcAft>
            </a:pPr>
            <a:endParaRPr lang="en-US" dirty="0">
              <a:solidFill>
                <a:srgbClr val="484C45"/>
              </a:solidFill>
              <a:latin typeface="Verdana"/>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lvl1pPr>
            <a:lvl2pPr>
              <a:lnSpc>
                <a:spcPct val="100000"/>
              </a:lnSpc>
              <a:spcBef>
                <a:spcPts val="0"/>
              </a:spcBef>
              <a:spcAft>
                <a:spcPts val="0"/>
              </a:spcAft>
              <a:defRPr sz="1800"/>
            </a:lvl2pPr>
            <a:lvl3pPr marL="914400" indent="-457200">
              <a:lnSpc>
                <a:spcPct val="100000"/>
              </a:lnSpc>
              <a:spcBef>
                <a:spcPts val="0"/>
              </a:spcBef>
              <a:spcAft>
                <a:spcPts val="0"/>
              </a:spcAft>
              <a:defRPr sz="1800"/>
            </a:lvl3pPr>
            <a:lvl4pPr marL="1371600" indent="-457200">
              <a:lnSpc>
                <a:spcPct val="100000"/>
              </a:lnSpc>
              <a:spcBef>
                <a:spcPts val="0"/>
              </a:spcBef>
              <a:spcAft>
                <a:spcPts val="0"/>
              </a:spcAft>
              <a:defRPr sz="1800"/>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7223980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7" name="Rectangle 6"/>
          <p:cNvSpPr/>
          <p:nvPr/>
        </p:nvSpPr>
        <p:spPr>
          <a:xfrm>
            <a:off x="0" y="0"/>
            <a:ext cx="9144000" cy="118213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8" name="Rectangle 7"/>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2" name="Title 1"/>
          <p:cNvSpPr>
            <a:spLocks noGrp="1"/>
          </p:cNvSpPr>
          <p:nvPr>
            <p:ph type="title" hasCustomPrompt="1"/>
          </p:nvPr>
        </p:nvSpPr>
        <p:spPr>
          <a:xfrm>
            <a:off x="457200" y="81311"/>
            <a:ext cx="8229600" cy="888834"/>
          </a:xfrm>
        </p:spPr>
        <p:txBody>
          <a:bodyPr>
            <a:noAutofit/>
          </a:bodyPr>
          <a:lstStyle>
            <a:lvl1pPr algn="l">
              <a:lnSpc>
                <a:spcPts val="2500"/>
              </a:lnSpc>
              <a:defRPr sz="2400">
                <a:solidFill>
                  <a:srgbClr val="FFFFFF"/>
                </a:solidFill>
              </a:defRPr>
            </a:lvl1pPr>
          </a:lstStyle>
          <a:p>
            <a:r>
              <a:rPr lang="en-US" dirty="0" smtClean="0"/>
              <a:t>Slide master</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lvl1pPr>
            <a:lvl2pPr>
              <a:lnSpc>
                <a:spcPct val="100000"/>
              </a:lnSpc>
              <a:spcBef>
                <a:spcPts val="0"/>
              </a:spcBef>
              <a:spcAft>
                <a:spcPts val="0"/>
              </a:spcAft>
              <a:defRPr sz="1800"/>
            </a:lvl2pPr>
            <a:lvl3pPr marL="914400" indent="-457200">
              <a:lnSpc>
                <a:spcPct val="100000"/>
              </a:lnSpc>
              <a:spcBef>
                <a:spcPts val="0"/>
              </a:spcBef>
              <a:spcAft>
                <a:spcPts val="0"/>
              </a:spcAft>
              <a:defRPr sz="1800"/>
            </a:lvl3pPr>
            <a:lvl4pPr marL="1371600" indent="-457200">
              <a:lnSpc>
                <a:spcPct val="100000"/>
              </a:lnSpc>
              <a:spcBef>
                <a:spcPts val="0"/>
              </a:spcBef>
              <a:spcAft>
                <a:spcPts val="0"/>
              </a:spcAft>
              <a:defRPr sz="1800"/>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282670"/>
            <a:ext cx="1306402" cy="4861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ctangle 8"/>
          <p:cNvSpPr/>
          <p:nvPr userDrawn="1"/>
        </p:nvSpPr>
        <p:spPr>
          <a:xfrm>
            <a:off x="0" y="0"/>
            <a:ext cx="9144000" cy="118213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12" name="Rectangle 11"/>
          <p:cNvSpPr/>
          <p:nvPr userDrawn="1"/>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282670"/>
            <a:ext cx="1306402" cy="4861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486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hoto for presentations">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2825750"/>
            <a:ext cx="9144000" cy="6881962"/>
          </a:xfrm>
          <a:prstGeom prst="rect">
            <a:avLst/>
          </a:prstGeom>
        </p:spPr>
      </p:pic>
      <p:sp>
        <p:nvSpPr>
          <p:cNvPr id="8" name="Rectangle 7"/>
          <p:cNvSpPr/>
          <p:nvPr/>
        </p:nvSpPr>
        <p:spPr>
          <a:xfrm>
            <a:off x="3724" y="1862220"/>
            <a:ext cx="9144000"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108200" y="1862220"/>
            <a:ext cx="6350000" cy="202397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68754"/>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374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itle Slide -- no photo">
    <p:spTree>
      <p:nvGrpSpPr>
        <p:cNvPr id="1" name=""/>
        <p:cNvGrpSpPr/>
        <p:nvPr/>
      </p:nvGrpSpPr>
      <p:grpSpPr>
        <a:xfrm>
          <a:off x="0" y="0"/>
          <a:ext cx="0" cy="0"/>
          <a:chOff x="0" y="0"/>
          <a:chExt cx="0" cy="0"/>
        </a:xfrm>
      </p:grpSpPr>
      <p:sp>
        <p:nvSpPr>
          <p:cNvPr id="8" name="Rectangle 7"/>
          <p:cNvSpPr/>
          <p:nvPr/>
        </p:nvSpPr>
        <p:spPr>
          <a:xfrm>
            <a:off x="0" y="1727200"/>
            <a:ext cx="9144000" cy="51308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9" name="Rectangle 8"/>
          <p:cNvSpPr/>
          <p:nvPr/>
        </p:nvSpPr>
        <p:spPr>
          <a:xfrm>
            <a:off x="0" y="1718733"/>
            <a:ext cx="9144000"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4800">
                <a:solidFill>
                  <a:schemeClr val="bg1"/>
                </a:solidFill>
              </a:defRPr>
            </a:lvl1pPr>
          </a:lstStyle>
          <a:p>
            <a:r>
              <a:rPr lang="en-US" smtClean="0"/>
              <a:t>Click to edit Master title style</a:t>
            </a:r>
            <a:endParaRPr lang="en-US" dirty="0"/>
          </a:p>
        </p:txBody>
      </p:sp>
      <p:pic>
        <p:nvPicPr>
          <p:cNvPr id="7" name="Picture 6" descr="FINAL_1212_NCCD_Main_Logo_72dpi.jpg"/>
          <p:cNvPicPr>
            <a:picLocks noChangeAspect="1"/>
          </p:cNvPicPr>
          <p:nvPr/>
        </p:nvPicPr>
        <p:blipFill>
          <a:blip r:embed="rId2"/>
          <a:stretch>
            <a:fillRect/>
          </a:stretch>
        </p:blipFill>
        <p:spPr>
          <a:xfrm>
            <a:off x="457200" y="745067"/>
            <a:ext cx="3841857" cy="621853"/>
          </a:xfrm>
          <a:prstGeom prst="rect">
            <a:avLst/>
          </a:prstGeom>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8804" y="114147"/>
            <a:ext cx="1545317" cy="15453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a:off x="0" y="1727200"/>
            <a:ext cx="9144000" cy="51308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2" name="Rectangle 11"/>
          <p:cNvSpPr/>
          <p:nvPr userDrawn="1"/>
        </p:nvSpPr>
        <p:spPr>
          <a:xfrm>
            <a:off x="0" y="1718733"/>
            <a:ext cx="9144000"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13" name="Picture 12" descr="FINAL_1212_NCCD_Main_Logo_72dpi.jpg"/>
          <p:cNvPicPr>
            <a:picLocks noChangeAspect="1"/>
          </p:cNvPicPr>
          <p:nvPr userDrawn="1"/>
        </p:nvPicPr>
        <p:blipFill>
          <a:blip r:embed="rId2"/>
          <a:stretch>
            <a:fillRect/>
          </a:stretch>
        </p:blipFill>
        <p:spPr>
          <a:xfrm>
            <a:off x="457200" y="745067"/>
            <a:ext cx="3841857" cy="621853"/>
          </a:xfrm>
          <a:prstGeom prst="rect">
            <a:avLst/>
          </a:prstGeom>
        </p:spPr>
      </p:pic>
      <p:pic>
        <p:nvPicPr>
          <p:cNvPr id="1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04" y="114147"/>
            <a:ext cx="1545317" cy="15453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15094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7" name="Rectangle 6"/>
          <p:cNvSpPr/>
          <p:nvPr/>
        </p:nvSpPr>
        <p:spPr>
          <a:xfrm>
            <a:off x="0" y="0"/>
            <a:ext cx="9144000" cy="118213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8" name="Rectangle 7"/>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2" name="Title 1"/>
          <p:cNvSpPr>
            <a:spLocks noGrp="1"/>
          </p:cNvSpPr>
          <p:nvPr>
            <p:ph type="title" hasCustomPrompt="1"/>
          </p:nvPr>
        </p:nvSpPr>
        <p:spPr>
          <a:xfrm>
            <a:off x="457200" y="81311"/>
            <a:ext cx="8229600" cy="888834"/>
          </a:xfrm>
          <a:prstGeom prst="rect">
            <a:avLst/>
          </a:prstGeom>
        </p:spPr>
        <p:txBody>
          <a:bodyPr anchor="ctr">
            <a:noAutofit/>
          </a:bodyPr>
          <a:lstStyle>
            <a:lvl1pPr algn="l">
              <a:lnSpc>
                <a:spcPct val="100000"/>
              </a:lnSpc>
              <a:defRPr sz="2400">
                <a:solidFill>
                  <a:srgbClr val="FFFFFF"/>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0"/>
            <a:ext cx="6838950" cy="365125"/>
          </a:xfrm>
          <a:prstGeom prst="rect">
            <a:avLst/>
          </a:prstGeom>
        </p:spPr>
        <p:txBody>
          <a:bodyPr/>
          <a:lstStyle>
            <a:lvl1pPr algn="l">
              <a:defRPr sz="1600"/>
            </a:lvl1pPr>
          </a:lstStyle>
          <a:p>
            <a:pPr defTabSz="457200" fontAlgn="auto">
              <a:spcBef>
                <a:spcPts val="0"/>
              </a:spcBef>
              <a:spcAft>
                <a:spcPts val="0"/>
              </a:spcAft>
            </a:pPr>
            <a:endParaRPr lang="en-US" dirty="0">
              <a:solidFill>
                <a:srgbClr val="484C45"/>
              </a:solidFill>
              <a:latin typeface="Verdana"/>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2400"/>
            </a:lvl1pPr>
            <a:lvl2pPr>
              <a:lnSpc>
                <a:spcPct val="100000"/>
              </a:lnSpc>
              <a:spcBef>
                <a:spcPts val="0"/>
              </a:spcBef>
              <a:spcAft>
                <a:spcPts val="0"/>
              </a:spcAft>
              <a:defRPr sz="2400"/>
            </a:lvl2pPr>
            <a:lvl3pPr marL="914400" indent="-457200">
              <a:lnSpc>
                <a:spcPct val="100000"/>
              </a:lnSpc>
              <a:spcBef>
                <a:spcPts val="0"/>
              </a:spcBef>
              <a:spcAft>
                <a:spcPts val="0"/>
              </a:spcAft>
              <a:defRPr sz="2400"/>
            </a:lvl3pPr>
            <a:lvl4pPr marL="1371600" indent="-457200">
              <a:lnSpc>
                <a:spcPct val="100000"/>
              </a:lnSpc>
              <a:spcBef>
                <a:spcPts val="0"/>
              </a:spcBef>
              <a:spcAft>
                <a:spcPts val="0"/>
              </a:spcAft>
              <a:defRPr sz="2400"/>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Rectangle 8"/>
          <p:cNvSpPr/>
          <p:nvPr userDrawn="1"/>
        </p:nvSpPr>
        <p:spPr>
          <a:xfrm>
            <a:off x="0" y="0"/>
            <a:ext cx="9144000" cy="118213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12" name="Rectangle 11"/>
          <p:cNvSpPr/>
          <p:nvPr userDrawn="1"/>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Tree>
    <p:extLst>
      <p:ext uri="{BB962C8B-B14F-4D97-AF65-F5344CB8AC3E}">
        <p14:creationId xmlns:p14="http://schemas.microsoft.com/office/powerpoint/2010/main" val="3783747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7" name="Rectangle 6"/>
          <p:cNvSpPr/>
          <p:nvPr/>
        </p:nvSpPr>
        <p:spPr>
          <a:xfrm>
            <a:off x="0" y="0"/>
            <a:ext cx="9144000" cy="118213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8" name="Rectangle 7"/>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2" name="Title 1"/>
          <p:cNvSpPr>
            <a:spLocks noGrp="1"/>
          </p:cNvSpPr>
          <p:nvPr>
            <p:ph type="title" hasCustomPrompt="1"/>
          </p:nvPr>
        </p:nvSpPr>
        <p:spPr>
          <a:xfrm>
            <a:off x="457200" y="81311"/>
            <a:ext cx="8229600" cy="888834"/>
          </a:xfrm>
          <a:prstGeom prst="rect">
            <a:avLst/>
          </a:prstGeom>
        </p:spPr>
        <p:txBody>
          <a:bodyPr anchor="ctr">
            <a:noAutofit/>
          </a:bodyPr>
          <a:lstStyle>
            <a:lvl1pPr algn="l">
              <a:lnSpc>
                <a:spcPct val="100000"/>
              </a:lnSpc>
              <a:defRPr sz="2400">
                <a:solidFill>
                  <a:srgbClr val="FFFFFF"/>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0"/>
            <a:ext cx="6838950" cy="365125"/>
          </a:xfrm>
          <a:prstGeom prst="rect">
            <a:avLst/>
          </a:prstGeom>
        </p:spPr>
        <p:txBody>
          <a:bodyPr/>
          <a:lstStyle>
            <a:lvl1pPr algn="l">
              <a:defRPr sz="1600"/>
            </a:lvl1pPr>
          </a:lstStyle>
          <a:p>
            <a:pPr defTabSz="457200" fontAlgn="auto">
              <a:spcBef>
                <a:spcPts val="0"/>
              </a:spcBef>
              <a:spcAft>
                <a:spcPts val="0"/>
              </a:spcAft>
            </a:pPr>
            <a:endParaRPr lang="en-US" dirty="0">
              <a:solidFill>
                <a:srgbClr val="484C45"/>
              </a:solidFill>
              <a:latin typeface="Verdana"/>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2400"/>
            </a:lvl1pPr>
            <a:lvl2pPr>
              <a:lnSpc>
                <a:spcPct val="100000"/>
              </a:lnSpc>
              <a:spcBef>
                <a:spcPts val="0"/>
              </a:spcBef>
              <a:spcAft>
                <a:spcPts val="0"/>
              </a:spcAft>
              <a:defRPr sz="2400"/>
            </a:lvl2pPr>
            <a:lvl3pPr marL="914400" indent="-457200">
              <a:lnSpc>
                <a:spcPct val="100000"/>
              </a:lnSpc>
              <a:spcBef>
                <a:spcPts val="0"/>
              </a:spcBef>
              <a:spcAft>
                <a:spcPts val="0"/>
              </a:spcAft>
              <a:defRPr sz="2400"/>
            </a:lvl3pPr>
            <a:lvl4pPr marL="1371600" indent="-457200">
              <a:lnSpc>
                <a:spcPct val="100000"/>
              </a:lnSpc>
              <a:spcBef>
                <a:spcPts val="0"/>
              </a:spcBef>
              <a:spcAft>
                <a:spcPts val="0"/>
              </a:spcAft>
              <a:defRPr sz="2400"/>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Rectangle 8"/>
          <p:cNvSpPr/>
          <p:nvPr userDrawn="1"/>
        </p:nvSpPr>
        <p:spPr>
          <a:xfrm>
            <a:off x="0" y="0"/>
            <a:ext cx="9144000" cy="118213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12" name="Rectangle 11"/>
          <p:cNvSpPr/>
          <p:nvPr userDrawn="1"/>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Tree>
    <p:extLst>
      <p:ext uri="{BB962C8B-B14F-4D97-AF65-F5344CB8AC3E}">
        <p14:creationId xmlns:p14="http://schemas.microsoft.com/office/powerpoint/2010/main" val="19837932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Report figures">
    <p:spTree>
      <p:nvGrpSpPr>
        <p:cNvPr id="1" name=""/>
        <p:cNvGrpSpPr/>
        <p:nvPr/>
      </p:nvGrpSpPr>
      <p:grpSpPr>
        <a:xfrm>
          <a:off x="0" y="0"/>
          <a:ext cx="0" cy="0"/>
          <a:chOff x="0" y="0"/>
          <a:chExt cx="0" cy="0"/>
        </a:xfrm>
      </p:grpSpPr>
      <p:sp>
        <p:nvSpPr>
          <p:cNvPr id="16" name="Content Placeholder 5"/>
          <p:cNvSpPr>
            <a:spLocks noGrp="1"/>
          </p:cNvSpPr>
          <p:nvPr>
            <p:ph sz="quarter" idx="13"/>
          </p:nvPr>
        </p:nvSpPr>
        <p:spPr>
          <a:xfrm>
            <a:off x="457200" y="1385180"/>
            <a:ext cx="8229599" cy="4617267"/>
          </a:xfrm>
        </p:spPr>
        <p:txBody>
          <a:bodyPr>
            <a:noAutofit/>
          </a:bodyPr>
          <a:lstStyle>
            <a:lvl1pPr marL="0" indent="0">
              <a:lnSpc>
                <a:spcPct val="100000"/>
              </a:lnSpc>
              <a:spcBef>
                <a:spcPts val="0"/>
              </a:spcBef>
              <a:buFontTx/>
              <a:buNone/>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0" name="Title 1"/>
          <p:cNvSpPr>
            <a:spLocks noGrp="1"/>
          </p:cNvSpPr>
          <p:nvPr>
            <p:ph type="title" hasCustomPrompt="1"/>
          </p:nvPr>
        </p:nvSpPr>
        <p:spPr>
          <a:xfrm>
            <a:off x="457200" y="207025"/>
            <a:ext cx="8229600" cy="961998"/>
          </a:xfrm>
        </p:spPr>
        <p:txBody>
          <a:bodyPr>
            <a:normAutofit/>
          </a:bodyPr>
          <a:lstStyle>
            <a:lvl1pPr algn="ctr">
              <a:lnSpc>
                <a:spcPct val="100000"/>
              </a:lnSpc>
              <a:defRPr sz="2400" b="1">
                <a:solidFill>
                  <a:srgbClr val="040404"/>
                </a:solidFill>
              </a:defRPr>
            </a:lvl1pPr>
          </a:lstStyle>
          <a:p>
            <a:r>
              <a:rPr lang="en-US" dirty="0" smtClean="0"/>
              <a:t>Slide master</a:t>
            </a:r>
            <a:endParaRPr lang="en-US" dirty="0"/>
          </a:p>
        </p:txBody>
      </p:sp>
      <p:sp>
        <p:nvSpPr>
          <p:cNvPr id="3" name="Content Placeholder 2"/>
          <p:cNvSpPr>
            <a:spLocks noGrp="1"/>
          </p:cNvSpPr>
          <p:nvPr>
            <p:ph sz="quarter" idx="14" hasCustomPrompt="1"/>
          </p:nvPr>
        </p:nvSpPr>
        <p:spPr>
          <a:xfrm>
            <a:off x="457200" y="6209362"/>
            <a:ext cx="8229600" cy="354012"/>
          </a:xfrm>
        </p:spPr>
        <p:txBody>
          <a:bodyPr/>
          <a:lstStyle>
            <a:lvl1pPr>
              <a:defRPr baseline="0"/>
            </a:lvl1pPr>
          </a:lstStyle>
          <a:p>
            <a:pPr lvl="0"/>
            <a:r>
              <a:rPr lang="en-US" dirty="0" smtClean="0"/>
              <a:t>N size should be 16-point, notes should be 14-point font.</a:t>
            </a:r>
            <a:endParaRPr lang="en-US" dirty="0"/>
          </a:p>
        </p:txBody>
      </p:sp>
    </p:spTree>
    <p:extLst>
      <p:ext uri="{BB962C8B-B14F-4D97-AF65-F5344CB8AC3E}">
        <p14:creationId xmlns:p14="http://schemas.microsoft.com/office/powerpoint/2010/main" val="8899417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3037" y="10635"/>
            <a:ext cx="7207103" cy="1042029"/>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1371600" y="1447800"/>
            <a:ext cx="7772400" cy="4572000"/>
          </a:xfrm>
          <a:prstGeom prst="rect">
            <a:avLst/>
          </a:prstGeom>
        </p:spPr>
        <p:txBody>
          <a:bodyPr/>
          <a:lstStyle/>
          <a:p>
            <a:pPr lvl="0"/>
            <a:r>
              <a:rPr lang="en-US" noProof="0" dirty="0" smtClean="0"/>
              <a:t>Click icon to add chart</a:t>
            </a:r>
          </a:p>
        </p:txBody>
      </p:sp>
      <p:sp>
        <p:nvSpPr>
          <p:cNvPr id="4" name="Rectangle 4"/>
          <p:cNvSpPr>
            <a:spLocks noGrp="1" noChangeArrowheads="1"/>
          </p:cNvSpPr>
          <p:nvPr>
            <p:ph type="dt" sz="half" idx="10"/>
          </p:nvPr>
        </p:nvSpPr>
        <p:spPr>
          <a:xfrm>
            <a:off x="1295400" y="6245225"/>
            <a:ext cx="2286000" cy="476250"/>
          </a:xfrm>
          <a:prstGeom prst="rect">
            <a:avLst/>
          </a:prstGeom>
        </p:spPr>
        <p:txBody>
          <a:bodyPr/>
          <a:lstStyle>
            <a:lvl1pPr fontAlgn="auto">
              <a:spcBef>
                <a:spcPts val="0"/>
              </a:spcBef>
              <a:spcAft>
                <a:spcPts val="0"/>
              </a:spcAft>
              <a:defRPr>
                <a:solidFill>
                  <a:srgbClr val="FFFFFF"/>
                </a:solidFill>
                <a:latin typeface="Calibri"/>
              </a:defRPr>
            </a:lvl1pPr>
          </a:lstStyle>
          <a:p>
            <a:pPr defTabSz="457200"/>
            <a:fld id="{6EA68E23-CE04-41E5-9B52-168F3AD1A943}" type="datetimeFigureOut">
              <a:rPr lang="en-US" smtClean="0"/>
              <a:pPr defTabSz="457200"/>
              <a:t>2/17/2016</a:t>
            </a:fld>
            <a:endParaRPr lang="en-US" dirty="0"/>
          </a:p>
        </p:txBody>
      </p:sp>
      <p:sp>
        <p:nvSpPr>
          <p:cNvPr id="5" name="Rectangle 6"/>
          <p:cNvSpPr>
            <a:spLocks noGrp="1" noChangeArrowheads="1"/>
          </p:cNvSpPr>
          <p:nvPr>
            <p:ph type="ftr" sz="quarter" idx="11"/>
          </p:nvPr>
        </p:nvSpPr>
        <p:spPr>
          <a:xfrm>
            <a:off x="4038600" y="6245225"/>
            <a:ext cx="2286000" cy="476250"/>
          </a:xfrm>
          <a:prstGeom prst="rect">
            <a:avLst/>
          </a:prstGeom>
        </p:spPr>
        <p:txBody>
          <a:bodyPr/>
          <a:lstStyle>
            <a:lvl1pPr fontAlgn="auto">
              <a:spcBef>
                <a:spcPts val="0"/>
              </a:spcBef>
              <a:spcAft>
                <a:spcPts val="0"/>
              </a:spcAft>
              <a:defRPr>
                <a:solidFill>
                  <a:srgbClr val="FFFFFF"/>
                </a:solidFill>
                <a:latin typeface="Calibri"/>
              </a:defRPr>
            </a:lvl1pPr>
          </a:lstStyle>
          <a:p>
            <a:pPr defTabSz="457200"/>
            <a:endParaRPr lang="en-US" dirty="0"/>
          </a:p>
        </p:txBody>
      </p:sp>
      <p:sp>
        <p:nvSpPr>
          <p:cNvPr id="6" name="Rectangle 7"/>
          <p:cNvSpPr>
            <a:spLocks noGrp="1" noChangeArrowheads="1"/>
          </p:cNvSpPr>
          <p:nvPr>
            <p:ph type="sldNum" sz="quarter" idx="12"/>
          </p:nvPr>
        </p:nvSpPr>
        <p:spPr>
          <a:xfrm>
            <a:off x="6781800" y="6245225"/>
            <a:ext cx="2286000" cy="476250"/>
          </a:xfrm>
          <a:prstGeom prst="rect">
            <a:avLst/>
          </a:prstGeom>
        </p:spPr>
        <p:txBody>
          <a:bodyPr/>
          <a:lstStyle>
            <a:lvl1pPr fontAlgn="auto">
              <a:spcBef>
                <a:spcPts val="0"/>
              </a:spcBef>
              <a:spcAft>
                <a:spcPts val="0"/>
              </a:spcAft>
              <a:defRPr>
                <a:solidFill>
                  <a:srgbClr val="FFFFFF"/>
                </a:solidFill>
                <a:latin typeface="Calibri"/>
              </a:defRPr>
            </a:lvl1pPr>
          </a:lstStyle>
          <a:p>
            <a:pPr defTabSz="457200"/>
            <a:fld id="{F77421A1-0AD9-4499-BEB2-3E98AB757DA8}" type="slidenum">
              <a:rPr lang="en-US" smtClean="0"/>
              <a:pPr defTabSz="457200"/>
              <a:t>‹#›</a:t>
            </a:fld>
            <a:endParaRPr lang="en-US" dirty="0"/>
          </a:p>
        </p:txBody>
      </p:sp>
    </p:spTree>
    <p:extLst>
      <p:ext uri="{BB962C8B-B14F-4D97-AF65-F5344CB8AC3E}">
        <p14:creationId xmlns:p14="http://schemas.microsoft.com/office/powerpoint/2010/main" val="3406495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eport figures">
    <p:spTree>
      <p:nvGrpSpPr>
        <p:cNvPr id="1" name=""/>
        <p:cNvGrpSpPr/>
        <p:nvPr/>
      </p:nvGrpSpPr>
      <p:grpSpPr>
        <a:xfrm>
          <a:off x="0" y="0"/>
          <a:ext cx="0" cy="0"/>
          <a:chOff x="0" y="0"/>
          <a:chExt cx="0" cy="0"/>
        </a:xfrm>
      </p:grpSpPr>
      <p:sp>
        <p:nvSpPr>
          <p:cNvPr id="16" name="Content Placeholder 5"/>
          <p:cNvSpPr>
            <a:spLocks noGrp="1"/>
          </p:cNvSpPr>
          <p:nvPr>
            <p:ph sz="quarter" idx="13"/>
          </p:nvPr>
        </p:nvSpPr>
        <p:spPr>
          <a:xfrm>
            <a:off x="457200" y="1385180"/>
            <a:ext cx="8229599" cy="4617267"/>
          </a:xfrm>
        </p:spPr>
        <p:txBody>
          <a:bodyPr>
            <a:noAutofit/>
          </a:bodyPr>
          <a:lstStyle>
            <a:lvl1pPr marL="0" indent="0">
              <a:lnSpc>
                <a:spcPct val="100000"/>
              </a:lnSpc>
              <a:spcBef>
                <a:spcPts val="0"/>
              </a:spcBef>
              <a:buFontTx/>
              <a:buNone/>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itle 1"/>
          <p:cNvSpPr>
            <a:spLocks noGrp="1"/>
          </p:cNvSpPr>
          <p:nvPr>
            <p:ph type="title" hasCustomPrompt="1"/>
          </p:nvPr>
        </p:nvSpPr>
        <p:spPr>
          <a:xfrm>
            <a:off x="457200" y="207025"/>
            <a:ext cx="8229600" cy="961998"/>
          </a:xfrm>
        </p:spPr>
        <p:txBody>
          <a:bodyPr>
            <a:normAutofit/>
          </a:bodyPr>
          <a:lstStyle>
            <a:lvl1pPr algn="ctr">
              <a:lnSpc>
                <a:spcPct val="100000"/>
              </a:lnSpc>
              <a:defRPr sz="2400" b="1">
                <a:solidFill>
                  <a:srgbClr val="040404"/>
                </a:solidFill>
              </a:defRPr>
            </a:lvl1pPr>
          </a:lstStyle>
          <a:p>
            <a:r>
              <a:rPr lang="en-US" dirty="0" smtClean="0"/>
              <a:t>Slide master</a:t>
            </a:r>
            <a:endParaRPr lang="en-US" dirty="0"/>
          </a:p>
        </p:txBody>
      </p:sp>
      <p:sp>
        <p:nvSpPr>
          <p:cNvPr id="3" name="Content Placeholder 2"/>
          <p:cNvSpPr>
            <a:spLocks noGrp="1"/>
          </p:cNvSpPr>
          <p:nvPr>
            <p:ph sz="quarter" idx="14" hasCustomPrompt="1"/>
          </p:nvPr>
        </p:nvSpPr>
        <p:spPr>
          <a:xfrm>
            <a:off x="457200" y="6209362"/>
            <a:ext cx="8229600" cy="354012"/>
          </a:xfrm>
        </p:spPr>
        <p:txBody>
          <a:bodyPr/>
          <a:lstStyle>
            <a:lvl1pPr>
              <a:defRPr baseline="0"/>
            </a:lvl1pPr>
          </a:lstStyle>
          <a:p>
            <a:pPr lvl="0"/>
            <a:r>
              <a:rPr lang="en-US" dirty="0" smtClean="0"/>
              <a:t>N size should be 16-point, notes should be 14-point font.</a:t>
            </a:r>
            <a:endParaRPr lang="en-US" dirty="0"/>
          </a:p>
        </p:txBody>
      </p:sp>
    </p:spTree>
    <p:extLst>
      <p:ext uri="{BB962C8B-B14F-4D97-AF65-F5344CB8AC3E}">
        <p14:creationId xmlns:p14="http://schemas.microsoft.com/office/powerpoint/2010/main" val="22280595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 no photo for presentations">
    <p:spTree>
      <p:nvGrpSpPr>
        <p:cNvPr id="1" name=""/>
        <p:cNvGrpSpPr/>
        <p:nvPr/>
      </p:nvGrpSpPr>
      <p:grpSpPr>
        <a:xfrm>
          <a:off x="0" y="0"/>
          <a:ext cx="0" cy="0"/>
          <a:chOff x="0" y="0"/>
          <a:chExt cx="0" cy="0"/>
        </a:xfrm>
      </p:grpSpPr>
      <p:sp>
        <p:nvSpPr>
          <p:cNvPr id="8" name="Rectangle 7"/>
          <p:cNvSpPr/>
          <p:nvPr/>
        </p:nvSpPr>
        <p:spPr>
          <a:xfrm>
            <a:off x="0" y="1727200"/>
            <a:ext cx="9144000" cy="73025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9" name="Rectangle 8"/>
          <p:cNvSpPr/>
          <p:nvPr/>
        </p:nvSpPr>
        <p:spPr>
          <a:xfrm>
            <a:off x="0" y="1718733"/>
            <a:ext cx="9144000"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4800" b="0">
                <a:solidFill>
                  <a:srgbClr val="393634"/>
                </a:solidFill>
              </a:defRPr>
            </a:lvl1pPr>
          </a:lstStyle>
          <a:p>
            <a:r>
              <a:rPr lang="en-US"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470" y="425622"/>
            <a:ext cx="3295440" cy="6492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634377" y="6452558"/>
            <a:ext cx="1371600" cy="276046"/>
          </a:xfrm>
          <a:prstGeom prst="rect">
            <a:avLst/>
          </a:prstGeom>
          <a:solidFill>
            <a:schemeClr val="bg1"/>
          </a:solidFill>
        </p:spPr>
        <p:txBody>
          <a:bodyPr vert="horz" wrap="square" lIns="91440" tIns="45720" rIns="91440" bIns="45720" rtlCol="0" anchor="ctr">
            <a:normAutofit fontScale="55000" lnSpcReduction="20000"/>
          </a:bodyPr>
          <a:lstStyle/>
          <a:p>
            <a:pPr defTabSz="457200" fontAlgn="auto">
              <a:spcAft>
                <a:spcPts val="0"/>
              </a:spcAft>
            </a:pPr>
            <a:endParaRPr lang="en-US" sz="2800" dirty="0" smtClean="0">
              <a:solidFill>
                <a:srgbClr val="FFFFFF"/>
              </a:solidFill>
              <a:latin typeface="Verdana"/>
              <a:cs typeface="Verdana"/>
            </a:endParaRPr>
          </a:p>
        </p:txBody>
      </p:sp>
    </p:spTree>
    <p:extLst>
      <p:ext uri="{BB962C8B-B14F-4D97-AF65-F5344CB8AC3E}">
        <p14:creationId xmlns:p14="http://schemas.microsoft.com/office/powerpoint/2010/main" val="15629741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lide with photo for presentations">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2825750"/>
            <a:ext cx="9144000" cy="6881962"/>
          </a:xfrm>
          <a:prstGeom prst="rect">
            <a:avLst/>
          </a:prstGeom>
        </p:spPr>
      </p:pic>
      <p:sp>
        <p:nvSpPr>
          <p:cNvPr id="8" name="Rectangle 7"/>
          <p:cNvSpPr/>
          <p:nvPr/>
        </p:nvSpPr>
        <p:spPr>
          <a:xfrm>
            <a:off x="3724" y="1862220"/>
            <a:ext cx="9144000"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2" name="Title 1"/>
          <p:cNvSpPr>
            <a:spLocks noGrp="1"/>
          </p:cNvSpPr>
          <p:nvPr>
            <p:ph type="ctrTitle"/>
          </p:nvPr>
        </p:nvSpPr>
        <p:spPr>
          <a:xfrm>
            <a:off x="2108200" y="1862220"/>
            <a:ext cx="6350000" cy="202397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pic>
        <p:nvPicPr>
          <p:cNvPr id="1026"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68754"/>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5004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Title Slide with photo for presentations">
    <p:spTree>
      <p:nvGrpSpPr>
        <p:cNvPr id="1" name=""/>
        <p:cNvGrpSpPr/>
        <p:nvPr/>
      </p:nvGrpSpPr>
      <p:grpSpPr>
        <a:xfrm>
          <a:off x="0" y="0"/>
          <a:ext cx="0" cy="0"/>
          <a:chOff x="0" y="0"/>
          <a:chExt cx="0" cy="0"/>
        </a:xfrm>
      </p:grpSpPr>
      <p:pic>
        <p:nvPicPr>
          <p:cNvPr id="7" name="Picture 2" descr="O:\Publications\Stock Photos\young family on picn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9" y="3232652"/>
            <a:ext cx="9156409" cy="60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727200"/>
            <a:ext cx="9180468"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2" name="Title 1"/>
          <p:cNvSpPr>
            <a:spLocks noGrp="1"/>
          </p:cNvSpPr>
          <p:nvPr>
            <p:ph type="ctrTitle"/>
          </p:nvPr>
        </p:nvSpPr>
        <p:spPr>
          <a:xfrm>
            <a:off x="2108200" y="1727200"/>
            <a:ext cx="6350000" cy="215899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80468"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pic>
        <p:nvPicPr>
          <p:cNvPr id="9"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80460"/>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7313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ontent for presentations">
    <p:spTree>
      <p:nvGrpSpPr>
        <p:cNvPr id="1" name=""/>
        <p:cNvGrpSpPr/>
        <p:nvPr/>
      </p:nvGrpSpPr>
      <p:grpSpPr>
        <a:xfrm>
          <a:off x="0" y="0"/>
          <a:ext cx="0" cy="0"/>
          <a:chOff x="0" y="0"/>
          <a:chExt cx="0" cy="0"/>
        </a:xfrm>
      </p:grpSpPr>
      <p:sp>
        <p:nvSpPr>
          <p:cNvPr id="7" name="Rectangle 6"/>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8" name="Rectangle 7"/>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32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0"/>
            <a:ext cx="7099540" cy="365125"/>
          </a:xfrm>
          <a:prstGeom prst="rect">
            <a:avLst/>
          </a:prstGeom>
        </p:spPr>
        <p:txBody>
          <a:bodyPr/>
          <a:lstStyle>
            <a:lvl1pPr algn="l">
              <a:defRPr/>
            </a:lvl1pPr>
          </a:lstStyle>
          <a:p>
            <a:pPr>
              <a:defRPr/>
            </a:pPr>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9" name="Picture 2" descr="\\sharepoint.nccdcrc.org@SSL\DavWWWRoot\workgroups\communications\LogosTemplates\CRC logos and templates\CRC RGB for sc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0242" y="6519875"/>
            <a:ext cx="1023313" cy="20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905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lide with photo for presentations">
    <p:spTree>
      <p:nvGrpSpPr>
        <p:cNvPr id="1" name=""/>
        <p:cNvGrpSpPr/>
        <p:nvPr/>
      </p:nvGrpSpPr>
      <p:grpSpPr>
        <a:xfrm>
          <a:off x="0" y="0"/>
          <a:ext cx="0" cy="0"/>
          <a:chOff x="0" y="0"/>
          <a:chExt cx="0" cy="0"/>
        </a:xfrm>
      </p:grpSpPr>
      <p:pic>
        <p:nvPicPr>
          <p:cNvPr id="7" name="Picture 2" descr="O:\Publications\Stock Photos\young family on picn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9" y="3232652"/>
            <a:ext cx="9156409" cy="60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727200"/>
            <a:ext cx="9180468"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108200" y="1727200"/>
            <a:ext cx="6350000" cy="215899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80468"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80460"/>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4070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14" name="Rectangle 13"/>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9" name="Text Placeholder 4"/>
          <p:cNvSpPr>
            <a:spLocks noGrp="1"/>
          </p:cNvSpPr>
          <p:nvPr>
            <p:ph type="body" sz="quarter" idx="3"/>
          </p:nvPr>
        </p:nvSpPr>
        <p:spPr>
          <a:xfrm>
            <a:off x="4645025" y="1729854"/>
            <a:ext cx="4041775" cy="639762"/>
          </a:xfrm>
        </p:spPr>
        <p:txBody>
          <a:bodyPr anchor="b">
            <a:noAutofit/>
          </a:bodyPr>
          <a:lstStyle>
            <a:lvl1pPr marL="0" indent="0">
              <a:buNone/>
              <a:defRPr sz="24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5"/>
          <p:cNvSpPr>
            <a:spLocks noGrp="1"/>
          </p:cNvSpPr>
          <p:nvPr>
            <p:ph sz="quarter" idx="4"/>
          </p:nvPr>
        </p:nvSpPr>
        <p:spPr>
          <a:xfrm>
            <a:off x="4645025" y="2369616"/>
            <a:ext cx="4041775" cy="3756547"/>
          </a:xfrm>
        </p:spPr>
        <p:txBody>
          <a:bodyPr>
            <a:noAutofit/>
          </a:bodyPr>
          <a:lstStyle>
            <a:lvl1pPr marL="0" indent="0">
              <a:lnSpc>
                <a:spcPct val="100000"/>
              </a:lnSpc>
              <a:spcBef>
                <a:spcPts val="0"/>
              </a:spcBef>
              <a:spcAft>
                <a:spcPts val="0"/>
              </a:spcAft>
              <a:buFontTx/>
              <a:buNone/>
              <a:defRPr sz="1800"/>
            </a:lvl1pPr>
            <a:lvl2pPr>
              <a:lnSpc>
                <a:spcPct val="100000"/>
              </a:lnSpc>
              <a:spcBef>
                <a:spcPts val="0"/>
              </a:spcBef>
              <a:spcAft>
                <a:spcPts val="0"/>
              </a:spcAft>
              <a:defRPr sz="1800"/>
            </a:lvl2pPr>
            <a:lvl3pPr>
              <a:lnSpc>
                <a:spcPct val="100000"/>
              </a:lnSpc>
              <a:spcBef>
                <a:spcPts val="0"/>
              </a:spcBef>
              <a:spcAft>
                <a:spcPts val="0"/>
              </a:spcAft>
              <a:defRPr sz="1800"/>
            </a:lvl3pPr>
            <a:lvl4pPr>
              <a:lnSpc>
                <a:spcPct val="100000"/>
              </a:lnSpc>
              <a:spcBef>
                <a:spcPts val="0"/>
              </a:spcBef>
              <a:spcAft>
                <a:spcPts val="0"/>
              </a:spcAft>
              <a:defRPr sz="1800"/>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Footer Placeholder 7"/>
          <p:cNvSpPr>
            <a:spLocks noGrp="1"/>
          </p:cNvSpPr>
          <p:nvPr>
            <p:ph type="ftr" sz="quarter" idx="11"/>
          </p:nvPr>
        </p:nvSpPr>
        <p:spPr>
          <a:xfrm>
            <a:off x="618073" y="6356350"/>
            <a:ext cx="6835150" cy="365125"/>
          </a:xfrm>
          <a:prstGeom prst="rect">
            <a:avLst/>
          </a:prstGeom>
        </p:spPr>
        <p:txBody>
          <a:bodyPr/>
          <a:lstStyle>
            <a:lvl1pPr algn="l">
              <a:defRPr/>
            </a:lvl1pPr>
          </a:lstStyle>
          <a:p>
            <a:pPr>
              <a:defRPr/>
            </a:pPr>
            <a:endParaRPr lang="en-US" dirty="0">
              <a:solidFill>
                <a:srgbClr val="484C45"/>
              </a:solidFill>
            </a:endParaRPr>
          </a:p>
        </p:txBody>
      </p:sp>
      <p:sp>
        <p:nvSpPr>
          <p:cNvPr id="17" name="Content Placeholder 5"/>
          <p:cNvSpPr>
            <a:spLocks noGrp="1"/>
          </p:cNvSpPr>
          <p:nvPr>
            <p:ph sz="quarter" idx="12"/>
          </p:nvPr>
        </p:nvSpPr>
        <p:spPr>
          <a:xfrm>
            <a:off x="457200" y="1729853"/>
            <a:ext cx="4041775" cy="4396309"/>
          </a:xfrm>
        </p:spPr>
        <p:txBody>
          <a:bodyPr>
            <a:normAutofit/>
          </a:bodyPr>
          <a:lstStyle>
            <a:lvl1pPr marL="0" indent="0">
              <a:spcAft>
                <a:spcPts val="600"/>
              </a:spcAft>
              <a:buFont typeface="Arial"/>
              <a:buNone/>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TextBox 18"/>
          <p:cNvSpPr txBox="1"/>
          <p:nvPr/>
        </p:nvSpPr>
        <p:spPr>
          <a:xfrm>
            <a:off x="5503599" y="3192536"/>
            <a:ext cx="914400" cy="914400"/>
          </a:xfrm>
          <a:prstGeom prst="rect">
            <a:avLst/>
          </a:prstGeom>
        </p:spPr>
        <p:txBody>
          <a:bodyPr vert="horz" wrap="none" lIns="91440" tIns="45720" rIns="91440" bIns="45720" rtlCol="0" anchor="ctr">
            <a:normAutofit/>
          </a:bodyPr>
          <a:lstStyle/>
          <a:p>
            <a:pPr defTabSz="457200" fontAlgn="auto">
              <a:spcAft>
                <a:spcPts val="0"/>
              </a:spcAft>
            </a:pPr>
            <a:endParaRPr lang="en-US" sz="2800" dirty="0" smtClean="0">
              <a:solidFill>
                <a:srgbClr val="FFFFFF"/>
              </a:solidFill>
              <a:latin typeface="Verdana"/>
              <a:cs typeface="Verdana"/>
            </a:endParaRPr>
          </a:p>
        </p:txBody>
      </p:sp>
      <p:sp>
        <p:nvSpPr>
          <p:cNvPr id="16" name="Title 1"/>
          <p:cNvSpPr>
            <a:spLocks noGrp="1"/>
          </p:cNvSpPr>
          <p:nvPr>
            <p:ph type="title" hasCustomPrompt="1"/>
          </p:nvPr>
        </p:nvSpPr>
        <p:spPr>
          <a:xfrm>
            <a:off x="457200" y="1"/>
            <a:ext cx="8229600" cy="961998"/>
          </a:xfrm>
        </p:spPr>
        <p:txBody>
          <a:bodyPr>
            <a:noAutofit/>
          </a:bodyPr>
          <a:lstStyle>
            <a:lvl1pPr algn="l">
              <a:lnSpc>
                <a:spcPct val="100000"/>
              </a:lnSpc>
              <a:defRPr sz="32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31477318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Footer Placeholder 7"/>
          <p:cNvSpPr>
            <a:spLocks noGrp="1"/>
          </p:cNvSpPr>
          <p:nvPr>
            <p:ph type="ftr" sz="quarter" idx="11"/>
          </p:nvPr>
        </p:nvSpPr>
        <p:spPr>
          <a:xfrm>
            <a:off x="618073" y="6356350"/>
            <a:ext cx="6930040" cy="365125"/>
          </a:xfrm>
          <a:prstGeom prst="rect">
            <a:avLst/>
          </a:prstGeom>
        </p:spPr>
        <p:txBody>
          <a:bodyPr/>
          <a:lstStyle>
            <a:lvl1pPr algn="l">
              <a:defRPr/>
            </a:lvl1pPr>
          </a:lstStyle>
          <a:p>
            <a:pPr>
              <a:defRPr/>
            </a:pPr>
            <a:endParaRPr lang="en-US" dirty="0">
              <a:solidFill>
                <a:srgbClr val="484C45"/>
              </a:solidFill>
            </a:endParaRPr>
          </a:p>
        </p:txBody>
      </p:sp>
      <p:sp>
        <p:nvSpPr>
          <p:cNvPr id="8" name="Rectangle 7"/>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12" name="Rectangle 11"/>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13" name="Title 1"/>
          <p:cNvSpPr>
            <a:spLocks noGrp="1"/>
          </p:cNvSpPr>
          <p:nvPr>
            <p:ph type="title" hasCustomPrompt="1"/>
          </p:nvPr>
        </p:nvSpPr>
        <p:spPr>
          <a:xfrm>
            <a:off x="457200" y="1"/>
            <a:ext cx="8229600" cy="961998"/>
          </a:xfrm>
        </p:spPr>
        <p:txBody>
          <a:bodyPr>
            <a:noAutofit/>
          </a:bodyPr>
          <a:lstStyle>
            <a:lvl1pPr algn="l">
              <a:lnSpc>
                <a:spcPct val="100000"/>
              </a:lnSpc>
              <a:defRPr sz="3200" b="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33072669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hangingPunct="0">
              <a:defRPr/>
            </a:pPr>
            <a:endParaRPr lang="en-US" b="1" dirty="0">
              <a:solidFill>
                <a:srgbClr val="484C45"/>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289043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hangingPunct="0">
              <a:defRPr/>
            </a:pPr>
            <a:endParaRPr lang="en-US" b="1" dirty="0">
              <a:solidFill>
                <a:srgbClr val="484C45"/>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8851531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hangingPunct="0">
              <a:defRPr/>
            </a:pPr>
            <a:endParaRPr lang="en-US" b="1" dirty="0">
              <a:solidFill>
                <a:srgbClr val="484C45"/>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9103057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72035" name="Rectangle 3"/>
          <p:cNvSpPr>
            <a:spLocks noGrp="1" noChangeArrowheads="1"/>
          </p:cNvSpPr>
          <p:nvPr>
            <p:ph type="ctrTitle"/>
          </p:nvPr>
        </p:nvSpPr>
        <p:spPr>
          <a:xfrm>
            <a:off x="1371600" y="1447800"/>
            <a:ext cx="7391400" cy="1470025"/>
          </a:xfrm>
        </p:spPr>
        <p:txBody>
          <a:bodyPr/>
          <a:lstStyle>
            <a:lvl1pPr>
              <a:defRPr sz="3600"/>
            </a:lvl1pPr>
          </a:lstStyle>
          <a:p>
            <a:r>
              <a:rPr lang="en-US"/>
              <a:t>Click to edit Master title style</a:t>
            </a:r>
          </a:p>
        </p:txBody>
      </p:sp>
      <p:sp>
        <p:nvSpPr>
          <p:cNvPr id="172036" name="Rectangle 4"/>
          <p:cNvSpPr>
            <a:spLocks noGrp="1" noChangeArrowheads="1"/>
          </p:cNvSpPr>
          <p:nvPr>
            <p:ph type="subTitle" idx="1"/>
          </p:nvPr>
        </p:nvSpPr>
        <p:spPr>
          <a:xfrm>
            <a:off x="1371600" y="3352800"/>
            <a:ext cx="7086600" cy="2286000"/>
          </a:xfrm>
        </p:spPr>
        <p:txBody>
          <a:bodyPr/>
          <a:lstStyle>
            <a:lvl1pPr marL="0" indent="0">
              <a:buFontTx/>
              <a:buNone/>
              <a:defRPr sz="2800"/>
            </a:lvl1pPr>
          </a:lstStyle>
          <a:p>
            <a:r>
              <a:rPr lang="en-US"/>
              <a:t>Click to edit Master subtitle style</a:t>
            </a:r>
          </a:p>
        </p:txBody>
      </p:sp>
      <p:sp>
        <p:nvSpPr>
          <p:cNvPr id="7" name="Rectangle 8"/>
          <p:cNvSpPr>
            <a:spLocks noGrp="1" noChangeArrowheads="1"/>
          </p:cNvSpPr>
          <p:nvPr>
            <p:ph type="dt" sz="half" idx="10"/>
          </p:nvPr>
        </p:nvSpPr>
        <p:spPr>
          <a:xfrm>
            <a:off x="1295400" y="6245225"/>
            <a:ext cx="2286000" cy="476250"/>
          </a:xfrm>
          <a:prstGeom prst="rect">
            <a:avLst/>
          </a:prstGeom>
        </p:spPr>
        <p:txBody>
          <a:bodyPr/>
          <a:lstStyle>
            <a:lvl1pPr>
              <a:defRPr/>
            </a:lvl1pPr>
          </a:lstStyle>
          <a:p>
            <a:pPr eaLnBrk="0" hangingPunct="0">
              <a:defRPr/>
            </a:pPr>
            <a:endParaRPr lang="en-US" b="1" dirty="0">
              <a:solidFill>
                <a:srgbClr val="484C45"/>
              </a:solidFill>
            </a:endParaRPr>
          </a:p>
        </p:txBody>
      </p:sp>
      <p:sp>
        <p:nvSpPr>
          <p:cNvPr id="8" name="Rectangle 9"/>
          <p:cNvSpPr>
            <a:spLocks noGrp="1" noChangeArrowheads="1"/>
          </p:cNvSpPr>
          <p:nvPr>
            <p:ph type="ftr" sz="quarter" idx="11"/>
          </p:nvPr>
        </p:nvSpPr>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22960111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524000"/>
            <a:ext cx="3848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524000"/>
            <a:ext cx="3848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hangingPunct="0">
              <a:defRPr/>
            </a:pPr>
            <a:endParaRPr lang="en-US" b="1" dirty="0">
              <a:solidFill>
                <a:srgbClr val="484C45"/>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2267092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620000" cy="1020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95400" y="1524000"/>
            <a:ext cx="7848600" cy="4572000"/>
          </a:xfrm>
        </p:spPr>
        <p:txBody>
          <a:bodyPr/>
          <a:lstStyle/>
          <a:p>
            <a:pPr lvl="0"/>
            <a:endParaRPr lang="en-US" noProof="0" dirty="0" smtClean="0"/>
          </a:p>
        </p:txBody>
      </p:sp>
      <p:sp>
        <p:nvSpPr>
          <p:cNvPr id="4" name="Date Placeholder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hangingPunct="0">
              <a:defRPr/>
            </a:pPr>
            <a:endParaRPr lang="en-US" b="1" dirty="0">
              <a:solidFill>
                <a:srgbClr val="484C45"/>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34755848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Title Slide -- no photo">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727200"/>
            <a:ext cx="9144000" cy="730250"/>
          </a:xfrm>
          <a:prstGeom prst="rect">
            <a:avLst/>
          </a:prstGeom>
          <a:solidFill>
            <a:srgbClr val="DDD9C3"/>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84402" tIns="42201" rIns="84402" bIns="42201" anchor="ctr"/>
          <a:lstStyle/>
          <a:p>
            <a:pPr algn="ctr">
              <a:defRPr/>
            </a:pPr>
            <a:endParaRPr lang="en-US" b="1" dirty="0">
              <a:solidFill>
                <a:srgbClr val="FFFFFF"/>
              </a:solidFill>
              <a:latin typeface="Verdana"/>
            </a:endParaRPr>
          </a:p>
        </p:txBody>
      </p:sp>
      <p:sp>
        <p:nvSpPr>
          <p:cNvPr id="4" name="Rectangle 3"/>
          <p:cNvSpPr>
            <a:spLocks noChangeArrowheads="1"/>
          </p:cNvSpPr>
          <p:nvPr/>
        </p:nvSpPr>
        <p:spPr bwMode="auto">
          <a:xfrm>
            <a:off x="0" y="1719264"/>
            <a:ext cx="9144000" cy="219075"/>
          </a:xfrm>
          <a:prstGeom prst="rect">
            <a:avLst/>
          </a:prstGeom>
          <a:solidFill>
            <a:schemeClr val="bg1">
              <a:alpha val="52940"/>
            </a:scheme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84402" tIns="42201" rIns="84402" bIns="42201" anchor="ctr"/>
          <a:lstStyle/>
          <a:p>
            <a:pPr algn="ctr">
              <a:defRPr/>
            </a:pPr>
            <a:endParaRPr lang="en-US" b="1" dirty="0">
              <a:solidFill>
                <a:srgbClr val="FFFFFF"/>
              </a:solidFill>
              <a:latin typeface="Verdana"/>
            </a:endParaRPr>
          </a:p>
        </p:txBody>
      </p:sp>
      <p:pic>
        <p:nvPicPr>
          <p:cNvPr id="5" name="Picture 2" descr="\\sharepoint.nccdcrc.org@SSL\DavWWWRoot\workgroups\communications\LogosTemplates\CRC logos and templates\CRC RGB for scre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4962" y="481014"/>
            <a:ext cx="304213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4431">
                <a:solidFill>
                  <a:srgbClr val="393634"/>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5554765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8" name="Rectangle 7"/>
          <p:cNvSpPr/>
          <p:nvPr userDrawn="1"/>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32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0"/>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14257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for presentations">
    <p:spTree>
      <p:nvGrpSpPr>
        <p:cNvPr id="1" name=""/>
        <p:cNvGrpSpPr/>
        <p:nvPr/>
      </p:nvGrpSpPr>
      <p:grpSpPr>
        <a:xfrm>
          <a:off x="0" y="0"/>
          <a:ext cx="0" cy="0"/>
          <a:chOff x="0" y="0"/>
          <a:chExt cx="0" cy="0"/>
        </a:xfrm>
      </p:grpSpPr>
      <p:sp>
        <p:nvSpPr>
          <p:cNvPr id="7" name="Rectangle 6"/>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700" b="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0"/>
            <a:ext cx="7099540" cy="365125"/>
          </a:xfrm>
          <a:prstGeom prst="rect">
            <a:avLst/>
          </a:prstGeom>
        </p:spPr>
        <p:txBody>
          <a:bodyPr/>
          <a:lstStyle>
            <a:lvl1pPr algn="l">
              <a:defRPr/>
            </a:lvl1pPr>
          </a:lstStyle>
          <a:p>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9" name="Picture 2" descr="\\sharepoint.nccdcrc.org@SSL\DavWWWRoot\workgroups\communications\LogosTemplates\CRC logos and templates\CRC RGB for sc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0242" y="6519875"/>
            <a:ext cx="1023313" cy="20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3410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6822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sz="1350" b="1" dirty="0">
              <a:solidFill>
                <a:srgbClr val="FFFFFF"/>
              </a:solidFill>
            </a:endParaRPr>
          </a:p>
        </p:txBody>
      </p:sp>
      <p:sp>
        <p:nvSpPr>
          <p:cNvPr id="8" name="Rectangle 7"/>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5632489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Rectangle 6"/>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8" name="Rectangle 7"/>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32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0"/>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0429134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7" name="Rectangle 6"/>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8" name="Rectangle 7"/>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32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0"/>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Rectangle 8"/>
          <p:cNvSpPr/>
          <p:nvPr userDrawn="1"/>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12" name="Rectangle 11"/>
          <p:cNvSpPr/>
          <p:nvPr userDrawn="1"/>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Tree>
    <p:extLst>
      <p:ext uri="{BB962C8B-B14F-4D97-AF65-F5344CB8AC3E}">
        <p14:creationId xmlns:p14="http://schemas.microsoft.com/office/powerpoint/2010/main" val="22862302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7" name="Rectangle 6"/>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8" name="Rectangle 7"/>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32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0"/>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0594895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Rectangle 6"/>
          <p:cNvSpPr/>
          <p:nvPr userDrawn="1"/>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8" name="Rectangle 7"/>
          <p:cNvSpPr/>
          <p:nvPr userDrawn="1"/>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32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0"/>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1463946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0" y="2825750"/>
            <a:ext cx="9144000" cy="6881962"/>
          </a:xfrm>
          <a:prstGeom prst="rect">
            <a:avLst/>
          </a:prstGeom>
        </p:spPr>
      </p:pic>
      <p:sp>
        <p:nvSpPr>
          <p:cNvPr id="8" name="Rectangle 7"/>
          <p:cNvSpPr/>
          <p:nvPr userDrawn="1"/>
        </p:nvSpPr>
        <p:spPr>
          <a:xfrm>
            <a:off x="3724" y="1862220"/>
            <a:ext cx="9144000"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2" name="Title 1"/>
          <p:cNvSpPr>
            <a:spLocks noGrp="1"/>
          </p:cNvSpPr>
          <p:nvPr>
            <p:ph type="ctrTitle"/>
          </p:nvPr>
        </p:nvSpPr>
        <p:spPr>
          <a:xfrm>
            <a:off x="2108200" y="1862220"/>
            <a:ext cx="6350000" cy="202397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Rectangle 9"/>
          <p:cNvSpPr/>
          <p:nvPr userDrawn="1"/>
        </p:nvSpPr>
        <p:spPr>
          <a:xfrm>
            <a:off x="0" y="38862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pic>
        <p:nvPicPr>
          <p:cNvPr id="1026" name="Picture 2" descr="\\sharepoint.nccdcrc.org@SSL\DavWWWRoot\workgroups\communications\LogosTemplates\CRC logos and templates\CRC RGB for scre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0480" y="468754"/>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0718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 with photo">
    <p:spTree>
      <p:nvGrpSpPr>
        <p:cNvPr id="1" name=""/>
        <p:cNvGrpSpPr/>
        <p:nvPr/>
      </p:nvGrpSpPr>
      <p:grpSpPr>
        <a:xfrm>
          <a:off x="0" y="0"/>
          <a:ext cx="0" cy="0"/>
          <a:chOff x="0" y="0"/>
          <a:chExt cx="0" cy="0"/>
        </a:xfrm>
      </p:grpSpPr>
      <p:pic>
        <p:nvPicPr>
          <p:cNvPr id="7" name="Picture 2" descr="O:\Publications\Stock Photos\young family on picnic.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09" y="3232652"/>
            <a:ext cx="9156409" cy="60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727200"/>
            <a:ext cx="9180468"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2" name="Title 1"/>
          <p:cNvSpPr>
            <a:spLocks noGrp="1"/>
          </p:cNvSpPr>
          <p:nvPr>
            <p:ph type="ctrTitle"/>
          </p:nvPr>
        </p:nvSpPr>
        <p:spPr>
          <a:xfrm>
            <a:off x="2108200" y="1727200"/>
            <a:ext cx="6350000" cy="215899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Rectangle 9"/>
          <p:cNvSpPr/>
          <p:nvPr userDrawn="1"/>
        </p:nvSpPr>
        <p:spPr>
          <a:xfrm>
            <a:off x="0" y="3886200"/>
            <a:ext cx="9180468"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pic>
        <p:nvPicPr>
          <p:cNvPr id="9" name="Picture 2" descr="\\sharepoint.nccdcrc.org@SSL\DavWWWRoot\workgroups\communications\LogosTemplates\CRC logos and templates\CRC RGB for scre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0480" y="480460"/>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89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sp>
        <p:nvSpPr>
          <p:cNvPr id="8" name="Rectangle 7"/>
          <p:cNvSpPr/>
          <p:nvPr userDrawn="1"/>
        </p:nvSpPr>
        <p:spPr>
          <a:xfrm>
            <a:off x="0" y="1727200"/>
            <a:ext cx="9144000" cy="73025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9" name="Rectangle 8"/>
          <p:cNvSpPr/>
          <p:nvPr userDrawn="1"/>
        </p:nvSpPr>
        <p:spPr>
          <a:xfrm>
            <a:off x="0" y="1718733"/>
            <a:ext cx="9144000"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4800">
                <a:solidFill>
                  <a:srgbClr val="393634"/>
                </a:solidFill>
              </a:defRPr>
            </a:lvl1pPr>
          </a:lstStyle>
          <a:p>
            <a:r>
              <a:rPr lang="en-US"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1470" y="425622"/>
            <a:ext cx="3295440" cy="6492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7634377" y="6452558"/>
            <a:ext cx="1371600" cy="276046"/>
          </a:xfrm>
          <a:prstGeom prst="rect">
            <a:avLst/>
          </a:prstGeom>
          <a:solidFill>
            <a:schemeClr val="bg1"/>
          </a:solidFill>
        </p:spPr>
        <p:txBody>
          <a:bodyPr vert="horz" wrap="square" lIns="91440" tIns="45720" rIns="91440" bIns="45720" rtlCol="0" anchor="ctr">
            <a:normAutofit fontScale="55000" lnSpcReduction="20000"/>
          </a:bodyPr>
          <a:lstStyle/>
          <a:p>
            <a:pPr defTabSz="457200" fontAlgn="auto">
              <a:spcAft>
                <a:spcPts val="0"/>
              </a:spcAft>
            </a:pPr>
            <a:endParaRPr lang="en-US" sz="2800" dirty="0" smtClean="0">
              <a:solidFill>
                <a:srgbClr val="FFFFFF"/>
              </a:solidFill>
              <a:latin typeface="Verdana"/>
              <a:cs typeface="Verdana"/>
            </a:endParaRPr>
          </a:p>
        </p:txBody>
      </p:sp>
    </p:spTree>
    <p:extLst>
      <p:ext uri="{BB962C8B-B14F-4D97-AF65-F5344CB8AC3E}">
        <p14:creationId xmlns:p14="http://schemas.microsoft.com/office/powerpoint/2010/main" val="35981431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8" name="Rectangle 7"/>
          <p:cNvSpPr/>
          <p:nvPr userDrawn="1"/>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32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0"/>
            <a:ext cx="7099540" cy="365125"/>
          </a:xfrm>
          <a:prstGeom prst="rect">
            <a:avLst/>
          </a:prstGeom>
        </p:spPr>
        <p:txBody>
          <a:bodyPr/>
          <a:lstStyle>
            <a:lvl1pPr algn="l">
              <a:defRPr/>
            </a:lvl1pPr>
          </a:lstStyle>
          <a:p>
            <a:pPr defTabSz="457200" fontAlgn="auto">
              <a:spcBef>
                <a:spcPts val="0"/>
              </a:spcBef>
              <a:spcAft>
                <a:spcPts val="0"/>
              </a:spcAft>
            </a:pPr>
            <a:endParaRPr lang="en-US" dirty="0">
              <a:solidFill>
                <a:srgbClr val="484C45"/>
              </a:solidFill>
              <a:latin typeface="Verdana"/>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85169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4"/>
          <p:cNvSpPr>
            <a:spLocks noGrp="1"/>
          </p:cNvSpPr>
          <p:nvPr>
            <p:ph type="body" sz="quarter" idx="3"/>
          </p:nvPr>
        </p:nvSpPr>
        <p:spPr>
          <a:xfrm>
            <a:off x="4645025" y="1729854"/>
            <a:ext cx="4041775" cy="639762"/>
          </a:xfrm>
        </p:spPr>
        <p:txBody>
          <a:bodyPr anchor="b">
            <a:noAutofit/>
          </a:bodyPr>
          <a:lstStyle>
            <a:lvl1pPr marL="0" indent="0">
              <a:buNone/>
              <a:defRPr sz="24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5"/>
          <p:cNvSpPr>
            <a:spLocks noGrp="1"/>
          </p:cNvSpPr>
          <p:nvPr>
            <p:ph sz="quarter" idx="4"/>
          </p:nvPr>
        </p:nvSpPr>
        <p:spPr>
          <a:xfrm>
            <a:off x="4645025" y="2369616"/>
            <a:ext cx="4041775" cy="3756547"/>
          </a:xfrm>
        </p:spPr>
        <p:txBody>
          <a:bodyPr>
            <a:noAutofit/>
          </a:bodyPr>
          <a:lstStyle>
            <a:lvl1pPr marL="0" indent="0">
              <a:lnSpc>
                <a:spcPct val="100000"/>
              </a:lnSpc>
              <a:spcBef>
                <a:spcPts val="0"/>
              </a:spcBef>
              <a:spcAft>
                <a:spcPts val="0"/>
              </a:spcAft>
              <a:buFontTx/>
              <a:buNone/>
              <a:defRPr sz="1800"/>
            </a:lvl1pPr>
            <a:lvl2pPr>
              <a:lnSpc>
                <a:spcPct val="100000"/>
              </a:lnSpc>
              <a:spcBef>
                <a:spcPts val="0"/>
              </a:spcBef>
              <a:spcAft>
                <a:spcPts val="0"/>
              </a:spcAft>
              <a:defRPr sz="1800"/>
            </a:lvl2pPr>
            <a:lvl3pPr>
              <a:lnSpc>
                <a:spcPct val="100000"/>
              </a:lnSpc>
              <a:spcBef>
                <a:spcPts val="0"/>
              </a:spcBef>
              <a:spcAft>
                <a:spcPts val="0"/>
              </a:spcAft>
              <a:defRPr sz="1800"/>
            </a:lvl3pPr>
            <a:lvl4pPr>
              <a:lnSpc>
                <a:spcPct val="100000"/>
              </a:lnSpc>
              <a:spcBef>
                <a:spcPts val="0"/>
              </a:spcBef>
              <a:spcAft>
                <a:spcPts val="0"/>
              </a:spcAft>
              <a:defRPr sz="1800"/>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Footer Placeholder 7"/>
          <p:cNvSpPr>
            <a:spLocks noGrp="1"/>
          </p:cNvSpPr>
          <p:nvPr>
            <p:ph type="ftr" sz="quarter" idx="11"/>
          </p:nvPr>
        </p:nvSpPr>
        <p:spPr>
          <a:xfrm>
            <a:off x="618073" y="6356350"/>
            <a:ext cx="6835150" cy="365125"/>
          </a:xfrm>
          <a:prstGeom prst="rect">
            <a:avLst/>
          </a:prstGeom>
        </p:spPr>
        <p:txBody>
          <a:bodyPr/>
          <a:lstStyle>
            <a:lvl1pPr algn="l">
              <a:defRPr/>
            </a:lvl1pPr>
          </a:lstStyle>
          <a:p>
            <a:endParaRPr lang="en-US" dirty="0"/>
          </a:p>
        </p:txBody>
      </p:sp>
      <p:sp>
        <p:nvSpPr>
          <p:cNvPr id="17" name="Content Placeholder 5"/>
          <p:cNvSpPr>
            <a:spLocks noGrp="1"/>
          </p:cNvSpPr>
          <p:nvPr>
            <p:ph sz="quarter" idx="12"/>
          </p:nvPr>
        </p:nvSpPr>
        <p:spPr>
          <a:xfrm>
            <a:off x="457200" y="1729853"/>
            <a:ext cx="4041775" cy="4396309"/>
          </a:xfrm>
        </p:spPr>
        <p:txBody>
          <a:bodyPr>
            <a:normAutofit/>
          </a:bodyPr>
          <a:lstStyle>
            <a:lvl1pPr marL="0" indent="0">
              <a:spcAft>
                <a:spcPts val="600"/>
              </a:spcAft>
              <a:buFont typeface="Arial"/>
              <a:buNone/>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TextBox 18"/>
          <p:cNvSpPr txBox="1"/>
          <p:nvPr/>
        </p:nvSpPr>
        <p:spPr>
          <a:xfrm>
            <a:off x="5503599" y="3192536"/>
            <a:ext cx="914400" cy="914400"/>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
        <p:nvSpPr>
          <p:cNvPr id="16" name="Title 1"/>
          <p:cNvSpPr>
            <a:spLocks noGrp="1"/>
          </p:cNvSpPr>
          <p:nvPr>
            <p:ph type="title" hasCustomPrompt="1"/>
          </p:nvPr>
        </p:nvSpPr>
        <p:spPr>
          <a:xfrm>
            <a:off x="457200" y="1"/>
            <a:ext cx="8229600" cy="961998"/>
          </a:xfrm>
        </p:spPr>
        <p:txBody>
          <a:bodyPr>
            <a:noAutofit/>
          </a:bodyPr>
          <a:lstStyle>
            <a:lvl1pPr algn="l">
              <a:lnSpc>
                <a:spcPct val="100000"/>
              </a:lnSpc>
              <a:defRPr sz="2700" b="0">
                <a:solidFill>
                  <a:srgbClr val="4C4845"/>
                </a:solidFill>
              </a:defRPr>
            </a:lvl1pPr>
          </a:lstStyle>
          <a:p>
            <a:r>
              <a:rPr lang="en-US" dirty="0" smtClean="0"/>
              <a:t>Slide master</a:t>
            </a:r>
            <a:endParaRPr lang="en-US" dirty="0"/>
          </a:p>
        </p:txBody>
      </p:sp>
    </p:spTree>
    <p:extLst>
      <p:ext uri="{BB962C8B-B14F-4D97-AF65-F5344CB8AC3E}">
        <p14:creationId xmlns:p14="http://schemas.microsoft.com/office/powerpoint/2010/main" val="37681146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p:cNvSpPr/>
          <p:nvPr userDrawn="1"/>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14" name="Rectangle 13"/>
          <p:cNvSpPr/>
          <p:nvPr userDrawn="1"/>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9" name="Text Placeholder 4"/>
          <p:cNvSpPr>
            <a:spLocks noGrp="1"/>
          </p:cNvSpPr>
          <p:nvPr>
            <p:ph type="body" sz="quarter" idx="3"/>
          </p:nvPr>
        </p:nvSpPr>
        <p:spPr>
          <a:xfrm>
            <a:off x="4645025" y="1729854"/>
            <a:ext cx="4041775" cy="639762"/>
          </a:xfrm>
        </p:spPr>
        <p:txBody>
          <a:bodyPr anchor="b">
            <a:noAutofit/>
          </a:bodyPr>
          <a:lstStyle>
            <a:lvl1pPr marL="0" indent="0">
              <a:buNone/>
              <a:defRPr sz="24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5"/>
          <p:cNvSpPr>
            <a:spLocks noGrp="1"/>
          </p:cNvSpPr>
          <p:nvPr>
            <p:ph sz="quarter" idx="4"/>
          </p:nvPr>
        </p:nvSpPr>
        <p:spPr>
          <a:xfrm>
            <a:off x="4645025" y="2369616"/>
            <a:ext cx="4041775" cy="3756547"/>
          </a:xfrm>
        </p:spPr>
        <p:txBody>
          <a:bodyPr>
            <a:noAutofit/>
          </a:bodyPr>
          <a:lstStyle>
            <a:lvl1pPr marL="0" indent="0">
              <a:lnSpc>
                <a:spcPct val="100000"/>
              </a:lnSpc>
              <a:spcBef>
                <a:spcPts val="0"/>
              </a:spcBef>
              <a:spcAft>
                <a:spcPts val="0"/>
              </a:spcAft>
              <a:buFontTx/>
              <a:buNone/>
              <a:defRPr sz="1800"/>
            </a:lvl1pPr>
            <a:lvl2pPr>
              <a:lnSpc>
                <a:spcPct val="100000"/>
              </a:lnSpc>
              <a:spcBef>
                <a:spcPts val="0"/>
              </a:spcBef>
              <a:spcAft>
                <a:spcPts val="0"/>
              </a:spcAft>
              <a:defRPr sz="1800"/>
            </a:lvl2pPr>
            <a:lvl3pPr>
              <a:lnSpc>
                <a:spcPct val="100000"/>
              </a:lnSpc>
              <a:spcBef>
                <a:spcPts val="0"/>
              </a:spcBef>
              <a:spcAft>
                <a:spcPts val="0"/>
              </a:spcAft>
              <a:defRPr sz="1800"/>
            </a:lvl3pPr>
            <a:lvl4pPr>
              <a:lnSpc>
                <a:spcPct val="100000"/>
              </a:lnSpc>
              <a:spcBef>
                <a:spcPts val="0"/>
              </a:spcBef>
              <a:spcAft>
                <a:spcPts val="0"/>
              </a:spcAft>
              <a:defRPr sz="1800"/>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Footer Placeholder 7"/>
          <p:cNvSpPr>
            <a:spLocks noGrp="1"/>
          </p:cNvSpPr>
          <p:nvPr>
            <p:ph type="ftr" sz="quarter" idx="11"/>
          </p:nvPr>
        </p:nvSpPr>
        <p:spPr>
          <a:xfrm>
            <a:off x="618073" y="6356350"/>
            <a:ext cx="6835150" cy="365125"/>
          </a:xfrm>
          <a:prstGeom prst="rect">
            <a:avLst/>
          </a:prstGeom>
        </p:spPr>
        <p:txBody>
          <a:bodyPr/>
          <a:lstStyle>
            <a:lvl1pPr algn="l">
              <a:defRPr/>
            </a:lvl1pPr>
          </a:lstStyle>
          <a:p>
            <a:pPr defTabSz="457200" fontAlgn="auto">
              <a:spcBef>
                <a:spcPts val="0"/>
              </a:spcBef>
              <a:spcAft>
                <a:spcPts val="0"/>
              </a:spcAft>
            </a:pPr>
            <a:endParaRPr lang="en-US" dirty="0">
              <a:solidFill>
                <a:srgbClr val="484C45"/>
              </a:solidFill>
              <a:latin typeface="Verdana"/>
            </a:endParaRPr>
          </a:p>
        </p:txBody>
      </p:sp>
      <p:sp>
        <p:nvSpPr>
          <p:cNvPr id="17" name="Content Placeholder 5"/>
          <p:cNvSpPr>
            <a:spLocks noGrp="1"/>
          </p:cNvSpPr>
          <p:nvPr>
            <p:ph sz="quarter" idx="12"/>
          </p:nvPr>
        </p:nvSpPr>
        <p:spPr>
          <a:xfrm>
            <a:off x="457200" y="1729853"/>
            <a:ext cx="4041775" cy="4396309"/>
          </a:xfrm>
        </p:spPr>
        <p:txBody>
          <a:bodyPr>
            <a:normAutofit/>
          </a:bodyPr>
          <a:lstStyle>
            <a:lvl1pPr marL="0" indent="0">
              <a:spcAft>
                <a:spcPts val="600"/>
              </a:spcAft>
              <a:buFont typeface="Arial"/>
              <a:buNone/>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TextBox 18"/>
          <p:cNvSpPr txBox="1"/>
          <p:nvPr userDrawn="1"/>
        </p:nvSpPr>
        <p:spPr>
          <a:xfrm>
            <a:off x="5503599" y="3192536"/>
            <a:ext cx="914400" cy="914400"/>
          </a:xfrm>
          <a:prstGeom prst="rect">
            <a:avLst/>
          </a:prstGeom>
        </p:spPr>
        <p:txBody>
          <a:bodyPr vert="horz" wrap="none" lIns="91440" tIns="45720" rIns="91440" bIns="45720" rtlCol="0" anchor="ctr">
            <a:normAutofit/>
          </a:bodyPr>
          <a:lstStyle/>
          <a:p>
            <a:pPr defTabSz="457200" fontAlgn="auto">
              <a:spcAft>
                <a:spcPts val="0"/>
              </a:spcAft>
            </a:pPr>
            <a:endParaRPr lang="en-US" sz="2800" dirty="0" smtClean="0">
              <a:solidFill>
                <a:srgbClr val="FFFFFF"/>
              </a:solidFill>
              <a:latin typeface="Verdana"/>
              <a:cs typeface="Verdana"/>
            </a:endParaRPr>
          </a:p>
        </p:txBody>
      </p:sp>
      <p:sp>
        <p:nvSpPr>
          <p:cNvPr id="16" name="Title 1"/>
          <p:cNvSpPr>
            <a:spLocks noGrp="1"/>
          </p:cNvSpPr>
          <p:nvPr>
            <p:ph type="title" hasCustomPrompt="1"/>
          </p:nvPr>
        </p:nvSpPr>
        <p:spPr>
          <a:xfrm>
            <a:off x="457200" y="1"/>
            <a:ext cx="8229600" cy="961998"/>
          </a:xfrm>
        </p:spPr>
        <p:txBody>
          <a:bodyPr>
            <a:noAutofit/>
          </a:bodyPr>
          <a:lstStyle>
            <a:lvl1pPr algn="l">
              <a:lnSpc>
                <a:spcPct val="100000"/>
              </a:lnSpc>
              <a:defRPr sz="32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10592042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618073" y="6356350"/>
            <a:ext cx="6930040" cy="365125"/>
          </a:xfrm>
          <a:prstGeom prst="rect">
            <a:avLst/>
          </a:prstGeom>
        </p:spPr>
        <p:txBody>
          <a:bodyPr/>
          <a:lstStyle>
            <a:lvl1pPr algn="l">
              <a:defRPr/>
            </a:lvl1pPr>
          </a:lstStyle>
          <a:p>
            <a:pPr defTabSz="457200" fontAlgn="auto">
              <a:spcBef>
                <a:spcPts val="0"/>
              </a:spcBef>
              <a:spcAft>
                <a:spcPts val="0"/>
              </a:spcAft>
            </a:pPr>
            <a:endParaRPr lang="en-US" dirty="0">
              <a:solidFill>
                <a:srgbClr val="484C45"/>
              </a:solidFill>
              <a:latin typeface="Verdana"/>
            </a:endParaRPr>
          </a:p>
        </p:txBody>
      </p:sp>
      <p:sp>
        <p:nvSpPr>
          <p:cNvPr id="15" name="Text Placeholder 4"/>
          <p:cNvSpPr>
            <a:spLocks noGrp="1"/>
          </p:cNvSpPr>
          <p:nvPr>
            <p:ph type="body" sz="quarter" idx="12"/>
          </p:nvPr>
        </p:nvSpPr>
        <p:spPr>
          <a:xfrm>
            <a:off x="560915" y="1729854"/>
            <a:ext cx="3884083" cy="639762"/>
          </a:xfrm>
        </p:spPr>
        <p:txBody>
          <a:bodyPr anchor="b">
            <a:noAutofit/>
          </a:bodyPr>
          <a:lstStyle>
            <a:lvl1pPr marL="0" indent="0">
              <a:buNone/>
              <a:defRPr sz="1800" b="1">
                <a:solidFill>
                  <a:srgbClr val="04040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Content Placeholder 5"/>
          <p:cNvSpPr>
            <a:spLocks noGrp="1"/>
          </p:cNvSpPr>
          <p:nvPr>
            <p:ph sz="quarter" idx="13"/>
          </p:nvPr>
        </p:nvSpPr>
        <p:spPr>
          <a:xfrm>
            <a:off x="560915" y="2369616"/>
            <a:ext cx="3884083" cy="3756547"/>
          </a:xfrm>
        </p:spPr>
        <p:txBody>
          <a:bodyPr>
            <a:noAutofit/>
          </a:bodyPr>
          <a:lstStyle>
            <a:lvl1pPr marL="0" indent="0">
              <a:lnSpc>
                <a:spcPct val="100000"/>
              </a:lnSpc>
              <a:spcBef>
                <a:spcPts val="0"/>
              </a:spcBef>
              <a:buFontTx/>
              <a:buNone/>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Text Placeholder 4"/>
          <p:cNvSpPr>
            <a:spLocks noGrp="1"/>
          </p:cNvSpPr>
          <p:nvPr>
            <p:ph type="body" sz="quarter" idx="14"/>
          </p:nvPr>
        </p:nvSpPr>
        <p:spPr>
          <a:xfrm>
            <a:off x="4802716" y="1729854"/>
            <a:ext cx="3884083" cy="639762"/>
          </a:xfrm>
        </p:spPr>
        <p:txBody>
          <a:bodyPr anchor="b">
            <a:noAutofit/>
          </a:bodyPr>
          <a:lstStyle>
            <a:lvl1pPr marL="0" indent="0">
              <a:buNone/>
              <a:defRPr sz="1800" b="1">
                <a:solidFill>
                  <a:srgbClr val="04040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Content Placeholder 5"/>
          <p:cNvSpPr>
            <a:spLocks noGrp="1"/>
          </p:cNvSpPr>
          <p:nvPr>
            <p:ph sz="quarter" idx="15"/>
          </p:nvPr>
        </p:nvSpPr>
        <p:spPr>
          <a:xfrm>
            <a:off x="4802716" y="2369616"/>
            <a:ext cx="3884083" cy="3756547"/>
          </a:xfrm>
        </p:spPr>
        <p:txBody>
          <a:bodyPr>
            <a:noAutofit/>
          </a:bodyPr>
          <a:lstStyle>
            <a:lvl1pPr marL="0" indent="0">
              <a:lnSpc>
                <a:spcPct val="100000"/>
              </a:lnSpc>
              <a:spcBef>
                <a:spcPts val="0"/>
              </a:spcBef>
              <a:buFontTx/>
              <a:buNone/>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Rectangle 11"/>
          <p:cNvSpPr/>
          <p:nvPr userDrawn="1"/>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14" name="Rectangle 13"/>
          <p:cNvSpPr/>
          <p:nvPr userDrawn="1"/>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20" name="Title 1"/>
          <p:cNvSpPr>
            <a:spLocks noGrp="1"/>
          </p:cNvSpPr>
          <p:nvPr>
            <p:ph type="title" hasCustomPrompt="1"/>
          </p:nvPr>
        </p:nvSpPr>
        <p:spPr>
          <a:xfrm>
            <a:off x="457200" y="1"/>
            <a:ext cx="8229600" cy="961998"/>
          </a:xfrm>
        </p:spPr>
        <p:txBody>
          <a:bodyPr>
            <a:normAutofit/>
          </a:bodyPr>
          <a:lstStyle>
            <a:lvl1pPr algn="l">
              <a:lnSpc>
                <a:spcPct val="100000"/>
              </a:lnSpc>
              <a:defRPr sz="32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28727417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Footer Placeholder 7"/>
          <p:cNvSpPr>
            <a:spLocks noGrp="1"/>
          </p:cNvSpPr>
          <p:nvPr>
            <p:ph type="ftr" sz="quarter" idx="11"/>
          </p:nvPr>
        </p:nvSpPr>
        <p:spPr>
          <a:xfrm>
            <a:off x="618073" y="6356350"/>
            <a:ext cx="6930040" cy="365125"/>
          </a:xfrm>
          <a:prstGeom prst="rect">
            <a:avLst/>
          </a:prstGeom>
        </p:spPr>
        <p:txBody>
          <a:bodyPr/>
          <a:lstStyle>
            <a:lvl1pPr algn="l">
              <a:defRPr/>
            </a:lvl1pPr>
          </a:lstStyle>
          <a:p>
            <a:pPr defTabSz="457200" fontAlgn="auto">
              <a:spcBef>
                <a:spcPts val="0"/>
              </a:spcBef>
              <a:spcAft>
                <a:spcPts val="0"/>
              </a:spcAft>
            </a:pPr>
            <a:endParaRPr lang="en-US" dirty="0">
              <a:solidFill>
                <a:srgbClr val="484C45"/>
              </a:solidFill>
              <a:latin typeface="Verdana"/>
            </a:endParaRPr>
          </a:p>
        </p:txBody>
      </p:sp>
      <p:sp>
        <p:nvSpPr>
          <p:cNvPr id="8" name="Rectangle 7"/>
          <p:cNvSpPr/>
          <p:nvPr userDrawn="1"/>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12" name="Rectangle 11"/>
          <p:cNvSpPr/>
          <p:nvPr userDrawn="1"/>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13" name="Title 1"/>
          <p:cNvSpPr>
            <a:spLocks noGrp="1"/>
          </p:cNvSpPr>
          <p:nvPr>
            <p:ph type="title" hasCustomPrompt="1"/>
          </p:nvPr>
        </p:nvSpPr>
        <p:spPr>
          <a:xfrm>
            <a:off x="457200" y="1"/>
            <a:ext cx="8229600" cy="961998"/>
          </a:xfrm>
        </p:spPr>
        <p:txBody>
          <a:bodyPr>
            <a:noAutofit/>
          </a:bodyPr>
          <a:lstStyle>
            <a:lvl1pPr algn="l">
              <a:lnSpc>
                <a:spcPct val="100000"/>
              </a:lnSpc>
              <a:defRPr sz="32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38452697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lvl1pPr algn="l">
              <a:defRPr sz="2800">
                <a:solidFill>
                  <a:srgbClr val="FFFFFF"/>
                </a:solidFill>
              </a:defRPr>
            </a:lvl1pPr>
          </a:lstStyle>
          <a:p>
            <a:pPr defTabSz="457200" fontAlgn="auto">
              <a:spcAft>
                <a:spcPts val="0"/>
              </a:spcAft>
              <a:defRPr/>
            </a:pPr>
            <a:r>
              <a:rPr lang="en-US" dirty="0" smtClean="0">
                <a:latin typeface="Verdana"/>
                <a:cs typeface="Verdana"/>
              </a:rPr>
              <a:t>Click to edit Master title style</a:t>
            </a:r>
          </a:p>
        </p:txBody>
      </p:sp>
      <p:sp>
        <p:nvSpPr>
          <p:cNvPr id="9" name="Footer Placeholder 7"/>
          <p:cNvSpPr>
            <a:spLocks noGrp="1"/>
          </p:cNvSpPr>
          <p:nvPr>
            <p:ph type="ftr" sz="quarter" idx="11"/>
          </p:nvPr>
        </p:nvSpPr>
        <p:spPr>
          <a:xfrm>
            <a:off x="618072" y="6356350"/>
            <a:ext cx="6826523" cy="365125"/>
          </a:xfrm>
          <a:prstGeom prst="rect">
            <a:avLst/>
          </a:prstGeom>
        </p:spPr>
        <p:txBody>
          <a:bodyPr/>
          <a:lstStyle>
            <a:lvl1pPr algn="l">
              <a:defRPr/>
            </a:lvl1pPr>
          </a:lstStyle>
          <a:p>
            <a:pPr defTabSz="457200" fontAlgn="auto">
              <a:spcBef>
                <a:spcPts val="0"/>
              </a:spcBef>
              <a:spcAft>
                <a:spcPts val="0"/>
              </a:spcAft>
            </a:pPr>
            <a:endParaRPr lang="en-US" dirty="0">
              <a:solidFill>
                <a:srgbClr val="484C45"/>
              </a:solidFill>
              <a:latin typeface="Verdana"/>
            </a:endParaRPr>
          </a:p>
        </p:txBody>
      </p:sp>
    </p:spTree>
    <p:extLst>
      <p:ext uri="{BB962C8B-B14F-4D97-AF65-F5344CB8AC3E}">
        <p14:creationId xmlns:p14="http://schemas.microsoft.com/office/powerpoint/2010/main" val="12674575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marL="0" indent="0">
              <a:defRPr sz="2400"/>
            </a:lvl1pPr>
            <a:lvl2pPr>
              <a:defRPr sz="1800"/>
            </a:lvl2pPr>
            <a:lvl3pPr>
              <a:defRPr sz="1800"/>
            </a:lvl3pPr>
            <a:lvl4pPr>
              <a:defRPr sz="18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040973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387865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extBox 1"/>
          <p:cNvSpPr txBox="1"/>
          <p:nvPr userDrawn="1"/>
        </p:nvSpPr>
        <p:spPr>
          <a:xfrm>
            <a:off x="7634377" y="6452558"/>
            <a:ext cx="1371600" cy="276046"/>
          </a:xfrm>
          <a:prstGeom prst="rect">
            <a:avLst/>
          </a:prstGeom>
          <a:solidFill>
            <a:schemeClr val="bg1"/>
          </a:solidFill>
        </p:spPr>
        <p:txBody>
          <a:bodyPr vert="horz" wrap="square" lIns="91440" tIns="45720" rIns="91440" bIns="45720" rtlCol="0" anchor="ctr">
            <a:normAutofit fontScale="55000" lnSpcReduction="20000"/>
          </a:bodyPr>
          <a:lstStyle/>
          <a:p>
            <a:pPr defTabSz="457200" fontAlgn="auto">
              <a:spcAft>
                <a:spcPts val="0"/>
              </a:spcAft>
            </a:pPr>
            <a:endParaRPr lang="en-US" sz="2800" dirty="0" smtClean="0">
              <a:solidFill>
                <a:srgbClr val="FFFFFF"/>
              </a:solidFill>
              <a:latin typeface="Verdana"/>
              <a:cs typeface="Verdana"/>
            </a:endParaRPr>
          </a:p>
        </p:txBody>
      </p:sp>
    </p:spTree>
    <p:extLst>
      <p:ext uri="{BB962C8B-B14F-4D97-AF65-F5344CB8AC3E}">
        <p14:creationId xmlns:p14="http://schemas.microsoft.com/office/powerpoint/2010/main" val="23413943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fontAlgn="auto">
              <a:spcBef>
                <a:spcPts val="0"/>
              </a:spcBef>
              <a:spcAft>
                <a:spcPts val="0"/>
              </a:spcAft>
            </a:pPr>
            <a:fld id="{0E1F8285-EA0E-4E33-8E02-F2BE276C81B4}" type="datetimeFigureOut">
              <a:rPr lang="en-US" smtClean="0">
                <a:solidFill>
                  <a:srgbClr val="484C45"/>
                </a:solidFill>
                <a:latin typeface="Verdana"/>
              </a:rPr>
              <a:pPr defTabSz="457200" fontAlgn="auto">
                <a:spcBef>
                  <a:spcPts val="0"/>
                </a:spcBef>
                <a:spcAft>
                  <a:spcPts val="0"/>
                </a:spcAft>
              </a:pPr>
              <a:t>2/17/2016</a:t>
            </a:fld>
            <a:endParaRPr lang="en-US">
              <a:solidFill>
                <a:srgbClr val="484C45"/>
              </a:solidFill>
              <a:latin typeface="Verdana"/>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fontAlgn="auto">
              <a:spcBef>
                <a:spcPts val="0"/>
              </a:spcBef>
              <a:spcAft>
                <a:spcPts val="0"/>
              </a:spcAft>
            </a:pPr>
            <a:endParaRPr lang="en-US">
              <a:solidFill>
                <a:srgbClr val="484C45"/>
              </a:solidFill>
              <a:latin typeface="Verdana"/>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fontAlgn="auto">
              <a:spcBef>
                <a:spcPts val="0"/>
              </a:spcBef>
              <a:spcAft>
                <a:spcPts val="0"/>
              </a:spcAft>
            </a:pPr>
            <a:fld id="{25065DDE-5549-468E-9067-9A663A28E019}" type="slidenum">
              <a:rPr lang="en-US" smtClean="0">
                <a:solidFill>
                  <a:srgbClr val="484C45"/>
                </a:solidFill>
                <a:latin typeface="Verdana"/>
              </a:rPr>
              <a:pPr defTabSz="457200" fontAlgn="auto">
                <a:spcBef>
                  <a:spcPts val="0"/>
                </a:spcBef>
                <a:spcAft>
                  <a:spcPts val="0"/>
                </a:spcAft>
              </a:pPr>
              <a:t>‹#›</a:t>
            </a:fld>
            <a:endParaRPr lang="en-US">
              <a:solidFill>
                <a:srgbClr val="484C45"/>
              </a:solidFill>
              <a:latin typeface="Verdana"/>
            </a:endParaRPr>
          </a:p>
        </p:txBody>
      </p:sp>
    </p:spTree>
    <p:extLst>
      <p:ext uri="{BB962C8B-B14F-4D97-AF65-F5344CB8AC3E}">
        <p14:creationId xmlns:p14="http://schemas.microsoft.com/office/powerpoint/2010/main" val="1242145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Footer Placeholder 7"/>
          <p:cNvSpPr>
            <a:spLocks noGrp="1"/>
          </p:cNvSpPr>
          <p:nvPr>
            <p:ph type="ftr" sz="quarter" idx="11"/>
          </p:nvPr>
        </p:nvSpPr>
        <p:spPr>
          <a:xfrm>
            <a:off x="618073" y="6356350"/>
            <a:ext cx="6930040" cy="365125"/>
          </a:xfrm>
          <a:prstGeom prst="rect">
            <a:avLst/>
          </a:prstGeom>
        </p:spPr>
        <p:txBody>
          <a:bodyPr/>
          <a:lstStyle>
            <a:lvl1pPr algn="l">
              <a:defRPr/>
            </a:lvl1pPr>
          </a:lstStyle>
          <a:p>
            <a:endParaRPr lang="en-US" dirty="0"/>
          </a:p>
        </p:txBody>
      </p:sp>
      <p:sp>
        <p:nvSpPr>
          <p:cNvPr id="8" name="Rectangle 7"/>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
          <p:cNvSpPr>
            <a:spLocks noGrp="1"/>
          </p:cNvSpPr>
          <p:nvPr>
            <p:ph type="title" hasCustomPrompt="1"/>
          </p:nvPr>
        </p:nvSpPr>
        <p:spPr>
          <a:xfrm>
            <a:off x="457200" y="1"/>
            <a:ext cx="8229600" cy="961998"/>
          </a:xfrm>
        </p:spPr>
        <p:txBody>
          <a:bodyPr>
            <a:noAutofit/>
          </a:bodyPr>
          <a:lstStyle>
            <a:lvl1pPr algn="l">
              <a:lnSpc>
                <a:spcPct val="100000"/>
              </a:lnSpc>
              <a:defRPr sz="2700" b="0">
                <a:solidFill>
                  <a:srgbClr val="4C4845"/>
                </a:solidFill>
              </a:defRPr>
            </a:lvl1pPr>
          </a:lstStyle>
          <a:p>
            <a:r>
              <a:rPr lang="en-US" dirty="0" smtClean="0"/>
              <a:t>Slide master</a:t>
            </a:r>
            <a:endParaRPr lang="en-US" dirty="0"/>
          </a:p>
        </p:txBody>
      </p:sp>
      <p:pic>
        <p:nvPicPr>
          <p:cNvPr id="6" name="Picture 2" descr="\\sharepoint.nccdcrc.org@SSL\DavWWWRoot\workgroups\communications\LogosTemplates\CRC logos and templates\CRC RGB for scre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0242" y="6519875"/>
            <a:ext cx="1023313" cy="20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88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934200" cy="1066800"/>
          </a:xfrm>
        </p:spPr>
        <p:txBody>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149290" y="1143000"/>
            <a:ext cx="8689910" cy="4983163"/>
          </a:xfrm>
        </p:spPr>
        <p:txBody>
          <a:bodyPr/>
          <a:lstStyle>
            <a:lvl1pPr>
              <a:spcBef>
                <a:spcPts val="0"/>
              </a:spcBef>
              <a:spcAft>
                <a:spcPts val="1200"/>
              </a:spcAft>
              <a:defRPr sz="2400"/>
            </a:lvl1pPr>
            <a:lvl2pPr marL="914400" indent="-457200">
              <a:spcAft>
                <a:spcPts val="1200"/>
              </a:spcAft>
              <a:buClr>
                <a:schemeClr val="accent6">
                  <a:lumMod val="50000"/>
                </a:schemeClr>
              </a:buClr>
              <a:buFont typeface="Calibri" pitchFamily="34" charset="0"/>
              <a:buChar char="»"/>
              <a:defRPr sz="2400"/>
            </a:lvl2pPr>
            <a:lvl3pPr marL="1371600" indent="-457200">
              <a:spcAft>
                <a:spcPts val="1200"/>
              </a:spcAft>
              <a:buClr>
                <a:schemeClr val="accent6">
                  <a:lumMod val="50000"/>
                </a:schemeClr>
              </a:buClr>
              <a:buFont typeface="Wingdings" pitchFamily="2" charset="2"/>
              <a:buChar char="§"/>
              <a:defRPr sz="2400"/>
            </a:lvl3pPr>
            <a:lvl4pPr marL="1828800" indent="-457200">
              <a:spcAft>
                <a:spcPts val="1200"/>
              </a:spcAft>
              <a:buClr>
                <a:schemeClr val="accent6">
                  <a:lumMod val="50000"/>
                </a:schemeClr>
              </a:buClr>
              <a:defRPr sz="2400"/>
            </a:lvl4pPr>
            <a:lvl5pPr>
              <a:spcBef>
                <a:spcPts val="0"/>
              </a:spcBef>
              <a:defRPr/>
            </a:lvl5pPr>
            <a:lvl6pPr>
              <a:spcBef>
                <a:spcPts val="0"/>
              </a:spcBef>
              <a:defRPr/>
            </a:lvl6pPr>
            <a:lvl7pPr>
              <a:spcBef>
                <a:spcPts val="0"/>
              </a:spcBef>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452590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119063" indent="0">
              <a:defRPr sz="28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lgn="ctr">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lgn="ctr">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Tree>
    <p:extLst>
      <p:ext uri="{BB962C8B-B14F-4D97-AF65-F5344CB8AC3E}">
        <p14:creationId xmlns:p14="http://schemas.microsoft.com/office/powerpoint/2010/main" val="1653221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image" Target="../media/image5.png"/><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4.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p:txBody>
      </p:sp>
      <p:sp>
        <p:nvSpPr>
          <p:cNvPr id="5" name="Footer Placeholder 7"/>
          <p:cNvSpPr>
            <a:spLocks noGrp="1"/>
          </p:cNvSpPr>
          <p:nvPr>
            <p:ph type="ftr" sz="quarter" idx="3"/>
          </p:nvPr>
        </p:nvSpPr>
        <p:spPr>
          <a:xfrm>
            <a:off x="457200" y="6356350"/>
            <a:ext cx="8229600" cy="365125"/>
          </a:xfrm>
          <a:prstGeom prst="rect">
            <a:avLst/>
          </a:prstGeom>
        </p:spPr>
        <p:txBody>
          <a:bodyPr/>
          <a:lstStyle>
            <a:lvl1pPr algn="l">
              <a:defRPr sz="1600"/>
            </a:lvl1pPr>
          </a:lstStyle>
          <a:p>
            <a:r>
              <a:rPr lang="en-US" smtClean="0"/>
              <a:t>N size should be 16 pt. Notes should be 14 pt.</a:t>
            </a:r>
            <a:endParaRPr lang="en-US" dirty="0"/>
          </a:p>
        </p:txBody>
      </p:sp>
    </p:spTree>
    <p:extLst>
      <p:ext uri="{BB962C8B-B14F-4D97-AF65-F5344CB8AC3E}">
        <p14:creationId xmlns:p14="http://schemas.microsoft.com/office/powerpoint/2010/main" val="583605441"/>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176" r:id="rId10"/>
    <p:sldLayoutId id="2147484254" r:id="rId11"/>
    <p:sldLayoutId id="2147484268" r:id="rId12"/>
    <p:sldLayoutId id="2147484269" r:id="rId13"/>
  </p:sldLayoutIdLst>
  <p:txStyles>
    <p:titleStyle>
      <a:lvl1pPr algn="ctr" defTabSz="457200" rtl="0" eaLnBrk="1" latinLnBrk="0" hangingPunct="1">
        <a:spcBef>
          <a:spcPct val="0"/>
        </a:spcBef>
        <a:buNone/>
        <a:defRPr sz="2400" b="1" kern="1200">
          <a:solidFill>
            <a:schemeClr val="tx1"/>
          </a:solidFill>
          <a:latin typeface="Verdana"/>
          <a:ea typeface="+mj-ea"/>
          <a:cs typeface="Verdana"/>
        </a:defRPr>
      </a:lvl1pPr>
    </p:titleStyle>
    <p:bodyStyle>
      <a:lvl1pPr marL="342900" indent="-342900" algn="l" defTabSz="457200" rtl="0" eaLnBrk="1" latinLnBrk="0" hangingPunct="1">
        <a:lnSpc>
          <a:spcPct val="100000"/>
        </a:lnSpc>
        <a:spcBef>
          <a:spcPts val="0"/>
        </a:spcBef>
        <a:spcAft>
          <a:spcPts val="0"/>
        </a:spcAft>
        <a:buFontTx/>
        <a:buNone/>
        <a:defRPr sz="1600" kern="1200">
          <a:solidFill>
            <a:schemeClr val="tx1"/>
          </a:solidFill>
          <a:latin typeface="Verdana"/>
          <a:ea typeface="+mn-ea"/>
          <a:cs typeface="Verdana"/>
        </a:defRPr>
      </a:lvl1pPr>
      <a:lvl2pPr marL="457200" indent="-457200" algn="l" defTabSz="457200" rtl="0" eaLnBrk="1" latinLnBrk="0" hangingPunct="1">
        <a:lnSpc>
          <a:spcPct val="100000"/>
        </a:lnSpc>
        <a:spcBef>
          <a:spcPts val="0"/>
        </a:spcBef>
        <a:spcAft>
          <a:spcPts val="0"/>
        </a:spcAft>
        <a:buFont typeface="Arial"/>
        <a:buChar char="•"/>
        <a:defRPr sz="1600" kern="1200">
          <a:solidFill>
            <a:schemeClr val="tx1"/>
          </a:solidFill>
          <a:latin typeface="Verdana"/>
          <a:ea typeface="+mn-ea"/>
          <a:cs typeface="Verdana"/>
        </a:defRPr>
      </a:lvl2pPr>
      <a:lvl3pPr marL="914400" indent="-457200" algn="l" defTabSz="457200" rtl="0" eaLnBrk="1" latinLnBrk="0" hangingPunct="1">
        <a:lnSpc>
          <a:spcPct val="100000"/>
        </a:lnSpc>
        <a:spcBef>
          <a:spcPts val="0"/>
        </a:spcBef>
        <a:spcAft>
          <a:spcPts val="0"/>
        </a:spcAft>
        <a:buFont typeface="Verdana" pitchFamily="34" charset="0"/>
        <a:buChar char="»"/>
        <a:defRPr sz="1600" kern="1200">
          <a:solidFill>
            <a:schemeClr val="tx1"/>
          </a:solidFill>
          <a:latin typeface="Verdana"/>
          <a:ea typeface="+mn-ea"/>
          <a:cs typeface="Verdana"/>
        </a:defRPr>
      </a:lvl3pPr>
      <a:lvl4pPr marL="1371600" indent="-457200" algn="l" defTabSz="457200" rtl="0" eaLnBrk="1" latinLnBrk="0" hangingPunct="1">
        <a:lnSpc>
          <a:spcPct val="100000"/>
        </a:lnSpc>
        <a:spcBef>
          <a:spcPts val="0"/>
        </a:spcBef>
        <a:spcAft>
          <a:spcPts val="0"/>
        </a:spcAft>
        <a:buFont typeface="Wingdings" pitchFamily="2" charset="2"/>
        <a:buChar char="§"/>
        <a:defRPr sz="1600" kern="1200">
          <a:solidFill>
            <a:schemeClr val="tx1"/>
          </a:solidFill>
          <a:latin typeface="Verdana"/>
          <a:ea typeface="+mn-ea"/>
          <a:cs typeface="Verdana"/>
        </a:defRPr>
      </a:lvl4pPr>
      <a:lvl5pPr marL="889000" indent="-228600" algn="l" defTabSz="457200" rtl="0" eaLnBrk="1" latinLnBrk="0" hangingPunct="1">
        <a:lnSpc>
          <a:spcPct val="100000"/>
        </a:lnSpc>
        <a:spcBef>
          <a:spcPts val="0"/>
        </a:spcBef>
        <a:spcAft>
          <a:spcPts val="0"/>
        </a:spcAft>
        <a:buFont typeface="Arial"/>
        <a:buChar char="»"/>
        <a:defRPr sz="18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p:txBody>
      </p:sp>
      <p:pic>
        <p:nvPicPr>
          <p:cNvPr id="2050" name="Picture 2" descr="\\sharepoint.nccdcrc.org@SSL\DavWWWRoot\workgroups\communications\LogosTemplates\CRC logos and templates\CRC RGB for screen.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753050" y="6503298"/>
            <a:ext cx="1113951" cy="2194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46322370"/>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 id="2147484222" r:id="rId12"/>
    <p:sldLayoutId id="2147484223" r:id="rId13"/>
    <p:sldLayoutId id="2147484224" r:id="rId14"/>
    <p:sldLayoutId id="2147484225" r:id="rId15"/>
    <p:sldLayoutId id="2147484226" r:id="rId16"/>
    <p:sldLayoutId id="2147484227" r:id="rId17"/>
    <p:sldLayoutId id="2147484228" r:id="rId18"/>
    <p:sldLayoutId id="2147484229" r:id="rId19"/>
    <p:sldLayoutId id="2147484230" r:id="rId20"/>
    <p:sldLayoutId id="2147484231" r:id="rId21"/>
  </p:sldLayoutIdLst>
  <p:txStyles>
    <p:titleStyle>
      <a:lvl1pPr algn="ctr" defTabSz="457200" rtl="0" eaLnBrk="1" latinLnBrk="0" hangingPunct="1">
        <a:spcBef>
          <a:spcPct val="0"/>
        </a:spcBef>
        <a:buNone/>
        <a:defRPr sz="2400" kern="1200">
          <a:solidFill>
            <a:schemeClr val="tx1"/>
          </a:solidFill>
          <a:latin typeface="Verdana"/>
          <a:ea typeface="+mj-ea"/>
          <a:cs typeface="Verdana"/>
        </a:defRPr>
      </a:lvl1pPr>
    </p:titleStyle>
    <p:bodyStyle>
      <a:lvl1pPr marL="342900" indent="-342900" algn="l" defTabSz="457200" rtl="0" eaLnBrk="1" latinLnBrk="0" hangingPunct="1">
        <a:lnSpc>
          <a:spcPct val="100000"/>
        </a:lnSpc>
        <a:spcBef>
          <a:spcPts val="0"/>
        </a:spcBef>
        <a:spcAft>
          <a:spcPts val="0"/>
        </a:spcAft>
        <a:buFontTx/>
        <a:buNone/>
        <a:defRPr sz="1800" kern="1200">
          <a:solidFill>
            <a:schemeClr val="tx1"/>
          </a:solidFill>
          <a:latin typeface="Verdana"/>
          <a:ea typeface="+mn-ea"/>
          <a:cs typeface="Verdana"/>
        </a:defRPr>
      </a:lvl1pPr>
      <a:lvl2pPr marL="457200" indent="-457200" algn="l" defTabSz="457200" rtl="0" eaLnBrk="1" latinLnBrk="0" hangingPunct="1">
        <a:lnSpc>
          <a:spcPct val="100000"/>
        </a:lnSpc>
        <a:spcBef>
          <a:spcPts val="0"/>
        </a:spcBef>
        <a:spcAft>
          <a:spcPts val="0"/>
        </a:spcAft>
        <a:buFont typeface="Arial"/>
        <a:buChar char="•"/>
        <a:defRPr sz="1800" kern="1200">
          <a:solidFill>
            <a:schemeClr val="tx1"/>
          </a:solidFill>
          <a:latin typeface="Verdana"/>
          <a:ea typeface="+mn-ea"/>
          <a:cs typeface="Verdana"/>
        </a:defRPr>
      </a:lvl2pPr>
      <a:lvl3pPr marL="914400" indent="-457200" algn="l" defTabSz="457200" rtl="0" eaLnBrk="1" latinLnBrk="0" hangingPunct="1">
        <a:lnSpc>
          <a:spcPct val="100000"/>
        </a:lnSpc>
        <a:spcBef>
          <a:spcPts val="0"/>
        </a:spcBef>
        <a:spcAft>
          <a:spcPts val="0"/>
        </a:spcAft>
        <a:buFont typeface="Verdana" pitchFamily="34" charset="0"/>
        <a:buChar char="»"/>
        <a:defRPr sz="1800" kern="1200">
          <a:solidFill>
            <a:schemeClr val="tx1"/>
          </a:solidFill>
          <a:latin typeface="Verdana"/>
          <a:ea typeface="+mn-ea"/>
          <a:cs typeface="Verdana"/>
        </a:defRPr>
      </a:lvl3pPr>
      <a:lvl4pPr marL="1371600" indent="-457200" algn="l" defTabSz="457200" rtl="0" eaLnBrk="1" latinLnBrk="0" hangingPunct="1">
        <a:lnSpc>
          <a:spcPct val="100000"/>
        </a:lnSpc>
        <a:spcBef>
          <a:spcPts val="0"/>
        </a:spcBef>
        <a:spcAft>
          <a:spcPts val="0"/>
        </a:spcAft>
        <a:buFont typeface="Wingdings" pitchFamily="2" charset="2"/>
        <a:buChar char="§"/>
        <a:defRPr sz="1800" kern="1200">
          <a:solidFill>
            <a:schemeClr val="tx1"/>
          </a:solidFill>
          <a:latin typeface="Verdana"/>
          <a:ea typeface="+mn-ea"/>
          <a:cs typeface="Verdana"/>
        </a:defRPr>
      </a:lvl4pPr>
      <a:lvl5pPr marL="889000" indent="-228600" algn="l" defTabSz="457200" rtl="0" eaLnBrk="1" latinLnBrk="0" hangingPunct="1">
        <a:lnSpc>
          <a:spcPct val="100000"/>
        </a:lnSpc>
        <a:spcBef>
          <a:spcPts val="0"/>
        </a:spcBef>
        <a:spcAft>
          <a:spcPts val="0"/>
        </a:spcAft>
        <a:buFont typeface="Arial"/>
        <a:buChar char="»"/>
        <a:defRPr sz="18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p:txBody>
      </p:sp>
      <p:sp>
        <p:nvSpPr>
          <p:cNvPr id="5" name="Footer Placeholder 7"/>
          <p:cNvSpPr>
            <a:spLocks noGrp="1"/>
          </p:cNvSpPr>
          <p:nvPr>
            <p:ph type="ftr" sz="quarter" idx="3"/>
          </p:nvPr>
        </p:nvSpPr>
        <p:spPr>
          <a:xfrm>
            <a:off x="457200" y="6356350"/>
            <a:ext cx="8229600" cy="365125"/>
          </a:xfrm>
          <a:prstGeom prst="rect">
            <a:avLst/>
          </a:prstGeom>
        </p:spPr>
        <p:txBody>
          <a:bodyPr/>
          <a:lstStyle>
            <a:lvl1pPr algn="l">
              <a:defRPr sz="1600"/>
            </a:lvl1pPr>
          </a:lstStyle>
          <a:p>
            <a:pPr eaLnBrk="0" hangingPunct="0">
              <a:defRPr/>
            </a:pPr>
            <a:endParaRPr lang="en-US" b="1" dirty="0">
              <a:solidFill>
                <a:srgbClr val="484C45"/>
              </a:solidFill>
            </a:endParaRPr>
          </a:p>
        </p:txBody>
      </p:sp>
    </p:spTree>
    <p:extLst>
      <p:ext uri="{BB962C8B-B14F-4D97-AF65-F5344CB8AC3E}">
        <p14:creationId xmlns:p14="http://schemas.microsoft.com/office/powerpoint/2010/main" val="3459057526"/>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 id="2147484244" r:id="rId12"/>
    <p:sldLayoutId id="2147484245" r:id="rId13"/>
    <p:sldLayoutId id="2147484246" r:id="rId14"/>
    <p:sldLayoutId id="2147484247" r:id="rId15"/>
    <p:sldLayoutId id="2147484248" r:id="rId16"/>
    <p:sldLayoutId id="2147484249" r:id="rId17"/>
    <p:sldLayoutId id="2147484250" r:id="rId18"/>
    <p:sldLayoutId id="2147484251" r:id="rId19"/>
    <p:sldLayoutId id="2147484252" r:id="rId20"/>
    <p:sldLayoutId id="2147484253" r:id="rId21"/>
  </p:sldLayoutIdLst>
  <p:txStyles>
    <p:titleStyle>
      <a:lvl1pPr algn="ctr" defTabSz="457200" rtl="0" eaLnBrk="1" latinLnBrk="0" hangingPunct="1">
        <a:spcBef>
          <a:spcPct val="0"/>
        </a:spcBef>
        <a:buNone/>
        <a:defRPr sz="2400" b="1" kern="1200">
          <a:solidFill>
            <a:schemeClr val="tx1"/>
          </a:solidFill>
          <a:latin typeface="Verdana"/>
          <a:ea typeface="+mj-ea"/>
          <a:cs typeface="Verdana"/>
        </a:defRPr>
      </a:lvl1pPr>
    </p:titleStyle>
    <p:bodyStyle>
      <a:lvl1pPr marL="342900" indent="-342900" algn="l" defTabSz="457200" rtl="0" eaLnBrk="1" latinLnBrk="0" hangingPunct="1">
        <a:lnSpc>
          <a:spcPct val="100000"/>
        </a:lnSpc>
        <a:spcBef>
          <a:spcPts val="0"/>
        </a:spcBef>
        <a:spcAft>
          <a:spcPts val="0"/>
        </a:spcAft>
        <a:buFontTx/>
        <a:buNone/>
        <a:defRPr sz="1600" kern="1200">
          <a:solidFill>
            <a:schemeClr val="tx1"/>
          </a:solidFill>
          <a:latin typeface="Verdana"/>
          <a:ea typeface="+mn-ea"/>
          <a:cs typeface="Verdana"/>
        </a:defRPr>
      </a:lvl1pPr>
      <a:lvl2pPr marL="457200" indent="-457200" algn="l" defTabSz="457200" rtl="0" eaLnBrk="1" latinLnBrk="0" hangingPunct="1">
        <a:lnSpc>
          <a:spcPct val="100000"/>
        </a:lnSpc>
        <a:spcBef>
          <a:spcPts val="0"/>
        </a:spcBef>
        <a:spcAft>
          <a:spcPts val="0"/>
        </a:spcAft>
        <a:buFont typeface="Verdana" panose="020B0604030504040204" pitchFamily="34" charset="0"/>
        <a:buChar char="•"/>
        <a:defRPr sz="1600" kern="1200">
          <a:solidFill>
            <a:schemeClr val="tx1"/>
          </a:solidFill>
          <a:latin typeface="Verdana"/>
          <a:ea typeface="+mn-ea"/>
          <a:cs typeface="Verdana"/>
        </a:defRPr>
      </a:lvl2pPr>
      <a:lvl3pPr marL="914400" indent="-457200" algn="l" defTabSz="457200" rtl="0" eaLnBrk="1" latinLnBrk="0" hangingPunct="1">
        <a:lnSpc>
          <a:spcPct val="100000"/>
        </a:lnSpc>
        <a:spcBef>
          <a:spcPts val="0"/>
        </a:spcBef>
        <a:spcAft>
          <a:spcPts val="0"/>
        </a:spcAft>
        <a:buFont typeface="Verdana" pitchFamily="34" charset="0"/>
        <a:buChar char="»"/>
        <a:defRPr sz="1600" kern="1200">
          <a:solidFill>
            <a:schemeClr val="tx1"/>
          </a:solidFill>
          <a:latin typeface="Verdana"/>
          <a:ea typeface="+mn-ea"/>
          <a:cs typeface="Verdana"/>
        </a:defRPr>
      </a:lvl3pPr>
      <a:lvl4pPr marL="1371600" indent="-457200" algn="l" defTabSz="457200" rtl="0" eaLnBrk="1" latinLnBrk="0" hangingPunct="1">
        <a:lnSpc>
          <a:spcPct val="100000"/>
        </a:lnSpc>
        <a:spcBef>
          <a:spcPts val="0"/>
        </a:spcBef>
        <a:spcAft>
          <a:spcPts val="0"/>
        </a:spcAft>
        <a:buFont typeface="Wingdings" pitchFamily="2" charset="2"/>
        <a:buChar char="§"/>
        <a:defRPr sz="1600" kern="1200">
          <a:solidFill>
            <a:schemeClr val="tx1"/>
          </a:solidFill>
          <a:latin typeface="Verdana"/>
          <a:ea typeface="+mn-ea"/>
          <a:cs typeface="Verdana"/>
        </a:defRPr>
      </a:lvl4pPr>
      <a:lvl5pPr marL="889000" indent="-228600" algn="l" defTabSz="457200" rtl="0" eaLnBrk="1" latinLnBrk="0" hangingPunct="1">
        <a:lnSpc>
          <a:spcPct val="100000"/>
        </a:lnSpc>
        <a:spcBef>
          <a:spcPts val="0"/>
        </a:spcBef>
        <a:spcAft>
          <a:spcPts val="0"/>
        </a:spcAft>
        <a:buFont typeface="Arial"/>
        <a:buChar char="»"/>
        <a:defRPr sz="18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p:txBody>
      </p:sp>
      <p:pic>
        <p:nvPicPr>
          <p:cNvPr id="2050" name="Picture 2" descr="\\sharepoint.nccdcrc.org@SSL\DavWWWRoot\workgroups\communications\LogosTemplates\CRC logos and templates\CRC RGB for screen.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753050" y="6503298"/>
            <a:ext cx="1113951" cy="219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76208"/>
      </p:ext>
    </p:extLst>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 id="2147484267" r:id="rId12"/>
  </p:sldLayoutIdLst>
  <p:txStyles>
    <p:titleStyle>
      <a:lvl1pPr algn="ctr" defTabSz="457200" rtl="0" eaLnBrk="1" latinLnBrk="0" hangingPunct="1">
        <a:spcBef>
          <a:spcPct val="0"/>
        </a:spcBef>
        <a:buNone/>
        <a:defRPr sz="2400" kern="1200">
          <a:solidFill>
            <a:schemeClr val="tx1"/>
          </a:solidFill>
          <a:latin typeface="Verdana"/>
          <a:ea typeface="+mj-ea"/>
          <a:cs typeface="Verdana"/>
        </a:defRPr>
      </a:lvl1pPr>
    </p:titleStyle>
    <p:bodyStyle>
      <a:lvl1pPr marL="342900" indent="-342900" algn="l" defTabSz="457200" rtl="0" eaLnBrk="1" latinLnBrk="0" hangingPunct="1">
        <a:lnSpc>
          <a:spcPct val="100000"/>
        </a:lnSpc>
        <a:spcBef>
          <a:spcPts val="0"/>
        </a:spcBef>
        <a:spcAft>
          <a:spcPts val="0"/>
        </a:spcAft>
        <a:buFontTx/>
        <a:buNone/>
        <a:defRPr sz="1800" kern="1200">
          <a:solidFill>
            <a:schemeClr val="tx1"/>
          </a:solidFill>
          <a:latin typeface="Verdana"/>
          <a:ea typeface="+mn-ea"/>
          <a:cs typeface="Verdana"/>
        </a:defRPr>
      </a:lvl1pPr>
      <a:lvl2pPr marL="457200" indent="-457200" algn="l" defTabSz="457200" rtl="0" eaLnBrk="1" latinLnBrk="0" hangingPunct="1">
        <a:lnSpc>
          <a:spcPct val="100000"/>
        </a:lnSpc>
        <a:spcBef>
          <a:spcPts val="0"/>
        </a:spcBef>
        <a:spcAft>
          <a:spcPts val="0"/>
        </a:spcAft>
        <a:buFont typeface="Arial"/>
        <a:buChar char="•"/>
        <a:defRPr sz="1800" kern="1200">
          <a:solidFill>
            <a:schemeClr val="tx1"/>
          </a:solidFill>
          <a:latin typeface="Verdana"/>
          <a:ea typeface="+mn-ea"/>
          <a:cs typeface="Verdana"/>
        </a:defRPr>
      </a:lvl2pPr>
      <a:lvl3pPr marL="914400" indent="-457200" algn="l" defTabSz="457200" rtl="0" eaLnBrk="1" latinLnBrk="0" hangingPunct="1">
        <a:lnSpc>
          <a:spcPct val="100000"/>
        </a:lnSpc>
        <a:spcBef>
          <a:spcPts val="0"/>
        </a:spcBef>
        <a:spcAft>
          <a:spcPts val="0"/>
        </a:spcAft>
        <a:buFont typeface="Verdana" pitchFamily="34" charset="0"/>
        <a:buChar char="»"/>
        <a:defRPr sz="1800" kern="1200">
          <a:solidFill>
            <a:schemeClr val="tx1"/>
          </a:solidFill>
          <a:latin typeface="Verdana"/>
          <a:ea typeface="+mn-ea"/>
          <a:cs typeface="Verdana"/>
        </a:defRPr>
      </a:lvl3pPr>
      <a:lvl4pPr marL="1371600" indent="-457200" algn="l" defTabSz="457200" rtl="0" eaLnBrk="1" latinLnBrk="0" hangingPunct="1">
        <a:lnSpc>
          <a:spcPct val="100000"/>
        </a:lnSpc>
        <a:spcBef>
          <a:spcPts val="0"/>
        </a:spcBef>
        <a:spcAft>
          <a:spcPts val="0"/>
        </a:spcAft>
        <a:buFont typeface="Wingdings" pitchFamily="2" charset="2"/>
        <a:buChar char="§"/>
        <a:defRPr sz="1800" kern="1200">
          <a:solidFill>
            <a:schemeClr val="tx1"/>
          </a:solidFill>
          <a:latin typeface="Verdana"/>
          <a:ea typeface="+mn-ea"/>
          <a:cs typeface="Verdana"/>
        </a:defRPr>
      </a:lvl4pPr>
      <a:lvl5pPr marL="889000" indent="-228600" algn="l" defTabSz="457200" rtl="0" eaLnBrk="1" latinLnBrk="0" hangingPunct="1">
        <a:lnSpc>
          <a:spcPct val="100000"/>
        </a:lnSpc>
        <a:spcBef>
          <a:spcPts val="0"/>
        </a:spcBef>
        <a:spcAft>
          <a:spcPts val="0"/>
        </a:spcAft>
        <a:buFont typeface="Arial"/>
        <a:buChar char="»"/>
        <a:defRPr sz="18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jpeg"/></Relationships>
</file>

<file path=ppt/slides/_rels/slide10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00.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10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0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03.xml"/><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10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105.xml"/><Relationship Id="rId1" Type="http://schemas.openxmlformats.org/officeDocument/2006/relationships/slideLayout" Target="../slideLayouts/slideLayout7.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10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07.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10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08.xml"/><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g"/></Relationships>
</file>

<file path=ppt/slides/_rels/slide10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09.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slide" Target="slide13.xml"/><Relationship Id="rId4" Type="http://schemas.openxmlformats.org/officeDocument/2006/relationships/image" Target="../media/image53.jp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1.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0.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110.xml"/><Relationship Id="rId1" Type="http://schemas.openxmlformats.org/officeDocument/2006/relationships/slideLayout" Target="../slideLayouts/slideLayout7.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111.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slide" Target="slide13.xml"/><Relationship Id="rId7" Type="http://schemas.openxmlformats.org/officeDocument/2006/relationships/diagramColors" Target="../diagrams/colors32.xml"/><Relationship Id="rId2" Type="http://schemas.openxmlformats.org/officeDocument/2006/relationships/notesSlide" Target="../notesSlides/notesSlide111.xml"/><Relationship Id="rId1" Type="http://schemas.openxmlformats.org/officeDocument/2006/relationships/slideLayout" Target="../slideLayouts/slideLayout7.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s>
</file>

<file path=ppt/slides/_rels/slide11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112.xml"/><Relationship Id="rId1" Type="http://schemas.openxmlformats.org/officeDocument/2006/relationships/slideLayout" Target="../slideLayouts/slideLayout7.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1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14.xml"/><Relationship Id="rId1" Type="http://schemas.openxmlformats.org/officeDocument/2006/relationships/slideLayout" Target="../slideLayouts/slideLayout8.xml"/><Relationship Id="rId4" Type="http://schemas.openxmlformats.org/officeDocument/2006/relationships/slide" Target="slide17.xml"/></Relationships>
</file>

<file path=ppt/slides/_rels/slide11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15.xml"/><Relationship Id="rId1" Type="http://schemas.openxmlformats.org/officeDocument/2006/relationships/slideLayout" Target="../slideLayouts/slideLayout9.xml"/><Relationship Id="rId4" Type="http://schemas.openxmlformats.org/officeDocument/2006/relationships/slide" Target="slide17.xml"/></Relationships>
</file>

<file path=ppt/slides/_rels/slide116.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16.xml"/><Relationship Id="rId1" Type="http://schemas.openxmlformats.org/officeDocument/2006/relationships/slideLayout" Target="../slideLayouts/slideLayout9.xml"/><Relationship Id="rId4" Type="http://schemas.openxmlformats.org/officeDocument/2006/relationships/slide" Target="slide17.xml"/></Relationships>
</file>

<file path=ppt/slides/_rels/slide117.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17.xml"/><Relationship Id="rId1" Type="http://schemas.openxmlformats.org/officeDocument/2006/relationships/slideLayout" Target="../slideLayouts/slideLayout9.xml"/><Relationship Id="rId4" Type="http://schemas.openxmlformats.org/officeDocument/2006/relationships/slide" Target="slide17.xml"/></Relationships>
</file>

<file path=ppt/slides/_rels/slide118.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18.xml"/><Relationship Id="rId1" Type="http://schemas.openxmlformats.org/officeDocument/2006/relationships/slideLayout" Target="../slideLayouts/slideLayout8.xml"/><Relationship Id="rId4" Type="http://schemas.openxmlformats.org/officeDocument/2006/relationships/slide" Target="slide17.xml"/></Relationships>
</file>

<file path=ppt/slides/_rels/slide11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19.xml"/><Relationship Id="rId1" Type="http://schemas.openxmlformats.org/officeDocument/2006/relationships/slideLayout" Target="../slideLayouts/slideLayout8.xml"/><Relationship Id="rId4" Type="http://schemas.openxmlformats.org/officeDocument/2006/relationships/slide" Target="slide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2.xml"/><Relationship Id="rId1" Type="http://schemas.openxmlformats.org/officeDocument/2006/relationships/slideLayout" Target="../slideLayouts/slideLayout7.xml"/><Relationship Id="rId5" Type="http://schemas.openxmlformats.org/officeDocument/2006/relationships/image" Target="../media/image57.jpg"/><Relationship Id="rId4" Type="http://schemas.openxmlformats.org/officeDocument/2006/relationships/image" Target="../media/image56.jpg"/></Relationships>
</file>

<file path=ppt/slides/_rels/slide12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3.xml"/><Relationship Id="rId1" Type="http://schemas.openxmlformats.org/officeDocument/2006/relationships/slideLayout" Target="../slideLayouts/slideLayout7.xml"/><Relationship Id="rId4" Type="http://schemas.openxmlformats.org/officeDocument/2006/relationships/image" Target="../media/image58.jpg"/></Relationships>
</file>

<file path=ppt/slides/_rels/slide124.xml.rels><?xml version="1.0" encoding="UTF-8" standalone="yes"?>
<Relationships xmlns="http://schemas.openxmlformats.org/package/2006/relationships"><Relationship Id="rId8" Type="http://schemas.openxmlformats.org/officeDocument/2006/relationships/slide" Target="slide67.xml"/><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124.xml"/><Relationship Id="rId1" Type="http://schemas.openxmlformats.org/officeDocument/2006/relationships/slideLayout" Target="../slideLayouts/slideLayout7.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 Id="rId9" Type="http://schemas.openxmlformats.org/officeDocument/2006/relationships/slide" Target="slide89.xml"/></Relationships>
</file>

<file path=ppt/slides/_rels/slide13.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slide" Target="slide123.xml"/><Relationship Id="rId4" Type="http://schemas.openxmlformats.org/officeDocument/2006/relationships/slide" Target="slide122.xml"/></Relationships>
</file>

<file path=ppt/slides/_rels/slide14.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slide" Target="slide1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9.xml"/><Relationship Id="rId1" Type="http://schemas.openxmlformats.org/officeDocument/2006/relationships/slideLayout" Target="../slideLayouts/slideLayout62.xml"/><Relationship Id="rId5" Type="http://schemas.openxmlformats.org/officeDocument/2006/relationships/image" Target="../media/image21.jp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2.png"/><Relationship Id="rId7" Type="http://schemas.openxmlformats.org/officeDocument/2006/relationships/diagramQuickStyle" Target="../diagrams/quickStyle6.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slide" Target="slide13.xml"/><Relationship Id="rId9" Type="http://schemas.microsoft.com/office/2007/relationships/diagramDrawing" Target="../diagrams/drawing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3.tmp"/></Relationships>
</file>

<file path=ppt/slides/_rels/slide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4.xml"/><Relationship Id="rId1" Type="http://schemas.openxmlformats.org/officeDocument/2006/relationships/slideLayout" Target="../slideLayouts/slideLayout2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28.tmp"/><Relationship Id="rId4" Type="http://schemas.openxmlformats.org/officeDocument/2006/relationships/image" Target="../media/image27.tmp"/></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image" Target="../media/image30.jpg"/></Relationships>
</file>

<file path=ppt/slides/_rels/slide4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44.xml"/><Relationship Id="rId1" Type="http://schemas.openxmlformats.org/officeDocument/2006/relationships/slideLayout" Target="../slideLayouts/slideLayout62.xml"/><Relationship Id="rId4" Type="http://schemas.openxmlformats.org/officeDocument/2006/relationships/image" Target="../media/image31.jp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8.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48.xml"/><Relationship Id="rId1" Type="http://schemas.openxmlformats.org/officeDocument/2006/relationships/slideLayout" Target="../slideLayouts/slideLayout62.xml"/><Relationship Id="rId4" Type="http://schemas.openxmlformats.org/officeDocument/2006/relationships/image" Target="../media/image32.jpg"/></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11.xml"/><Relationship Id="rId4" Type="http://schemas.openxmlformats.org/officeDocument/2006/relationships/image" Target="../media/image3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notesSlide" Target="../notesSlides/notesSlide50.xml"/><Relationship Id="rId7" Type="http://schemas.openxmlformats.org/officeDocument/2006/relationships/diagramColors" Target="../diagrams/colors19.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5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64.xml"/><Relationship Id="rId1" Type="http://schemas.openxmlformats.org/officeDocument/2006/relationships/slideLayout" Target="../slideLayouts/slideLayout13.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6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2.jpeg"/></Relationships>
</file>

<file path=ppt/slides/_rels/slide7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7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71.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73.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74.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notesSlide" Target="../notesSlides/notesSlide74.xml"/><Relationship Id="rId7" Type="http://schemas.openxmlformats.org/officeDocument/2006/relationships/diagramColors" Target="../diagrams/colors25.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7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75.xml"/><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76.xml"/><Relationship Id="rId1" Type="http://schemas.openxmlformats.org/officeDocument/2006/relationships/slideLayout" Target="../slideLayouts/slideLayout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7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77.xml"/><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36.jpg"/></Relationships>
</file>

<file path=ppt/slides/_rels/slide78.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slide" Target="slide13.xml"/><Relationship Id="rId7" Type="http://schemas.openxmlformats.org/officeDocument/2006/relationships/diagramColors" Target="../diagrams/colors27.xml"/><Relationship Id="rId2" Type="http://schemas.openxmlformats.org/officeDocument/2006/relationships/notesSlide" Target="../notesSlides/notesSlide78.xml"/><Relationship Id="rId1" Type="http://schemas.openxmlformats.org/officeDocument/2006/relationships/slideLayout" Target="../slideLayouts/slideLayout5.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79.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79.xml"/><Relationship Id="rId1" Type="http://schemas.openxmlformats.org/officeDocument/2006/relationships/slideLayout" Target="../slideLayouts/slideLayout7.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82.xml"/><Relationship Id="rId1" Type="http://schemas.openxmlformats.org/officeDocument/2006/relationships/slideLayout" Target="../slideLayouts/slideLayout7.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8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8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8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8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notesSlide" Target="../notesSlides/notesSlide89.xml"/><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slide" Target="slide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9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9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9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96.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9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ctrTitle"/>
          </p:nvPr>
        </p:nvSpPr>
        <p:spPr>
          <a:xfrm>
            <a:off x="914400" y="1905000"/>
            <a:ext cx="7467600" cy="2023979"/>
          </a:xfrm>
        </p:spPr>
        <p:txBody>
          <a:bodyPr>
            <a:noAutofit/>
          </a:bodyPr>
          <a:lstStyle/>
          <a:p>
            <a:pPr algn="ctr">
              <a:defRPr/>
            </a:pPr>
            <a:r>
              <a:rPr sz="2800" dirty="0">
                <a:solidFill>
                  <a:schemeClr val="tx1"/>
                </a:solidFill>
              </a:rPr>
              <a:t>California</a:t>
            </a:r>
            <a:br>
              <a:rPr sz="2800" dirty="0">
                <a:solidFill>
                  <a:schemeClr val="tx1"/>
                </a:solidFill>
              </a:rPr>
            </a:br>
            <a:r>
              <a:rPr sz="2800" dirty="0">
                <a:solidFill>
                  <a:schemeClr val="tx1"/>
                </a:solidFill>
              </a:rPr>
              <a:t>Structured Decision Making</a:t>
            </a:r>
            <a:r>
              <a:rPr sz="2800" baseline="30000" dirty="0">
                <a:solidFill>
                  <a:schemeClr val="tx1"/>
                </a:solidFill>
              </a:rPr>
              <a:t>®</a:t>
            </a:r>
            <a:r>
              <a:rPr sz="2800" dirty="0">
                <a:solidFill>
                  <a:schemeClr val="tx1"/>
                </a:solidFill>
              </a:rPr>
              <a:t> Model</a:t>
            </a:r>
            <a:br>
              <a:rPr sz="2800" dirty="0">
                <a:solidFill>
                  <a:schemeClr val="tx1"/>
                </a:solidFill>
              </a:rPr>
            </a:br>
            <a:r>
              <a:rPr sz="2800" dirty="0">
                <a:solidFill>
                  <a:schemeClr val="tx1"/>
                </a:solidFill>
              </a:rPr>
              <a:t>Advanced Supervisor Training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Mirroring in Supervision</a:t>
            </a:r>
            <a:endParaRPr lang="en-US" sz="2800" dirty="0"/>
          </a:p>
        </p:txBody>
      </p:sp>
      <p:pic>
        <p:nvPicPr>
          <p:cNvPr id="1026" name="Picture 2" descr="Lake, Water, Brightness, Reflection, Mirror, Sk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1447800"/>
            <a:ext cx="7086600" cy="468749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77088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itle 1"/>
          <p:cNvSpPr>
            <a:spLocks noGrp="1"/>
          </p:cNvSpPr>
          <p:nvPr>
            <p:ph type="title"/>
          </p:nvPr>
        </p:nvSpPr>
        <p:spPr bwMode="auto">
          <a:ln>
            <a:miter lim="800000"/>
            <a:headEnd/>
            <a:tailEnd/>
          </a:ln>
        </p:spPr>
        <p:txBody>
          <a:bodyPr wrap="square" numCol="1" anchorCtr="0" compatLnSpc="1">
            <a:prstTxWarp prst="textNoShape">
              <a:avLst/>
            </a:prstTxWarp>
          </a:bodyPr>
          <a:lstStyle/>
          <a:p>
            <a:r>
              <a:rPr lang="en-US" altLang="en-US" dirty="0" smtClean="0"/>
              <a:t>Which cases are the priority?</a:t>
            </a:r>
          </a:p>
        </p:txBody>
      </p:sp>
      <p:sp>
        <p:nvSpPr>
          <p:cNvPr id="10" name="Rectangle 9">
            <a:hlinkClick r:id="rId3" action="ppaction://hlinksldjump"/>
          </p:cNvPr>
          <p:cNvSpPr/>
          <p:nvPr/>
        </p:nvSpPr>
        <p:spPr>
          <a:xfrm>
            <a:off x="1143000" y="5486400"/>
            <a:ext cx="8572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nvGrpSpPr>
          <p:cNvPr id="6" name="Group 5"/>
          <p:cNvGrpSpPr/>
          <p:nvPr/>
        </p:nvGrpSpPr>
        <p:grpSpPr>
          <a:xfrm>
            <a:off x="1395437" y="1303032"/>
            <a:ext cx="6353125" cy="2184751"/>
            <a:chOff x="115340" y="1439186"/>
            <a:chExt cx="4969565" cy="1708964"/>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5340" y="1439186"/>
              <a:ext cx="4969565" cy="1708964"/>
            </a:xfrm>
            <a:prstGeom prst="rect">
              <a:avLst/>
            </a:prstGeom>
            <a:ln w="3175">
              <a:solidFill>
                <a:schemeClr val="tx1"/>
              </a:solidFill>
            </a:ln>
          </p:spPr>
        </p:pic>
        <p:sp>
          <p:nvSpPr>
            <p:cNvPr id="13" name="Down Arrow 12"/>
            <p:cNvSpPr/>
            <p:nvPr/>
          </p:nvSpPr>
          <p:spPr>
            <a:xfrm rot="5400000">
              <a:off x="3373483" y="2291752"/>
              <a:ext cx="228600" cy="400050"/>
            </a:xfrm>
            <a:prstGeom prst="downArrow">
              <a:avLst/>
            </a:prstGeom>
            <a:solidFill>
              <a:srgbClr val="C0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395437" y="3657600"/>
            <a:ext cx="6353125" cy="2806695"/>
          </a:xfrm>
          <a:prstGeom prst="rect">
            <a:avLst/>
          </a:prstGeom>
          <a:ln w="3175">
            <a:solidFill>
              <a:schemeClr val="tx1"/>
            </a:solidFill>
          </a:ln>
        </p:spPr>
      </p:pic>
    </p:spTree>
    <p:extLst>
      <p:ext uri="{BB962C8B-B14F-4D97-AF65-F5344CB8AC3E}">
        <p14:creationId xmlns:p14="http://schemas.microsoft.com/office/powerpoint/2010/main" val="97901146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smtClean="0">
                <a:solidFill>
                  <a:schemeClr val="tx1"/>
                </a:solidFill>
              </a:rPr>
              <a:t>Assigning Cases</a:t>
            </a:r>
            <a:endParaRPr lang="en-US" sz="4400" dirty="0">
              <a:solidFill>
                <a:schemeClr val="tx1"/>
              </a:solidFill>
            </a:endParaRPr>
          </a:p>
        </p:txBody>
      </p:sp>
      <p:sp>
        <p:nvSpPr>
          <p:cNvPr id="7" name="Rectangle 6">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Title 4"/>
          <p:cNvSpPr>
            <a:spLocks noGrp="1"/>
          </p:cNvSpPr>
          <p:nvPr>
            <p:ph type="title"/>
          </p:nvPr>
        </p:nvSpPr>
        <p:spPr bwMode="auto">
          <a:ln>
            <a:miter lim="800000"/>
            <a:headEnd/>
            <a:tailEnd/>
          </a:ln>
        </p:spPr>
        <p:txBody>
          <a:bodyPr wrap="square" numCol="1" anchorCtr="0" compatLnSpc="1">
            <a:prstTxWarp prst="textNoShape">
              <a:avLst/>
            </a:prstTxWarp>
          </a:bodyPr>
          <a:lstStyle/>
          <a:p>
            <a:r>
              <a:rPr lang="en-US" altLang="en-US" dirty="0" smtClean="0"/>
              <a:t>Who would get the next case? </a:t>
            </a:r>
            <a:endParaRPr lang="en-US" altLang="en-US" dirty="0" smtClean="0">
              <a:solidFill>
                <a:srgbClr val="FF0000"/>
              </a:solidFill>
            </a:endParaRPr>
          </a:p>
        </p:txBody>
      </p:sp>
      <p:sp>
        <p:nvSpPr>
          <p:cNvPr id="3076" name="Rectangle 5"/>
          <p:cNvSpPr>
            <a:spLocks noChangeArrowheads="1"/>
          </p:cNvSpPr>
          <p:nvPr/>
        </p:nvSpPr>
        <p:spPr bwMode="auto">
          <a:xfrm>
            <a:off x="1143001" y="70720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latin typeface="Calibri" panose="020F0502020204030204" pitchFamily="34" charset="0"/>
            </a:endParaRPr>
          </a:p>
        </p:txBody>
      </p:sp>
      <p:sp>
        <p:nvSpPr>
          <p:cNvPr id="10" name="Rectangle 9">
            <a:hlinkClick r:id="rId3" action="ppaction://hlinksldjump"/>
          </p:cNvPr>
          <p:cNvSpPr/>
          <p:nvPr/>
        </p:nvSpPr>
        <p:spPr>
          <a:xfrm>
            <a:off x="1143000" y="5486400"/>
            <a:ext cx="8572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3078" name="Rectangle 4"/>
          <p:cNvSpPr>
            <a:spLocks noChangeArrowheads="1"/>
          </p:cNvSpPr>
          <p:nvPr/>
        </p:nvSpPr>
        <p:spPr bwMode="auto">
          <a:xfrm>
            <a:off x="1143001" y="70720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pic>
        <p:nvPicPr>
          <p:cNvPr id="2" name="Picture 1"/>
          <p:cNvPicPr>
            <a:picLocks noChangeAspect="1"/>
          </p:cNvPicPr>
          <p:nvPr/>
        </p:nvPicPr>
        <p:blipFill>
          <a:blip r:embed="rId4"/>
          <a:stretch>
            <a:fillRect/>
          </a:stretch>
        </p:blipFill>
        <p:spPr>
          <a:xfrm>
            <a:off x="255301" y="1219200"/>
            <a:ext cx="8431499" cy="5541744"/>
          </a:xfrm>
          <a:prstGeom prst="rect">
            <a:avLst/>
          </a:prstGeom>
        </p:spPr>
      </p:pic>
    </p:spTree>
    <p:extLst>
      <p:ext uri="{BB962C8B-B14F-4D97-AF65-F5344CB8AC3E}">
        <p14:creationId xmlns:p14="http://schemas.microsoft.com/office/powerpoint/2010/main" val="1791071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bwMode="auto">
          <a:ln>
            <a:miter lim="800000"/>
            <a:headEnd/>
            <a:tailEnd/>
          </a:ln>
        </p:spPr>
        <p:txBody>
          <a:bodyPr wrap="square" numCol="1" anchorCtr="0" compatLnSpc="1">
            <a:prstTxWarp prst="textNoShape">
              <a:avLst/>
            </a:prstTxWarp>
          </a:bodyPr>
          <a:lstStyle/>
          <a:p>
            <a:r>
              <a:rPr lang="en-US" altLang="en-US" dirty="0" smtClean="0"/>
              <a:t>Adjusting for Risk Level</a:t>
            </a:r>
            <a:endParaRPr lang="en-US" altLang="en-US" dirty="0" smtClean="0">
              <a:solidFill>
                <a:srgbClr val="FF0000"/>
              </a:solidFill>
            </a:endParaRPr>
          </a:p>
        </p:txBody>
      </p:sp>
      <p:sp>
        <p:nvSpPr>
          <p:cNvPr id="7" name="TextBox 6"/>
          <p:cNvSpPr txBox="1">
            <a:spLocks noChangeArrowheads="1"/>
          </p:cNvSpPr>
          <p:nvPr/>
        </p:nvSpPr>
        <p:spPr bwMode="auto">
          <a:xfrm>
            <a:off x="163820" y="3629491"/>
            <a:ext cx="2286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100" dirty="0">
                <a:latin typeface="Calibri" panose="020F0502020204030204" pitchFamily="34" charset="0"/>
              </a:rPr>
              <a:t>Low Risk (x1)</a:t>
            </a:r>
          </a:p>
          <a:p>
            <a:pPr eaLnBrk="1" hangingPunct="1"/>
            <a:r>
              <a:rPr lang="en-US" altLang="en-US" sz="2100" dirty="0">
                <a:latin typeface="Calibri" panose="020F0502020204030204" pitchFamily="34" charset="0"/>
              </a:rPr>
              <a:t>Moderate Risk (x2)</a:t>
            </a:r>
          </a:p>
          <a:p>
            <a:pPr eaLnBrk="1" hangingPunct="1"/>
            <a:r>
              <a:rPr lang="en-US" altLang="en-US" sz="2100" dirty="0">
                <a:latin typeface="Calibri" panose="020F0502020204030204" pitchFamily="34" charset="0"/>
              </a:rPr>
              <a:t>High Risk (x3)</a:t>
            </a:r>
          </a:p>
          <a:p>
            <a:pPr eaLnBrk="1" hangingPunct="1"/>
            <a:r>
              <a:rPr lang="en-US" altLang="en-US" sz="2100" dirty="0">
                <a:latin typeface="Calibri" panose="020F0502020204030204" pitchFamily="34" charset="0"/>
              </a:rPr>
              <a:t>Very High Risk (x4)</a:t>
            </a:r>
          </a:p>
        </p:txBody>
      </p:sp>
      <p:sp>
        <p:nvSpPr>
          <p:cNvPr id="8" name="Rectangle 7">
            <a:hlinkClick r:id="rId3" action="ppaction://hlinksldjump"/>
          </p:cNvPr>
          <p:cNvSpPr/>
          <p:nvPr/>
        </p:nvSpPr>
        <p:spPr>
          <a:xfrm>
            <a:off x="1143000" y="5486400"/>
            <a:ext cx="8572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nvGrpSpPr>
          <p:cNvPr id="9" name="Group 4"/>
          <p:cNvGrpSpPr/>
          <p:nvPr/>
        </p:nvGrpSpPr>
        <p:grpSpPr>
          <a:xfrm>
            <a:off x="304800" y="1433913"/>
            <a:ext cx="5106537" cy="1907271"/>
            <a:chOff x="163820" y="1279578"/>
            <a:chExt cx="5527296" cy="2032334"/>
          </a:xfrm>
        </p:grpSpPr>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63820" y="1279578"/>
              <a:ext cx="5527296" cy="2032334"/>
            </a:xfrm>
            <a:prstGeom prst="rect">
              <a:avLst/>
            </a:prstGeom>
          </p:spPr>
        </p:pic>
        <p:sp>
          <p:nvSpPr>
            <p:cNvPr id="11" name="Down Arrow 10"/>
            <p:cNvSpPr/>
            <p:nvPr/>
          </p:nvSpPr>
          <p:spPr>
            <a:xfrm rot="5400000">
              <a:off x="2813168" y="2223668"/>
              <a:ext cx="228600" cy="400050"/>
            </a:xfrm>
            <a:prstGeom prst="downArrow">
              <a:avLst/>
            </a:prstGeom>
            <a:solidFill>
              <a:srgbClr val="C0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grpSp>
      <p:pic>
        <p:nvPicPr>
          <p:cNvPr id="15" name="Picture 14"/>
          <p:cNvPicPr/>
          <p:nvPr/>
        </p:nvPicPr>
        <p:blipFill rotWithShape="1">
          <a:blip r:embed="rId5" cstate="print">
            <a:extLst>
              <a:ext uri="{28A0092B-C50C-407E-A947-70E740481C1C}">
                <a14:useLocalDpi xmlns:a14="http://schemas.microsoft.com/office/drawing/2010/main" val="0"/>
              </a:ext>
            </a:extLst>
          </a:blip>
          <a:srcRect b="-1"/>
          <a:stretch/>
        </p:blipFill>
        <p:spPr bwMode="auto">
          <a:xfrm>
            <a:off x="2673270" y="3813098"/>
            <a:ext cx="6197045" cy="2511502"/>
          </a:xfrm>
          <a:prstGeom prst="rect">
            <a:avLst/>
          </a:prstGeom>
          <a:ln w="31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8610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dirty="0" smtClean="0"/>
              <a:t>Now, who gets the next case? </a:t>
            </a:r>
          </a:p>
        </p:txBody>
      </p:sp>
      <p:graphicFrame>
        <p:nvGraphicFramePr>
          <p:cNvPr id="2" name="Content Placeholder 91"/>
          <p:cNvGraphicFramePr>
            <a:graphicFrameLocks noGrp="1"/>
          </p:cNvGraphicFramePr>
          <p:nvPr>
            <p:ph idx="4294967295"/>
            <p:extLst>
              <p:ext uri="{D42A27DB-BD31-4B8C-83A1-F6EECF244321}">
                <p14:modId xmlns:p14="http://schemas.microsoft.com/office/powerpoint/2010/main" val="1004000564"/>
              </p:ext>
            </p:extLst>
          </p:nvPr>
        </p:nvGraphicFramePr>
        <p:xfrm>
          <a:off x="457200" y="1447800"/>
          <a:ext cx="81280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5" name="Dodecagon 4"/>
          <p:cNvSpPr/>
          <p:nvPr/>
        </p:nvSpPr>
        <p:spPr>
          <a:xfrm>
            <a:off x="735227" y="1292826"/>
            <a:ext cx="838200" cy="4572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72</a:t>
            </a:r>
            <a:endParaRPr lang="en-US" dirty="0"/>
          </a:p>
        </p:txBody>
      </p:sp>
      <p:sp>
        <p:nvSpPr>
          <p:cNvPr id="6" name="Dodecagon 5"/>
          <p:cNvSpPr/>
          <p:nvPr/>
        </p:nvSpPr>
        <p:spPr>
          <a:xfrm>
            <a:off x="2971800" y="3352800"/>
            <a:ext cx="838200" cy="4572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54</a:t>
            </a:r>
            <a:endParaRPr lang="en-US" dirty="0"/>
          </a:p>
        </p:txBody>
      </p:sp>
      <p:sp>
        <p:nvSpPr>
          <p:cNvPr id="7" name="Dodecagon 6"/>
          <p:cNvSpPr/>
          <p:nvPr/>
        </p:nvSpPr>
        <p:spPr>
          <a:xfrm>
            <a:off x="4102100" y="4953000"/>
            <a:ext cx="838200" cy="4572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4</a:t>
            </a:r>
            <a:endParaRPr lang="en-US" dirty="0"/>
          </a:p>
        </p:txBody>
      </p:sp>
      <p:sp>
        <p:nvSpPr>
          <p:cNvPr id="9" name="Dodecagon 8"/>
          <p:cNvSpPr/>
          <p:nvPr/>
        </p:nvSpPr>
        <p:spPr>
          <a:xfrm>
            <a:off x="1860550" y="4495800"/>
            <a:ext cx="838200" cy="4572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a:t>
            </a:r>
            <a:r>
              <a:rPr lang="en-US" dirty="0" smtClean="0"/>
              <a:t>2</a:t>
            </a:r>
            <a:endParaRPr lang="en-US" dirty="0"/>
          </a:p>
        </p:txBody>
      </p:sp>
      <p:sp>
        <p:nvSpPr>
          <p:cNvPr id="10" name="Dodecagon 9"/>
          <p:cNvSpPr/>
          <p:nvPr/>
        </p:nvSpPr>
        <p:spPr>
          <a:xfrm>
            <a:off x="5181600" y="2590800"/>
            <a:ext cx="838200" cy="4572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47</a:t>
            </a:r>
            <a:endParaRPr lang="en-US" dirty="0"/>
          </a:p>
        </p:txBody>
      </p:sp>
      <p:sp>
        <p:nvSpPr>
          <p:cNvPr id="11" name="Dodecagon 10"/>
          <p:cNvSpPr/>
          <p:nvPr/>
        </p:nvSpPr>
        <p:spPr>
          <a:xfrm>
            <a:off x="6324600" y="2590800"/>
            <a:ext cx="838200" cy="4572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48</a:t>
            </a:r>
            <a:endParaRPr lang="en-US" dirty="0"/>
          </a:p>
        </p:txBody>
      </p:sp>
      <p:sp>
        <p:nvSpPr>
          <p:cNvPr id="12" name="Dodecagon 11"/>
          <p:cNvSpPr/>
          <p:nvPr/>
        </p:nvSpPr>
        <p:spPr>
          <a:xfrm>
            <a:off x="7480300" y="2590800"/>
            <a:ext cx="838200" cy="4572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66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6">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additive="base">
                                        <p:cTn id="2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7">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bg/>
                                          </p:spTgt>
                                        </p:tgtEl>
                                        <p:attrNameLst>
                                          <p:attrName>style.visibility</p:attrName>
                                        </p:attrNameLst>
                                      </p:cBhvr>
                                      <p:to>
                                        <p:strVal val="visible"/>
                                      </p:to>
                                    </p:set>
                                    <p:anim calcmode="lin" valueType="num">
                                      <p:cBhvr additive="base">
                                        <p:cTn id="3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9">
                                            <p:bg/>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 calcmode="lin" valueType="num">
                                      <p:cBhvr additive="base">
                                        <p:cTn id="4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bg/>
                                          </p:spTgt>
                                        </p:tgtEl>
                                        <p:attrNameLst>
                                          <p:attrName>style.visibility</p:attrName>
                                        </p:attrNameLst>
                                      </p:cBhvr>
                                      <p:to>
                                        <p:strVal val="visible"/>
                                      </p:to>
                                    </p:set>
                                    <p:anim calcmode="lin" valueType="num">
                                      <p:cBhvr additive="base">
                                        <p:cTn id="4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10">
                                            <p:bg/>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anim calcmode="lin" valueType="num">
                                      <p:cBhvr additive="base">
                                        <p:cTn id="5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1">
                                            <p:bg/>
                                          </p:spTgt>
                                        </p:tgtEl>
                                        <p:attrNameLst>
                                          <p:attrName>style.visibility</p:attrName>
                                        </p:attrNameLst>
                                      </p:cBhvr>
                                      <p:to>
                                        <p:strVal val="visible"/>
                                      </p:to>
                                    </p:set>
                                    <p:anim calcmode="lin" valueType="num">
                                      <p:cBhvr additive="base">
                                        <p:cTn id="5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58" dur="500" fill="hold"/>
                                        <p:tgtEl>
                                          <p:spTgt spid="11">
                                            <p:bg/>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1">
                                            <p:txEl>
                                              <p:pRg st="0" end="0"/>
                                            </p:txEl>
                                          </p:spTgt>
                                        </p:tgtEl>
                                        <p:attrNameLst>
                                          <p:attrName>style.visibility</p:attrName>
                                        </p:attrNameLst>
                                      </p:cBhvr>
                                      <p:to>
                                        <p:strVal val="visible"/>
                                      </p:to>
                                    </p:set>
                                    <p:anim calcmode="lin" valueType="num">
                                      <p:cBhvr additive="base">
                                        <p:cTn id="6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bg/>
                                          </p:spTgt>
                                        </p:tgtEl>
                                        <p:attrNameLst>
                                          <p:attrName>style.visibility</p:attrName>
                                        </p:attrNameLst>
                                      </p:cBhvr>
                                      <p:to>
                                        <p:strVal val="visible"/>
                                      </p:to>
                                    </p:set>
                                    <p:anim calcmode="lin" valueType="num">
                                      <p:cBhvr additive="base">
                                        <p:cTn id="67"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12">
                                            <p:bg/>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2">
                                            <p:txEl>
                                              <p:pRg st="0" end="0"/>
                                            </p:txEl>
                                          </p:spTgt>
                                        </p:tgtEl>
                                        <p:attrNameLst>
                                          <p:attrName>style.visibility</p:attrName>
                                        </p:attrNameLst>
                                      </p:cBhvr>
                                      <p:to>
                                        <p:strVal val="visible"/>
                                      </p:to>
                                    </p:set>
                                    <p:anim calcmode="lin" valueType="num">
                                      <p:cBhvr additive="base">
                                        <p:cTn id="7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animBg="1"/>
      <p:bldP spid="7" grpId="0" build="allAtOnce" animBg="1"/>
      <p:bldP spid="9" grpId="0" build="allAtOnce" animBg="1"/>
      <p:bldP spid="10" grpId="0" build="allAtOnce" animBg="1"/>
      <p:bldP spid="11" grpId="0" build="allAtOnce" animBg="1"/>
      <p:bldP spid="12" grpId="0" build="allAtOnce"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smtClean="0"/>
              <a:t>Additional Data</a:t>
            </a: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1730495190"/>
              </p:ext>
            </p:extLst>
          </p:nvPr>
        </p:nvGraphicFramePr>
        <p:xfrm>
          <a:off x="17929" y="1435566"/>
          <a:ext cx="8763000" cy="4983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hlinkClick r:id="rId8"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3"/>
          <p:cNvSpPr>
            <a:spLocks noGrp="1"/>
          </p:cNvSpPr>
          <p:nvPr>
            <p:ph type="ctrTitle"/>
          </p:nvPr>
        </p:nvSpPr>
        <p:spPr bwMode="auto">
          <a:extLst>
            <a:ext uri="{91240B29-F687-4F45-9708-019B960494DF}">
              <a14:hiddenLine xmlns:a14="http://schemas.microsoft.com/office/drawing/2010/main" w="50800">
                <a:solidFill>
                  <a:srgbClr val="2C928F"/>
                </a:solidFill>
                <a:miter lim="800000"/>
                <a:headEnd/>
                <a:tailEnd/>
              </a14:hiddenLine>
            </a:ext>
          </a:extLst>
        </p:spPr>
        <p:txBody>
          <a:bodyPr wrap="square" numCol="1" anchorCtr="0" compatLnSpc="1">
            <a:prstTxWarp prst="textNoShape">
              <a:avLst/>
            </a:prstTxWarp>
          </a:bodyPr>
          <a:lstStyle/>
          <a:p>
            <a:pPr indent="0"/>
            <a:r>
              <a:rPr lang="en-US" altLang="en-US" sz="4400" dirty="0" smtClean="0">
                <a:solidFill>
                  <a:schemeClr val="tx1"/>
                </a:solidFill>
              </a:rPr>
              <a:t>Keeping Up With Reassessments: The Joneses Were </a:t>
            </a:r>
            <a:r>
              <a:rPr lang="en-US" altLang="en-US" sz="4400" dirty="0">
                <a:solidFill>
                  <a:schemeClr val="tx1"/>
                </a:solidFill>
              </a:rPr>
              <a:t>E</a:t>
            </a:r>
            <a:r>
              <a:rPr lang="en-US" altLang="en-US" sz="4400" dirty="0" smtClean="0">
                <a:solidFill>
                  <a:schemeClr val="tx1"/>
                </a:solidFill>
              </a:rPr>
              <a:t>asy!</a:t>
            </a:r>
          </a:p>
        </p:txBody>
      </p:sp>
      <p:sp>
        <p:nvSpPr>
          <p:cNvPr id="6" name="Rectangle 5">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a:r>
              <a:rPr lang="en-US" altLang="en-US" dirty="0" smtClean="0"/>
              <a:t>How do you know when case plans </a:t>
            </a:r>
            <a:br>
              <a:rPr lang="en-US" altLang="en-US" dirty="0" smtClean="0"/>
            </a:br>
            <a:r>
              <a:rPr lang="en-US" altLang="en-US" dirty="0" smtClean="0"/>
              <a:t>and court reports are due? </a:t>
            </a:r>
          </a:p>
        </p:txBody>
      </p:sp>
      <p:sp>
        <p:nvSpPr>
          <p:cNvPr id="88067" name="Content Placeholder 2"/>
          <p:cNvSpPr>
            <a:spLocks noGrp="1"/>
          </p:cNvSpPr>
          <p:nvPr>
            <p:ph idx="4294967295"/>
          </p:nvPr>
        </p:nvSpPr>
        <p:spPr bwMode="auto">
          <a:xfrm>
            <a:off x="457200" y="1417638"/>
            <a:ext cx="8229600" cy="4983162"/>
          </a:xfrm>
        </p:spPr>
        <p:txBody>
          <a:bodyPr wrap="square" numCol="1" anchor="t" anchorCtr="0" compatLnSpc="1">
            <a:prstTxWarp prst="textNoShape">
              <a:avLst/>
            </a:prstTxWarp>
          </a:bodyPr>
          <a:lstStyle/>
          <a:p>
            <a:pPr marL="457200" indent="-457200">
              <a:spcBef>
                <a:spcPct val="0"/>
              </a:spcBef>
              <a:spcAft>
                <a:spcPct val="0"/>
              </a:spcAft>
              <a:buClr>
                <a:schemeClr val="tx1"/>
              </a:buClr>
              <a:buFont typeface="Verdana" panose="020B0604030504040204" pitchFamily="34" charset="0"/>
              <a:buChar char="•"/>
            </a:pPr>
            <a:r>
              <a:rPr lang="en-US" altLang="en-US" sz="2700" dirty="0" smtClean="0"/>
              <a:t>Lists</a:t>
            </a:r>
          </a:p>
          <a:p>
            <a:pPr marL="457200" indent="-457200">
              <a:spcBef>
                <a:spcPct val="0"/>
              </a:spcBef>
              <a:spcAft>
                <a:spcPct val="0"/>
              </a:spcAft>
              <a:buClr>
                <a:schemeClr val="tx1"/>
              </a:buClr>
              <a:buFont typeface="Verdana" panose="020B0604030504040204" pitchFamily="34" charset="0"/>
              <a:buChar char="•"/>
            </a:pPr>
            <a:r>
              <a:rPr lang="en-US" altLang="en-US" sz="2700" dirty="0" smtClean="0"/>
              <a:t>Calendars</a:t>
            </a:r>
          </a:p>
          <a:p>
            <a:pPr marL="457200" indent="-457200">
              <a:spcBef>
                <a:spcPct val="0"/>
              </a:spcBef>
              <a:spcAft>
                <a:spcPct val="0"/>
              </a:spcAft>
              <a:buClr>
                <a:schemeClr val="tx1"/>
              </a:buClr>
              <a:buFont typeface="Verdana" panose="020B0604030504040204" pitchFamily="34" charset="0"/>
              <a:buChar char="•"/>
            </a:pPr>
            <a:r>
              <a:rPr lang="en-US" altLang="en-US" sz="2700" dirty="0" smtClean="0"/>
              <a:t>File cards</a:t>
            </a:r>
          </a:p>
        </p:txBody>
      </p:sp>
      <p:sp>
        <p:nvSpPr>
          <p:cNvPr id="7" name="Rectangle 6">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1461294"/>
            <a:ext cx="5181600" cy="3441192"/>
          </a:xfrm>
          <a:prstGeom prst="rect">
            <a:avLst/>
          </a:prstGeom>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itle 1"/>
          <p:cNvSpPr>
            <a:spLocks noGrp="1"/>
          </p:cNvSpPr>
          <p:nvPr>
            <p:ph type="title"/>
          </p:nvPr>
        </p:nvSpPr>
        <p:spPr bwMode="auto">
          <a:ln>
            <a:miter lim="800000"/>
            <a:headEnd/>
            <a:tailEnd/>
          </a:ln>
        </p:spPr>
        <p:txBody>
          <a:bodyPr wrap="square" numCol="1" anchorCtr="0" compatLnSpc="1">
            <a:prstTxWarp prst="textNoShape">
              <a:avLst/>
            </a:prstTxWarp>
          </a:bodyPr>
          <a:lstStyle/>
          <a:p>
            <a:r>
              <a:rPr lang="en-US" altLang="en-US" dirty="0" smtClean="0"/>
              <a:t>Two Birds With One Stone</a:t>
            </a:r>
          </a:p>
        </p:txBody>
      </p:sp>
      <p:sp>
        <p:nvSpPr>
          <p:cNvPr id="13" name="Rectangle 12">
            <a:hlinkClick r:id="rId3" action="ppaction://hlinksldjump"/>
          </p:cNvPr>
          <p:cNvSpPr/>
          <p:nvPr/>
        </p:nvSpPr>
        <p:spPr>
          <a:xfrm>
            <a:off x="971550" y="5486400"/>
            <a:ext cx="8572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18" name="Picture 17"/>
          <p:cNvPicPr/>
          <p:nvPr/>
        </p:nvPicPr>
        <p:blipFill>
          <a:blip r:embed="rId4">
            <a:extLst>
              <a:ext uri="{28A0092B-C50C-407E-A947-70E740481C1C}">
                <a14:useLocalDpi xmlns:a14="http://schemas.microsoft.com/office/drawing/2010/main" val="0"/>
              </a:ext>
            </a:extLst>
          </a:blip>
          <a:stretch>
            <a:fillRect/>
          </a:stretch>
        </p:blipFill>
        <p:spPr>
          <a:xfrm>
            <a:off x="965184" y="4249303"/>
            <a:ext cx="7213632" cy="2181815"/>
          </a:xfrm>
          <a:prstGeom prst="rect">
            <a:avLst/>
          </a:prstGeom>
          <a:ln w="3175">
            <a:solidFill>
              <a:schemeClr val="tx1"/>
            </a:solidFill>
          </a:ln>
        </p:spPr>
      </p:pic>
      <p:grpSp>
        <p:nvGrpSpPr>
          <p:cNvPr id="4" name="Group 3"/>
          <p:cNvGrpSpPr/>
          <p:nvPr/>
        </p:nvGrpSpPr>
        <p:grpSpPr>
          <a:xfrm>
            <a:off x="464639" y="1327604"/>
            <a:ext cx="8214723" cy="2704011"/>
            <a:chOff x="464639" y="1327604"/>
            <a:chExt cx="8214723" cy="2704011"/>
          </a:xfrm>
        </p:grpSpPr>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64639" y="1327604"/>
              <a:ext cx="8214723" cy="2704011"/>
            </a:xfrm>
            <a:prstGeom prst="rect">
              <a:avLst/>
            </a:prstGeom>
            <a:ln w="3175">
              <a:solidFill>
                <a:schemeClr val="tx1"/>
              </a:solidFill>
            </a:ln>
          </p:spPr>
        </p:pic>
        <p:sp>
          <p:nvSpPr>
            <p:cNvPr id="19" name="Down Arrow 18"/>
            <p:cNvSpPr/>
            <p:nvPr/>
          </p:nvSpPr>
          <p:spPr>
            <a:xfrm rot="5400000">
              <a:off x="6952706" y="3545786"/>
              <a:ext cx="228600" cy="400050"/>
            </a:xfrm>
            <a:prstGeom prst="downArrow">
              <a:avLst/>
            </a:prstGeom>
            <a:solidFill>
              <a:srgbClr val="C0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spTree>
    <p:extLst>
      <p:ext uri="{BB962C8B-B14F-4D97-AF65-F5344CB8AC3E}">
        <p14:creationId xmlns:p14="http://schemas.microsoft.com/office/powerpoint/2010/main" val="54656465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4746" y="1369049"/>
            <a:ext cx="4297680" cy="1912163"/>
          </a:xfrm>
          <a:prstGeom prst="rect">
            <a:avLst/>
          </a:prstGeom>
          <a:ln w="3175">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71" y="3841431"/>
            <a:ext cx="4297680" cy="1910079"/>
          </a:xfrm>
          <a:prstGeom prst="rect">
            <a:avLst/>
          </a:prstGeom>
          <a:ln w="3175">
            <a:solidFill>
              <a:schemeClr val="tx1"/>
            </a:solidFill>
          </a:ln>
        </p:spPr>
      </p:pic>
      <p:sp>
        <p:nvSpPr>
          <p:cNvPr id="90118" name="Title 15"/>
          <p:cNvSpPr>
            <a:spLocks noGrp="1"/>
          </p:cNvSpPr>
          <p:nvPr>
            <p:ph type="title"/>
          </p:nvPr>
        </p:nvSpPr>
        <p:spPr bwMode="auto">
          <a:ln>
            <a:miter lim="800000"/>
            <a:headEnd/>
            <a:tailEnd/>
          </a:ln>
        </p:spPr>
        <p:txBody>
          <a:bodyPr wrap="square" numCol="1" anchorCtr="0" compatLnSpc="1">
            <a:prstTxWarp prst="textNoShape">
              <a:avLst/>
            </a:prstTxWarp>
          </a:bodyPr>
          <a:lstStyle/>
          <a:p>
            <a:r>
              <a:rPr lang="en-US" altLang="en-US" dirty="0" smtClean="0"/>
              <a:t>Drilling Down</a:t>
            </a:r>
          </a:p>
        </p:txBody>
      </p:sp>
      <p:sp>
        <p:nvSpPr>
          <p:cNvPr id="36" name="Rectangle 35">
            <a:hlinkClick r:id="rId5" action="ppaction://hlinksldjump"/>
          </p:cNvPr>
          <p:cNvSpPr/>
          <p:nvPr/>
        </p:nvSpPr>
        <p:spPr>
          <a:xfrm>
            <a:off x="1028700" y="5486400"/>
            <a:ext cx="8572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17" name="Picture 16"/>
          <p:cNvPicPr/>
          <p:nvPr/>
        </p:nvPicPr>
        <p:blipFill rotWithShape="1">
          <a:blip r:embed="rId6">
            <a:extLst>
              <a:ext uri="{28A0092B-C50C-407E-A947-70E740481C1C}">
                <a14:useLocalDpi xmlns:a14="http://schemas.microsoft.com/office/drawing/2010/main" val="0"/>
              </a:ext>
            </a:extLst>
          </a:blip>
          <a:srcRect/>
          <a:stretch/>
        </p:blipFill>
        <p:spPr>
          <a:xfrm>
            <a:off x="104571" y="1369049"/>
            <a:ext cx="4297680" cy="2299184"/>
          </a:xfrm>
          <a:prstGeom prst="rect">
            <a:avLst/>
          </a:prstGeom>
          <a:ln w="3175">
            <a:solidFill>
              <a:schemeClr val="tx1"/>
            </a:solidFill>
          </a:ln>
        </p:spPr>
      </p:pic>
      <p:sp>
        <p:nvSpPr>
          <p:cNvPr id="3" name="Rectangle 2"/>
          <p:cNvSpPr/>
          <p:nvPr/>
        </p:nvSpPr>
        <p:spPr>
          <a:xfrm>
            <a:off x="219967" y="2405052"/>
            <a:ext cx="2011680" cy="189198"/>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19967" y="2195211"/>
            <a:ext cx="2011680" cy="164239"/>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p:cNvSpPr/>
          <p:nvPr/>
        </p:nvSpPr>
        <p:spPr>
          <a:xfrm>
            <a:off x="2259288" y="2206993"/>
            <a:ext cx="2854969" cy="166160"/>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ight Arrow 26"/>
          <p:cNvSpPr/>
          <p:nvPr/>
        </p:nvSpPr>
        <p:spPr>
          <a:xfrm rot="5400000">
            <a:off x="-471773" y="3479224"/>
            <a:ext cx="1907108" cy="137160"/>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383248" y="1670612"/>
            <a:ext cx="942045" cy="1610599"/>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764746" y="3344359"/>
            <a:ext cx="4297680" cy="406889"/>
          </a:xfrm>
          <a:prstGeom prst="rect">
            <a:avLst/>
          </a:prstGeom>
        </p:spPr>
        <p:txBody>
          <a:bodyPr vert="horz" wrap="squar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r>
              <a:rPr kumimoji="0" lang="en-US" sz="1200" b="0" i="0" u="none" strike="noStrike" kern="1200" cap="none" spc="0" normalizeH="0" baseline="0" noProof="0" dirty="0" smtClean="0">
                <a:ln>
                  <a:noFill/>
                </a:ln>
                <a:solidFill>
                  <a:schemeClr val="accent6"/>
                </a:solidFill>
                <a:effectLst/>
                <a:uLnTx/>
                <a:uFillTx/>
                <a:latin typeface="Verdana"/>
                <a:ea typeface="+mj-ea"/>
                <a:cs typeface="Verdana"/>
              </a:rPr>
              <a:t>Missing case </a:t>
            </a:r>
            <a:r>
              <a:rPr kumimoji="0" lang="en-US" sz="1200" b="0" i="0" u="none" strike="noStrike" kern="1200" cap="none" spc="0" normalizeH="0" baseline="0" noProof="0" smtClean="0">
                <a:ln>
                  <a:noFill/>
                </a:ln>
                <a:solidFill>
                  <a:schemeClr val="accent6"/>
                </a:solidFill>
                <a:effectLst/>
                <a:uLnTx/>
                <a:uFillTx/>
                <a:latin typeface="Verdana"/>
                <a:ea typeface="+mj-ea"/>
                <a:cs typeface="Verdana"/>
              </a:rPr>
              <a:t>plan. </a:t>
            </a:r>
            <a:r>
              <a:rPr lang="en-US" sz="1200" dirty="0" smtClean="0">
                <a:solidFill>
                  <a:schemeClr val="accent6"/>
                </a:solidFill>
                <a:latin typeface="Verdana"/>
                <a:ea typeface="+mj-ea"/>
                <a:cs typeface="Verdana"/>
              </a:rPr>
              <a:t>List sorted by most overdue.</a:t>
            </a:r>
            <a:endParaRPr kumimoji="0" lang="en-US" sz="1200" b="0" i="0" u="none" strike="noStrike" kern="1200" cap="none" spc="0" normalizeH="0" baseline="0" noProof="0" dirty="0" smtClean="0">
              <a:ln>
                <a:noFill/>
              </a:ln>
              <a:solidFill>
                <a:schemeClr val="accent6"/>
              </a:solidFill>
              <a:effectLst/>
              <a:uLnTx/>
              <a:uFillTx/>
              <a:latin typeface="Verdana"/>
              <a:ea typeface="+mj-ea"/>
              <a:cs typeface="Verdana"/>
            </a:endParaRPr>
          </a:p>
        </p:txBody>
      </p:sp>
      <p:sp>
        <p:nvSpPr>
          <p:cNvPr id="30" name="TextBox 29"/>
          <p:cNvSpPr txBox="1"/>
          <p:nvPr/>
        </p:nvSpPr>
        <p:spPr>
          <a:xfrm>
            <a:off x="110448" y="5751510"/>
            <a:ext cx="4297680" cy="406889"/>
          </a:xfrm>
          <a:prstGeom prst="rect">
            <a:avLst/>
          </a:prstGeom>
        </p:spPr>
        <p:txBody>
          <a:bodyPr vert="horz" wrap="squar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r>
              <a:rPr kumimoji="0" lang="en-US" sz="1200" b="0" i="0" u="none" strike="noStrike" kern="1200" cap="none" spc="0" normalizeH="0" baseline="0" noProof="0" dirty="0" smtClean="0">
                <a:ln>
                  <a:noFill/>
                </a:ln>
                <a:solidFill>
                  <a:schemeClr val="accent6"/>
                </a:solidFill>
                <a:effectLst/>
                <a:uLnTx/>
                <a:uFillTx/>
                <a:latin typeface="Verdana"/>
                <a:ea typeface="+mj-ea"/>
                <a:cs typeface="Verdana"/>
              </a:rPr>
              <a:t>Current case plan, but missing risk reassessment</a:t>
            </a:r>
            <a:r>
              <a:rPr lang="en-US" sz="1200" dirty="0" smtClean="0">
                <a:solidFill>
                  <a:schemeClr val="accent6"/>
                </a:solidFill>
                <a:latin typeface="Verdana"/>
                <a:ea typeface="+mj-ea"/>
                <a:cs typeface="Verdana"/>
              </a:rPr>
              <a:t>.</a:t>
            </a:r>
            <a:endParaRPr kumimoji="0" lang="en-US" sz="1200" b="0" i="0" u="none" strike="noStrike" kern="1200" cap="none" spc="0" normalizeH="0" baseline="0" noProof="0" dirty="0" smtClean="0">
              <a:ln>
                <a:noFill/>
              </a:ln>
              <a:solidFill>
                <a:schemeClr val="accent6"/>
              </a:solidFill>
              <a:effectLst/>
              <a:uLnTx/>
              <a:uFillTx/>
              <a:latin typeface="Verdana"/>
              <a:ea typeface="+mj-ea"/>
              <a:cs typeface="Verdana"/>
            </a:endParaRPr>
          </a:p>
        </p:txBody>
      </p:sp>
    </p:spTree>
    <p:extLst>
      <p:ext uri="{BB962C8B-B14F-4D97-AF65-F5344CB8AC3E}">
        <p14:creationId xmlns:p14="http://schemas.microsoft.com/office/powerpoint/2010/main" val="1260135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Elements of Supervision – SDM Connections</a:t>
            </a:r>
            <a:endParaRPr lang="en-US" sz="2800" dirty="0"/>
          </a:p>
        </p:txBody>
      </p:sp>
      <p:sp>
        <p:nvSpPr>
          <p:cNvPr id="5" name="Content Placeholder 4"/>
          <p:cNvSpPr>
            <a:spLocks noGrp="1"/>
          </p:cNvSpPr>
          <p:nvPr>
            <p:ph sz="quarter" idx="4294967295"/>
          </p:nvPr>
        </p:nvSpPr>
        <p:spPr>
          <a:xfrm>
            <a:off x="5410200" y="1828800"/>
            <a:ext cx="4029559" cy="4234158"/>
          </a:xfrm>
        </p:spPr>
        <p:txBody>
          <a:bodyPr/>
          <a:lstStyle/>
          <a:p>
            <a:pPr marL="457200" indent="-457200">
              <a:buFont typeface="Verdana" panose="020B0604030504040204" pitchFamily="34" charset="0"/>
              <a:buChar char="•"/>
            </a:pPr>
            <a:r>
              <a:rPr lang="en-US" sz="2200" dirty="0" smtClean="0"/>
              <a:t>Engagement and </a:t>
            </a:r>
          </a:p>
          <a:p>
            <a:pPr marL="0" indent="0"/>
            <a:r>
              <a:rPr lang="en-US" sz="2200" dirty="0"/>
              <a:t> </a:t>
            </a:r>
            <a:r>
              <a:rPr lang="en-US" sz="2200" dirty="0" smtClean="0"/>
              <a:t>      interviewing</a:t>
            </a:r>
          </a:p>
          <a:p>
            <a:pPr marL="457200" indent="-457200">
              <a:buFont typeface="Verdana" panose="020B0604030504040204" pitchFamily="34" charset="0"/>
              <a:buChar char="•"/>
            </a:pPr>
            <a:endParaRPr lang="en-US" sz="2200" dirty="0" smtClean="0"/>
          </a:p>
          <a:p>
            <a:pPr marL="457200" indent="-457200">
              <a:buFont typeface="Verdana" panose="020B0604030504040204" pitchFamily="34" charset="0"/>
              <a:buChar char="•"/>
            </a:pPr>
            <a:r>
              <a:rPr lang="en-US" sz="2200" dirty="0" smtClean="0"/>
              <a:t>Using definitions</a:t>
            </a:r>
          </a:p>
          <a:p>
            <a:pPr marL="457200" indent="-457200">
              <a:buFont typeface="Verdana" panose="020B0604030504040204" pitchFamily="34" charset="0"/>
              <a:buChar char="•"/>
            </a:pPr>
            <a:endParaRPr lang="en-US" sz="2200" dirty="0" smtClean="0"/>
          </a:p>
          <a:p>
            <a:pPr marL="457200" indent="-457200">
              <a:buFont typeface="Verdana" panose="020B0604030504040204" pitchFamily="34" charset="0"/>
              <a:buChar char="•"/>
            </a:pPr>
            <a:r>
              <a:rPr lang="en-US" sz="2200" dirty="0" smtClean="0"/>
              <a:t>Solution-focused</a:t>
            </a:r>
          </a:p>
          <a:p>
            <a:pPr marL="0" indent="0"/>
            <a:r>
              <a:rPr lang="en-US" sz="2200" dirty="0"/>
              <a:t> </a:t>
            </a:r>
            <a:r>
              <a:rPr lang="en-US" sz="2200" dirty="0" smtClean="0"/>
              <a:t>      questions</a:t>
            </a:r>
          </a:p>
          <a:p>
            <a:pPr marL="457200" indent="-457200">
              <a:buFont typeface="Verdana" panose="020B0604030504040204" pitchFamily="34" charset="0"/>
              <a:buChar char="•"/>
            </a:pPr>
            <a:endParaRPr lang="en-US" sz="2200" dirty="0" smtClean="0"/>
          </a:p>
          <a:p>
            <a:pPr marL="457200" indent="-457200">
              <a:buFont typeface="Verdana" panose="020B0604030504040204" pitchFamily="34" charset="0"/>
              <a:buChar char="•"/>
            </a:pPr>
            <a:r>
              <a:rPr lang="en-US" sz="2200" dirty="0" smtClean="0"/>
              <a:t>Documentation</a:t>
            </a:r>
          </a:p>
          <a:p>
            <a:pPr marL="457200" indent="-457200">
              <a:buFont typeface="Verdana" panose="020B0604030504040204" pitchFamily="34" charset="0"/>
              <a:buChar char="•"/>
            </a:pPr>
            <a:endParaRPr lang="en-US" sz="2200" dirty="0" smtClean="0"/>
          </a:p>
          <a:p>
            <a:pPr marL="457200" indent="-457200">
              <a:buFont typeface="Verdana" panose="020B0604030504040204" pitchFamily="34" charset="0"/>
              <a:buChar char="•"/>
            </a:pPr>
            <a:r>
              <a:rPr lang="en-US" sz="2200" dirty="0" smtClean="0"/>
              <a:t>Approving overrides</a:t>
            </a:r>
          </a:p>
          <a:p>
            <a:pPr marL="457200" indent="-457200">
              <a:buFont typeface="Verdana" panose="020B0604030504040204" pitchFamily="34" charset="0"/>
              <a:buChar char="•"/>
            </a:pPr>
            <a:endParaRPr lang="en-US" sz="2200" dirty="0" smtClean="0"/>
          </a:p>
          <a:p>
            <a:pPr marL="457200" indent="-457200">
              <a:buFont typeface="Verdana" panose="020B0604030504040204" pitchFamily="34" charset="0"/>
              <a:buChar char="•"/>
            </a:pPr>
            <a:r>
              <a:rPr lang="en-US" sz="2200" dirty="0" smtClean="0"/>
              <a:t>Case review</a:t>
            </a:r>
          </a:p>
          <a:p>
            <a:pPr marL="285750" indent="-285750">
              <a:buFont typeface="Verdana" panose="020B0604030504040204" pitchFamily="34" charset="0"/>
              <a:buChar char="•"/>
            </a:pPr>
            <a:endParaRPr lang="en-US" sz="2000" dirty="0" smtClean="0"/>
          </a:p>
        </p:txBody>
      </p:sp>
      <p:graphicFrame>
        <p:nvGraphicFramePr>
          <p:cNvPr id="7" name="Content Placeholder 6"/>
          <p:cNvGraphicFramePr>
            <a:graphicFrameLocks noGrp="1"/>
          </p:cNvGraphicFramePr>
          <p:nvPr>
            <p:ph sz="quarter" idx="4294967295"/>
            <p:extLst/>
          </p:nvPr>
        </p:nvGraphicFramePr>
        <p:xfrm>
          <a:off x="-418454" y="1608138"/>
          <a:ext cx="5267325" cy="48212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42767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bwMode="auto">
          <a:xfrm>
            <a:off x="571500" y="0"/>
            <a:ext cx="8229600" cy="961998"/>
          </a:xfrm>
          <a:ln>
            <a:miter lim="800000"/>
            <a:headEnd/>
            <a:tailEnd/>
          </a:ln>
        </p:spPr>
        <p:txBody>
          <a:bodyPr wrap="square" numCol="1" anchorCtr="0" compatLnSpc="1">
            <a:prstTxWarp prst="textNoShape">
              <a:avLst/>
            </a:prstTxWarp>
          </a:bodyPr>
          <a:lstStyle/>
          <a:p>
            <a:pPr indent="0" eaLnBrk="1" hangingPunct="1"/>
            <a:r>
              <a:rPr lang="en-US" altLang="en-US" dirty="0" smtClean="0"/>
              <a:t>What would you do with a list that shows…</a:t>
            </a: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3620414356"/>
              </p:ext>
            </p:extLst>
          </p:nvPr>
        </p:nvGraphicFramePr>
        <p:xfrm>
          <a:off x="1447800" y="1493838"/>
          <a:ext cx="6172200" cy="4906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hlinkClick r:id="rId8"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dirty="0" smtClean="0"/>
              <a:t>What would you do with a list that shows…</a:t>
            </a:r>
          </a:p>
        </p:txBody>
      </p:sp>
      <p:sp>
        <p:nvSpPr>
          <p:cNvPr id="92163" name="Content Placeholder 2"/>
          <p:cNvSpPr>
            <a:spLocks noGrp="1"/>
          </p:cNvSpPr>
          <p:nvPr>
            <p:ph idx="4294967295"/>
          </p:nvPr>
        </p:nvSpPr>
        <p:spPr bwMode="auto">
          <a:xfrm>
            <a:off x="0" y="1341438"/>
            <a:ext cx="8686800" cy="4983162"/>
          </a:xfrm>
        </p:spPr>
        <p:txBody>
          <a:bodyPr wrap="square" numCol="1" anchor="t" anchorCtr="0" compatLnSpc="1">
            <a:prstTxWarp prst="textNoShape">
              <a:avLst/>
            </a:prstTxWarp>
          </a:bodyPr>
          <a:lstStyle/>
          <a:p>
            <a:pPr marL="0" indent="0" eaLnBrk="1" hangingPunct="1">
              <a:spcBef>
                <a:spcPct val="0"/>
              </a:spcBef>
              <a:spcAft>
                <a:spcPct val="0"/>
              </a:spcAft>
              <a:buFont typeface="Arial" panose="020B0604020202020204" pitchFamily="34" charset="0"/>
              <a:buNone/>
            </a:pPr>
            <a:r>
              <a:rPr lang="en-US" altLang="en-US" sz="2800" smtClean="0"/>
              <a:t> </a:t>
            </a:r>
            <a:endParaRPr lang="en-US" altLang="en-US" sz="2800" dirty="0" smtClean="0"/>
          </a:p>
        </p:txBody>
      </p:sp>
      <p:sp>
        <p:nvSpPr>
          <p:cNvPr id="4" name="Rectangle 3">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2" name="Diagram 2"/>
          <p:cNvGraphicFramePr/>
          <p:nvPr>
            <p:extLst>
              <p:ext uri="{D42A27DB-BD31-4B8C-83A1-F6EECF244321}">
                <p14:modId xmlns:p14="http://schemas.microsoft.com/office/powerpoint/2010/main" val="370744814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dirty="0" smtClean="0"/>
              <a:t>What would you do with a list that shows…</a:t>
            </a: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476933781"/>
              </p:ext>
            </p:extLst>
          </p:nvPr>
        </p:nvGraphicFramePr>
        <p:xfrm>
          <a:off x="484094" y="1524000"/>
          <a:ext cx="7772400" cy="4449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hlinkClick r:id="rId8"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3"/>
          <p:cNvSpPr>
            <a:spLocks noGrp="1"/>
          </p:cNvSpPr>
          <p:nvPr>
            <p:ph type="ctrTitle"/>
          </p:nvPr>
        </p:nvSpPr>
        <p:spPr bwMode="auto">
          <a:extLst>
            <a:ext uri="{91240B29-F687-4F45-9708-019B960494DF}">
              <a14:hiddenLine xmlns:a14="http://schemas.microsoft.com/office/drawing/2010/main" w="50800">
                <a:solidFill>
                  <a:srgbClr val="2C928F"/>
                </a:solidFill>
                <a:miter lim="800000"/>
                <a:headEnd/>
                <a:tailEnd/>
              </a14:hiddenLine>
            </a:ext>
          </a:extLst>
        </p:spPr>
        <p:txBody>
          <a:bodyPr wrap="square" numCol="1" anchorCtr="0" compatLnSpc="1">
            <a:prstTxWarp prst="textNoShape">
              <a:avLst/>
            </a:prstTxWarp>
          </a:bodyPr>
          <a:lstStyle/>
          <a:p>
            <a:pPr eaLnBrk="1" hangingPunct="1"/>
            <a:r>
              <a:rPr altLang="en-US" sz="4400" dirty="0">
                <a:solidFill>
                  <a:schemeClr val="tx1"/>
                </a:solidFill>
              </a:rPr>
              <a:t>Thank you!</a:t>
            </a:r>
          </a:p>
        </p:txBody>
      </p:sp>
      <p:sp>
        <p:nvSpPr>
          <p:cNvPr id="6" name="Rectangle 5">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4"/>
          <p:cNvSpPr>
            <a:spLocks noGrp="1"/>
          </p:cNvSpPr>
          <p:nvPr>
            <p:ph type="title"/>
          </p:nvPr>
        </p:nvSpPr>
        <p:spPr bwMode="auto">
          <a:xfrm>
            <a:off x="1027112" y="228600"/>
            <a:ext cx="6934200" cy="1066800"/>
          </a:xfrm>
          <a:ln>
            <a:miter lim="800000"/>
            <a:headEnd/>
            <a:tailEnd/>
          </a:ln>
        </p:spPr>
        <p:txBody>
          <a:bodyPr wrap="square" numCol="1" anchorCtr="0" compatLnSpc="1">
            <a:prstTxWarp prst="textNoShape">
              <a:avLst/>
            </a:prstTxWarp>
          </a:bodyPr>
          <a:lstStyle/>
          <a:p>
            <a:pPr indent="0"/>
            <a:r>
              <a:rPr lang="en-US" altLang="en-US" dirty="0" smtClean="0"/>
              <a:t>Allegations on Mom: </a:t>
            </a:r>
            <a:br>
              <a:rPr lang="en-US" altLang="en-US" dirty="0" smtClean="0"/>
            </a:br>
            <a:r>
              <a:rPr lang="en-US" altLang="en-US" dirty="0" smtClean="0"/>
              <a:t>Mom and </a:t>
            </a:r>
            <a:r>
              <a:rPr lang="en-US" altLang="en-US" dirty="0"/>
              <a:t>D</a:t>
            </a:r>
            <a:r>
              <a:rPr lang="en-US" altLang="en-US" dirty="0" smtClean="0"/>
              <a:t>ad live together</a:t>
            </a:r>
          </a:p>
        </p:txBody>
      </p:sp>
      <p:pic>
        <p:nvPicPr>
          <p:cNvPr id="14848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328086" y="1493837"/>
            <a:ext cx="6332251" cy="4983163"/>
          </a:xfrm>
        </p:spPr>
      </p:pic>
      <p:sp>
        <p:nvSpPr>
          <p:cNvPr id="8" name="Action Button: Return 7">
            <a:hlinkClick r:id="rId4" action="ppaction://hlinksldjump" highlightClick="1"/>
          </p:cNvPr>
          <p:cNvSpPr/>
          <p:nvPr/>
        </p:nvSpPr>
        <p:spPr>
          <a:xfrm>
            <a:off x="8382000" y="6040395"/>
            <a:ext cx="533400" cy="4572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4"/>
          <p:cNvSpPr>
            <a:spLocks noGrp="1"/>
          </p:cNvSpPr>
          <p:nvPr>
            <p:ph type="title"/>
          </p:nvPr>
        </p:nvSpPr>
        <p:spPr bwMode="auto">
          <a:xfrm>
            <a:off x="228600" y="0"/>
            <a:ext cx="8763000" cy="1066800"/>
          </a:xfrm>
          <a:ln>
            <a:miter lim="800000"/>
            <a:headEnd/>
            <a:tailEnd/>
          </a:ln>
        </p:spPr>
        <p:txBody>
          <a:bodyPr wrap="square" numCol="1" anchorCtr="0" compatLnSpc="1">
            <a:prstTxWarp prst="textNoShape">
              <a:avLst/>
            </a:prstTxWarp>
          </a:bodyPr>
          <a:lstStyle/>
          <a:p>
            <a:pPr marL="60325"/>
            <a:r>
              <a:rPr lang="en-US" altLang="en-US" sz="2700" dirty="0" smtClean="0"/>
              <a:t>Allegations on Mom: Mom and Dad live apart, </a:t>
            </a:r>
            <a:r>
              <a:rPr lang="en-US" altLang="en-US" sz="2700" dirty="0"/>
              <a:t>C</a:t>
            </a:r>
            <a:r>
              <a:rPr lang="en-US" altLang="en-US" sz="2700" dirty="0" smtClean="0"/>
              <a:t>hild lives with Mom</a:t>
            </a:r>
          </a:p>
        </p:txBody>
      </p:sp>
      <p:sp>
        <p:nvSpPr>
          <p:cNvPr id="149507" name="Text Placeholder 7"/>
          <p:cNvSpPr>
            <a:spLocks noGrp="1"/>
          </p:cNvSpPr>
          <p:nvPr>
            <p:ph type="body" idx="1"/>
          </p:nvPr>
        </p:nvSpPr>
        <p:spPr bwMode="auto">
          <a:xfrm>
            <a:off x="838200" y="1524000"/>
            <a:ext cx="3278188" cy="639763"/>
          </a:xfrm>
        </p:spPr>
        <p:txBody>
          <a:bodyPr wrap="square" numCol="1" anchorCtr="0" compatLnSpc="1">
            <a:prstTxWarp prst="textNoShape">
              <a:avLst/>
            </a:prstTxWarp>
          </a:bodyPr>
          <a:lstStyle/>
          <a:p>
            <a:r>
              <a:rPr lang="en-US" altLang="en-US" dirty="0" smtClean="0"/>
              <a:t>Mom’s household</a:t>
            </a:r>
          </a:p>
        </p:txBody>
      </p:sp>
      <p:pic>
        <p:nvPicPr>
          <p:cNvPr id="149508"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549525"/>
            <a:ext cx="3581400" cy="3179763"/>
          </a:xfrm>
        </p:spPr>
      </p:pic>
      <p:sp>
        <p:nvSpPr>
          <p:cNvPr id="149509" name="Text Placeholder 8"/>
          <p:cNvSpPr>
            <a:spLocks noGrp="1"/>
          </p:cNvSpPr>
          <p:nvPr>
            <p:ph type="body" sz="quarter" idx="3"/>
          </p:nvPr>
        </p:nvSpPr>
        <p:spPr bwMode="auto">
          <a:xfrm>
            <a:off x="4264025" y="1524000"/>
            <a:ext cx="4041775" cy="639763"/>
          </a:xfrm>
        </p:spPr>
        <p:txBody>
          <a:bodyPr wrap="square" numCol="1" anchorCtr="0" compatLnSpc="1">
            <a:prstTxWarp prst="textNoShape">
              <a:avLst/>
            </a:prstTxWarp>
          </a:bodyPr>
          <a:lstStyle/>
          <a:p>
            <a:r>
              <a:rPr lang="en-US" altLang="en-US" smtClean="0"/>
              <a:t>Dad’s household</a:t>
            </a:r>
          </a:p>
        </p:txBody>
      </p:sp>
      <p:pic>
        <p:nvPicPr>
          <p:cNvPr id="149510" name="Picture 2"/>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549525"/>
            <a:ext cx="3505200" cy="3179763"/>
          </a:xfrm>
        </p:spPr>
      </p:pic>
      <p:sp>
        <p:nvSpPr>
          <p:cNvPr id="10" name="Action Button: Return 9">
            <a:hlinkClick r:id="rId4" action="ppaction://hlinksldjump" highlightClick="1"/>
          </p:cNvPr>
          <p:cNvSpPr/>
          <p:nvPr/>
        </p:nvSpPr>
        <p:spPr>
          <a:xfrm>
            <a:off x="8458200" y="6019800"/>
            <a:ext cx="533400" cy="4572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4"/>
          <p:cNvSpPr>
            <a:spLocks noGrp="1"/>
          </p:cNvSpPr>
          <p:nvPr>
            <p:ph type="title"/>
          </p:nvPr>
        </p:nvSpPr>
        <p:spPr bwMode="auto">
          <a:xfrm>
            <a:off x="228600" y="0"/>
            <a:ext cx="8763000" cy="1066800"/>
          </a:xfrm>
          <a:ln>
            <a:miter lim="800000"/>
            <a:headEnd/>
            <a:tailEnd/>
          </a:ln>
        </p:spPr>
        <p:txBody>
          <a:bodyPr wrap="square" numCol="1" anchorCtr="0" compatLnSpc="1">
            <a:prstTxWarp prst="textNoShape">
              <a:avLst/>
            </a:prstTxWarp>
          </a:bodyPr>
          <a:lstStyle/>
          <a:p>
            <a:pPr marL="60325"/>
            <a:r>
              <a:rPr lang="en-US" altLang="en-US" sz="2700" dirty="0" smtClean="0"/>
              <a:t>Allegations on Dad: Mom and Dad live apart</a:t>
            </a:r>
            <a:r>
              <a:rPr lang="en-US" altLang="en-US" sz="2700" dirty="0"/>
              <a:t>;</a:t>
            </a:r>
            <a:r>
              <a:rPr lang="en-US" altLang="en-US" sz="2700" dirty="0" smtClean="0"/>
              <a:t> </a:t>
            </a:r>
            <a:r>
              <a:rPr lang="en-US" altLang="en-US" sz="2700" dirty="0"/>
              <a:t>C</a:t>
            </a:r>
            <a:r>
              <a:rPr lang="en-US" altLang="en-US" sz="2700" dirty="0" smtClean="0"/>
              <a:t>hild lives with Mom</a:t>
            </a:r>
          </a:p>
        </p:txBody>
      </p:sp>
      <p:sp>
        <p:nvSpPr>
          <p:cNvPr id="150531" name="Text Placeholder 7"/>
          <p:cNvSpPr>
            <a:spLocks noGrp="1"/>
          </p:cNvSpPr>
          <p:nvPr>
            <p:ph type="body" idx="1"/>
          </p:nvPr>
        </p:nvSpPr>
        <p:spPr bwMode="auto">
          <a:xfrm>
            <a:off x="838200" y="1535113"/>
            <a:ext cx="3278188" cy="639762"/>
          </a:xfrm>
        </p:spPr>
        <p:txBody>
          <a:bodyPr wrap="square" numCol="1" anchorCtr="0" compatLnSpc="1">
            <a:prstTxWarp prst="textNoShape">
              <a:avLst/>
            </a:prstTxWarp>
          </a:bodyPr>
          <a:lstStyle/>
          <a:p>
            <a:r>
              <a:rPr lang="en-US" altLang="en-US" smtClean="0"/>
              <a:t>Mom’s household</a:t>
            </a:r>
          </a:p>
        </p:txBody>
      </p:sp>
      <p:pic>
        <p:nvPicPr>
          <p:cNvPr id="150532"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57200" y="2560807"/>
            <a:ext cx="4040188" cy="3179424"/>
          </a:xfrm>
        </p:spPr>
      </p:pic>
      <p:sp>
        <p:nvSpPr>
          <p:cNvPr id="150533" name="Text Placeholder 8"/>
          <p:cNvSpPr>
            <a:spLocks noGrp="1"/>
          </p:cNvSpPr>
          <p:nvPr>
            <p:ph type="body" sz="quarter" idx="3"/>
          </p:nvPr>
        </p:nvSpPr>
        <p:spPr bwMode="auto">
          <a:xfrm>
            <a:off x="4264025" y="1535113"/>
            <a:ext cx="4041775" cy="639762"/>
          </a:xfrm>
        </p:spPr>
        <p:txBody>
          <a:bodyPr wrap="square" numCol="1" anchorCtr="0" compatLnSpc="1">
            <a:prstTxWarp prst="textNoShape">
              <a:avLst/>
            </a:prstTxWarp>
          </a:bodyPr>
          <a:lstStyle/>
          <a:p>
            <a:r>
              <a:rPr lang="en-US" altLang="en-US" smtClean="0"/>
              <a:t>Dad’s household</a:t>
            </a:r>
          </a:p>
        </p:txBody>
      </p:sp>
      <p:pic>
        <p:nvPicPr>
          <p:cNvPr id="150534" name="Picture 2"/>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560638"/>
            <a:ext cx="3505200" cy="3179762"/>
          </a:xfrm>
        </p:spPr>
      </p:pic>
      <p:sp>
        <p:nvSpPr>
          <p:cNvPr id="10" name="Action Button: Return 9">
            <a:hlinkClick r:id="rId4" action="ppaction://hlinksldjump" highlightClick="1"/>
          </p:cNvPr>
          <p:cNvSpPr/>
          <p:nvPr/>
        </p:nvSpPr>
        <p:spPr>
          <a:xfrm>
            <a:off x="8458200" y="6019800"/>
            <a:ext cx="533400" cy="4572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4"/>
          <p:cNvSpPr>
            <a:spLocks noGrp="1"/>
          </p:cNvSpPr>
          <p:nvPr>
            <p:ph type="title"/>
          </p:nvPr>
        </p:nvSpPr>
        <p:spPr bwMode="auto">
          <a:xfrm>
            <a:off x="304800" y="0"/>
            <a:ext cx="8534400" cy="1066800"/>
          </a:xfrm>
          <a:ln>
            <a:miter lim="800000"/>
            <a:headEnd/>
            <a:tailEnd/>
          </a:ln>
        </p:spPr>
        <p:txBody>
          <a:bodyPr wrap="square" numCol="1" anchorCtr="0" compatLnSpc="1">
            <a:prstTxWarp prst="textNoShape">
              <a:avLst/>
            </a:prstTxWarp>
          </a:bodyPr>
          <a:lstStyle/>
          <a:p>
            <a:pPr marL="60325"/>
            <a:r>
              <a:rPr lang="en-US" altLang="en-US" sz="2700" dirty="0" smtClean="0"/>
              <a:t>Allegations on Mom and Dad: Mom and Dad live apart; </a:t>
            </a:r>
            <a:r>
              <a:rPr lang="en-US" altLang="en-US" sz="2700" dirty="0"/>
              <a:t>C</a:t>
            </a:r>
            <a:r>
              <a:rPr lang="en-US" altLang="en-US" sz="2700" dirty="0" smtClean="0"/>
              <a:t>hild lives with Mom</a:t>
            </a:r>
          </a:p>
        </p:txBody>
      </p:sp>
      <p:sp>
        <p:nvSpPr>
          <p:cNvPr id="151555" name="Text Placeholder 7"/>
          <p:cNvSpPr>
            <a:spLocks noGrp="1"/>
          </p:cNvSpPr>
          <p:nvPr>
            <p:ph type="body" idx="1"/>
          </p:nvPr>
        </p:nvSpPr>
        <p:spPr bwMode="auto">
          <a:xfrm>
            <a:off x="838200" y="1535113"/>
            <a:ext cx="3278188" cy="639762"/>
          </a:xfrm>
        </p:spPr>
        <p:txBody>
          <a:bodyPr wrap="square" numCol="1" anchorCtr="0" compatLnSpc="1">
            <a:prstTxWarp prst="textNoShape">
              <a:avLst/>
            </a:prstTxWarp>
          </a:bodyPr>
          <a:lstStyle/>
          <a:p>
            <a:r>
              <a:rPr lang="en-US" altLang="en-US" smtClean="0"/>
              <a:t>Mom’s household</a:t>
            </a:r>
          </a:p>
        </p:txBody>
      </p:sp>
      <p:pic>
        <p:nvPicPr>
          <p:cNvPr id="15155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57200" y="2560807"/>
            <a:ext cx="4040188" cy="3179424"/>
          </a:xfrm>
        </p:spPr>
      </p:pic>
      <p:sp>
        <p:nvSpPr>
          <p:cNvPr id="151557" name="Text Placeholder 8"/>
          <p:cNvSpPr>
            <a:spLocks noGrp="1"/>
          </p:cNvSpPr>
          <p:nvPr>
            <p:ph type="body" sz="quarter" idx="3"/>
          </p:nvPr>
        </p:nvSpPr>
        <p:spPr bwMode="auto">
          <a:xfrm>
            <a:off x="4264025" y="1535113"/>
            <a:ext cx="4041775" cy="639762"/>
          </a:xfrm>
        </p:spPr>
        <p:txBody>
          <a:bodyPr wrap="square" numCol="1" anchorCtr="0" compatLnSpc="1">
            <a:prstTxWarp prst="textNoShape">
              <a:avLst/>
            </a:prstTxWarp>
          </a:bodyPr>
          <a:lstStyle/>
          <a:p>
            <a:r>
              <a:rPr lang="en-US" altLang="en-US" smtClean="0"/>
              <a:t>Dad’s household</a:t>
            </a:r>
          </a:p>
        </p:txBody>
      </p:sp>
      <p:pic>
        <p:nvPicPr>
          <p:cNvPr id="151558" name="Picture 2"/>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560638"/>
            <a:ext cx="3505200" cy="3179762"/>
          </a:xfrm>
        </p:spPr>
      </p:pic>
      <p:sp>
        <p:nvSpPr>
          <p:cNvPr id="10" name="Action Button: Return 9">
            <a:hlinkClick r:id="rId4" action="ppaction://hlinksldjump" highlightClick="1"/>
          </p:cNvPr>
          <p:cNvSpPr/>
          <p:nvPr/>
        </p:nvSpPr>
        <p:spPr>
          <a:xfrm>
            <a:off x="8458200" y="6019800"/>
            <a:ext cx="533400" cy="4572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4"/>
          <p:cNvSpPr>
            <a:spLocks noGrp="1"/>
          </p:cNvSpPr>
          <p:nvPr>
            <p:ph type="title"/>
          </p:nvPr>
        </p:nvSpPr>
        <p:spPr bwMode="auto">
          <a:xfrm>
            <a:off x="152400" y="0"/>
            <a:ext cx="8839200" cy="1524000"/>
          </a:xfrm>
          <a:ln>
            <a:miter lim="800000"/>
            <a:headEnd/>
            <a:tailEnd/>
          </a:ln>
        </p:spPr>
        <p:txBody>
          <a:bodyPr wrap="square" numCol="1" anchorCtr="0" compatLnSpc="1">
            <a:prstTxWarp prst="textNoShape">
              <a:avLst/>
            </a:prstTxWarp>
            <a:noAutofit/>
          </a:bodyPr>
          <a:lstStyle/>
          <a:p>
            <a:pPr indent="0">
              <a:defRPr/>
            </a:pPr>
            <a:r>
              <a:rPr lang="en-US" sz="2400" dirty="0"/>
              <a:t>Allegations on Mom: </a:t>
            </a:r>
            <a:br>
              <a:rPr lang="en-US" sz="2400" dirty="0"/>
            </a:br>
            <a:r>
              <a:rPr lang="en-US" sz="2400" dirty="0"/>
              <a:t>Mom </a:t>
            </a:r>
            <a:r>
              <a:rPr lang="en-US" sz="2400" dirty="0" smtClean="0"/>
              <a:t>lives with her sister AND </a:t>
            </a:r>
            <a:r>
              <a:rPr lang="en-US" sz="2400" dirty="0"/>
              <a:t>her </a:t>
            </a:r>
            <a:r>
              <a:rPr lang="en-US" sz="2400" dirty="0" smtClean="0"/>
              <a:t>sister’s family—no allegations on sister</a:t>
            </a:r>
            <a:endParaRPr lang="en-US" sz="2500" dirty="0" smtClean="0"/>
          </a:p>
        </p:txBody>
      </p:sp>
      <p:pic>
        <p:nvPicPr>
          <p:cNvPr id="15257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447800" y="1708944"/>
            <a:ext cx="6332251" cy="4983163"/>
          </a:xfrm>
        </p:spPr>
      </p:pic>
      <p:sp>
        <p:nvSpPr>
          <p:cNvPr id="4" name="Action Button: Return 3">
            <a:hlinkClick r:id="rId4" action="ppaction://hlinksldjump" highlightClick="1"/>
          </p:cNvPr>
          <p:cNvSpPr/>
          <p:nvPr/>
        </p:nvSpPr>
        <p:spPr>
          <a:xfrm>
            <a:off x="8458200" y="6019800"/>
            <a:ext cx="533400" cy="4572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le 4"/>
          <p:cNvSpPr txBox="1">
            <a:spLocks/>
          </p:cNvSpPr>
          <p:nvPr/>
        </p:nvSpPr>
        <p:spPr bwMode="auto">
          <a:xfrm>
            <a:off x="533400" y="1295400"/>
            <a:ext cx="8305800" cy="1066800"/>
          </a:xfrm>
          <a:prstGeom prst="rect">
            <a:avLst/>
          </a:prstGeom>
          <a:ln w="50800">
            <a:noFill/>
            <a:miter lim="800000"/>
            <a:headEnd/>
            <a:tailEnd/>
          </a:ln>
        </p:spPr>
        <p:txBody>
          <a:bodyPr anchor="ctr"/>
          <a:lstStyle/>
          <a:p>
            <a:pPr marL="119063" eaLnBrk="0" hangingPunct="0">
              <a:defRPr/>
            </a:pPr>
            <a:endParaRPr lang="en-US" sz="2800" b="1" dirty="0">
              <a:latin typeface="+mj-lt"/>
              <a:ea typeface="+mj-ea"/>
              <a:cs typeface="+mj-cs"/>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4"/>
          <p:cNvSpPr>
            <a:spLocks noGrp="1"/>
          </p:cNvSpPr>
          <p:nvPr>
            <p:ph type="title"/>
          </p:nvPr>
        </p:nvSpPr>
        <p:spPr bwMode="auto">
          <a:xfrm>
            <a:off x="228600" y="228600"/>
            <a:ext cx="8686800" cy="1066800"/>
          </a:xfrm>
          <a:ln>
            <a:miter lim="800000"/>
            <a:headEnd/>
            <a:tailEnd/>
          </a:ln>
        </p:spPr>
        <p:txBody>
          <a:bodyPr wrap="square" numCol="1" anchorCtr="0" compatLnSpc="1">
            <a:prstTxWarp prst="textNoShape">
              <a:avLst/>
            </a:prstTxWarp>
          </a:bodyPr>
          <a:lstStyle/>
          <a:p>
            <a:pPr indent="0"/>
            <a:r>
              <a:rPr lang="en-US" altLang="en-US" sz="2400" dirty="0" smtClean="0"/>
              <a:t>Allegations on Mom: Mom lives with her sister AND her sister’s family AND there are allegations on sister</a:t>
            </a:r>
          </a:p>
        </p:txBody>
      </p:sp>
      <p:pic>
        <p:nvPicPr>
          <p:cNvPr id="15360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371600" y="1676400"/>
            <a:ext cx="6332251" cy="4983163"/>
          </a:xfrm>
        </p:spPr>
      </p:pic>
      <p:sp>
        <p:nvSpPr>
          <p:cNvPr id="4" name="Action Button: Return 3">
            <a:hlinkClick r:id="rId4" action="ppaction://hlinksldjump" highlightClick="1"/>
          </p:cNvPr>
          <p:cNvSpPr/>
          <p:nvPr/>
        </p:nvSpPr>
        <p:spPr>
          <a:xfrm>
            <a:off x="8382000" y="5943600"/>
            <a:ext cx="533400" cy="4572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1" name="Title 1"/>
          <p:cNvSpPr>
            <a:spLocks noGrp="1"/>
          </p:cNvSpPr>
          <p:nvPr>
            <p:ph type="ctrTitle"/>
          </p:nvPr>
        </p:nvSpPr>
        <p:spPr>
          <a:xfrm>
            <a:off x="0" y="1727200"/>
            <a:ext cx="9144000" cy="2159000"/>
          </a:xfrm>
        </p:spPr>
        <p:txBody>
          <a:bodyPr/>
          <a:lstStyle/>
          <a:p>
            <a:pPr algn="ctr"/>
            <a:r>
              <a:rPr lang="en-US" dirty="0" smtClean="0">
                <a:solidFill>
                  <a:schemeClr val="tx1"/>
                </a:solidFill>
              </a:rPr>
              <a:t>Fundamentals Review</a:t>
            </a:r>
            <a:endParaRPr lang="en-US" dirty="0">
              <a:solidFill>
                <a:schemeClr val="tx1"/>
              </a:solidFill>
              <a:latin typeface="Verdana" charset="0"/>
              <a:ea typeface="MS PGothic" charset="0"/>
            </a:endParaRPr>
          </a:p>
        </p:txBody>
      </p:sp>
    </p:spTree>
    <p:extLst>
      <p:ext uri="{BB962C8B-B14F-4D97-AF65-F5344CB8AC3E}">
        <p14:creationId xmlns:p14="http://schemas.microsoft.com/office/powerpoint/2010/main" val="2568745352"/>
      </p:ext>
    </p:extLst>
  </p:cSld>
  <p:clrMapOvr>
    <a:masterClrMapping/>
  </p:clrMapOvr>
  <p:transition spd="slow">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0"/>
            <a:ext cx="8407400" cy="962025"/>
          </a:xfrm>
        </p:spPr>
        <p:txBody>
          <a:bodyPr/>
          <a:lstStyle/>
          <a:p>
            <a:r>
              <a:rPr lang="en-US" dirty="0" smtClean="0">
                <a:solidFill>
                  <a:schemeClr val="tx1"/>
                </a:solidFill>
                <a:latin typeface="Verdana" pitchFamily="34" charset="0"/>
                <a:cs typeface="Verdana" pitchFamily="34" charset="0"/>
              </a:rPr>
              <a:t>The SDM</a:t>
            </a:r>
            <a:r>
              <a:rPr lang="en-US" baseline="30000" dirty="0" smtClean="0">
                <a:solidFill>
                  <a:schemeClr val="tx1"/>
                </a:solidFill>
                <a:latin typeface="Verdana" pitchFamily="34" charset="0"/>
                <a:cs typeface="Verdana" pitchFamily="34" charset="0"/>
              </a:rPr>
              <a:t>®</a:t>
            </a:r>
            <a:r>
              <a:rPr lang="en-US" dirty="0" smtClean="0">
                <a:solidFill>
                  <a:schemeClr val="tx1"/>
                </a:solidFill>
                <a:latin typeface="Verdana" pitchFamily="34" charset="0"/>
                <a:cs typeface="Verdana" pitchFamily="34" charset="0"/>
              </a:rPr>
              <a:t> System</a:t>
            </a:r>
          </a:p>
        </p:txBody>
      </p:sp>
      <p:grpSp>
        <p:nvGrpSpPr>
          <p:cNvPr id="7" name="Group 6"/>
          <p:cNvGrpSpPr/>
          <p:nvPr/>
        </p:nvGrpSpPr>
        <p:grpSpPr>
          <a:xfrm>
            <a:off x="48816" y="1600200"/>
            <a:ext cx="9018984" cy="5226825"/>
            <a:chOff x="48816" y="1600200"/>
            <a:chExt cx="9018984" cy="5226825"/>
          </a:xfrm>
        </p:grpSpPr>
        <p:sp>
          <p:nvSpPr>
            <p:cNvPr id="8" name="Freeform 7"/>
            <p:cNvSpPr/>
            <p:nvPr/>
          </p:nvSpPr>
          <p:spPr>
            <a:xfrm>
              <a:off x="48816" y="1600200"/>
              <a:ext cx="1361252" cy="2103918"/>
            </a:xfrm>
            <a:custGeom>
              <a:avLst/>
              <a:gdLst>
                <a:gd name="connsiteX0" fmla="*/ 0 w 1944646"/>
                <a:gd name="connsiteY0" fmla="*/ 0 h 1361252"/>
                <a:gd name="connsiteX1" fmla="*/ 1264020 w 1944646"/>
                <a:gd name="connsiteY1" fmla="*/ 0 h 1361252"/>
                <a:gd name="connsiteX2" fmla="*/ 1944646 w 1944646"/>
                <a:gd name="connsiteY2" fmla="*/ 680626 h 1361252"/>
                <a:gd name="connsiteX3" fmla="*/ 1264020 w 1944646"/>
                <a:gd name="connsiteY3" fmla="*/ 1361252 h 1361252"/>
                <a:gd name="connsiteX4" fmla="*/ 0 w 1944646"/>
                <a:gd name="connsiteY4" fmla="*/ 1361252 h 1361252"/>
                <a:gd name="connsiteX5" fmla="*/ 680626 w 1944646"/>
                <a:gd name="connsiteY5" fmla="*/ 680626 h 1361252"/>
                <a:gd name="connsiteX6" fmla="*/ 0 w 1944646"/>
                <a:gd name="connsiteY6" fmla="*/ 0 h 136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646" h="1361252">
                  <a:moveTo>
                    <a:pt x="1944645" y="0"/>
                  </a:moveTo>
                  <a:lnTo>
                    <a:pt x="1944645" y="884814"/>
                  </a:lnTo>
                  <a:lnTo>
                    <a:pt x="972323" y="1361252"/>
                  </a:lnTo>
                  <a:lnTo>
                    <a:pt x="1" y="884814"/>
                  </a:lnTo>
                  <a:lnTo>
                    <a:pt x="1" y="0"/>
                  </a:lnTo>
                  <a:lnTo>
                    <a:pt x="972323" y="476438"/>
                  </a:lnTo>
                  <a:lnTo>
                    <a:pt x="1944645" y="0"/>
                  </a:lnTo>
                  <a:close/>
                </a:path>
              </a:pathLst>
            </a:custGeom>
            <a:solidFill>
              <a:schemeClr val="accent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8890" tIns="689517" rIns="8890" bIns="689516" numCol="1" spcCol="1270" anchor="ctr" anchorCtr="0">
              <a:noAutofit/>
            </a:bodyPr>
            <a:lstStyle/>
            <a:p>
              <a:pPr lvl="0" algn="ctr" defTabSz="622300">
                <a:lnSpc>
                  <a:spcPct val="90000"/>
                </a:lnSpc>
                <a:spcBef>
                  <a:spcPct val="0"/>
                </a:spcBef>
                <a:spcAft>
                  <a:spcPct val="35000"/>
                </a:spcAft>
              </a:pPr>
              <a:r>
                <a:rPr lang="en-US" sz="1400" b="1" kern="1200" dirty="0" smtClean="0"/>
                <a:t>Intake</a:t>
              </a:r>
              <a:endParaRPr lang="en-US" sz="1400" b="1" kern="1200" dirty="0"/>
            </a:p>
          </p:txBody>
        </p:sp>
        <p:sp>
          <p:nvSpPr>
            <p:cNvPr id="9" name="Freeform 8"/>
            <p:cNvSpPr/>
            <p:nvPr/>
          </p:nvSpPr>
          <p:spPr>
            <a:xfrm>
              <a:off x="1410068" y="1600202"/>
              <a:ext cx="7657732" cy="1371600"/>
            </a:xfrm>
            <a:custGeom>
              <a:avLst/>
              <a:gdLst>
                <a:gd name="connsiteX0" fmla="*/ 210674 w 1264020"/>
                <a:gd name="connsiteY0" fmla="*/ 0 h 7657732"/>
                <a:gd name="connsiteX1" fmla="*/ 1053346 w 1264020"/>
                <a:gd name="connsiteY1" fmla="*/ 0 h 7657732"/>
                <a:gd name="connsiteX2" fmla="*/ 1264020 w 1264020"/>
                <a:gd name="connsiteY2" fmla="*/ 210674 h 7657732"/>
                <a:gd name="connsiteX3" fmla="*/ 1264020 w 1264020"/>
                <a:gd name="connsiteY3" fmla="*/ 7657732 h 7657732"/>
                <a:gd name="connsiteX4" fmla="*/ 1264020 w 1264020"/>
                <a:gd name="connsiteY4" fmla="*/ 7657732 h 7657732"/>
                <a:gd name="connsiteX5" fmla="*/ 0 w 1264020"/>
                <a:gd name="connsiteY5" fmla="*/ 7657732 h 7657732"/>
                <a:gd name="connsiteX6" fmla="*/ 0 w 1264020"/>
                <a:gd name="connsiteY6" fmla="*/ 7657732 h 7657732"/>
                <a:gd name="connsiteX7" fmla="*/ 0 w 1264020"/>
                <a:gd name="connsiteY7" fmla="*/ 210674 h 7657732"/>
                <a:gd name="connsiteX8" fmla="*/ 210674 w 1264020"/>
                <a:gd name="connsiteY8" fmla="*/ 0 h 765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4020" h="7657732">
                  <a:moveTo>
                    <a:pt x="1264020" y="1276313"/>
                  </a:moveTo>
                  <a:lnTo>
                    <a:pt x="1264020" y="6381419"/>
                  </a:lnTo>
                  <a:cubicBezTo>
                    <a:pt x="1264020" y="7086307"/>
                    <a:pt x="1248451" y="7657732"/>
                    <a:pt x="1229245" y="7657732"/>
                  </a:cubicBezTo>
                  <a:lnTo>
                    <a:pt x="0" y="7657732"/>
                  </a:lnTo>
                  <a:lnTo>
                    <a:pt x="0" y="7657732"/>
                  </a:lnTo>
                  <a:lnTo>
                    <a:pt x="0" y="0"/>
                  </a:lnTo>
                  <a:lnTo>
                    <a:pt x="0" y="0"/>
                  </a:lnTo>
                  <a:lnTo>
                    <a:pt x="1229245" y="0"/>
                  </a:lnTo>
                  <a:cubicBezTo>
                    <a:pt x="1248451" y="0"/>
                    <a:pt x="1264020" y="571425"/>
                    <a:pt x="1264020" y="1276313"/>
                  </a:cubicBezTo>
                  <a:close/>
                </a:path>
              </a:pathLst>
            </a:custGeom>
            <a:solidFill>
              <a:schemeClr val="accent5"/>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6" tIns="73134" rIns="73134" bIns="73134" numCol="1" spcCol="1270" anchor="ctr" anchorCtr="0">
              <a:noAutofit/>
            </a:bodyPr>
            <a:lstStyle/>
            <a:p>
              <a:pPr marL="285750" lvl="1" indent="-285750" algn="l" defTabSz="800100">
                <a:lnSpc>
                  <a:spcPct val="90000"/>
                </a:lnSpc>
                <a:spcBef>
                  <a:spcPct val="0"/>
                </a:spcBef>
                <a:spcAft>
                  <a:spcPct val="15000"/>
                </a:spcAft>
                <a:buFont typeface="Verdana" panose="020B0604030504040204" pitchFamily="34" charset="0"/>
                <a:buChar char="•"/>
              </a:pPr>
              <a:r>
                <a:rPr lang="en-US" sz="1800" b="1" u="none" kern="1200" dirty="0" smtClean="0"/>
                <a:t>Screening and Response Priority—</a:t>
              </a:r>
              <a:r>
                <a:rPr lang="en-US" sz="1800" u="none" kern="1200" dirty="0" smtClean="0"/>
                <a:t>Does this require a response? How quickly?</a:t>
              </a:r>
              <a:endParaRPr lang="en-US" sz="1800" u="none" kern="1200" dirty="0"/>
            </a:p>
          </p:txBody>
        </p:sp>
        <p:sp>
          <p:nvSpPr>
            <p:cNvPr id="10" name="Freeform 9"/>
            <p:cNvSpPr/>
            <p:nvPr/>
          </p:nvSpPr>
          <p:spPr>
            <a:xfrm>
              <a:off x="48816" y="3155176"/>
              <a:ext cx="1361252" cy="2102624"/>
            </a:xfrm>
            <a:custGeom>
              <a:avLst/>
              <a:gdLst>
                <a:gd name="connsiteX0" fmla="*/ 0 w 1944646"/>
                <a:gd name="connsiteY0" fmla="*/ 0 h 1361252"/>
                <a:gd name="connsiteX1" fmla="*/ 1264020 w 1944646"/>
                <a:gd name="connsiteY1" fmla="*/ 0 h 1361252"/>
                <a:gd name="connsiteX2" fmla="*/ 1944646 w 1944646"/>
                <a:gd name="connsiteY2" fmla="*/ 680626 h 1361252"/>
                <a:gd name="connsiteX3" fmla="*/ 1264020 w 1944646"/>
                <a:gd name="connsiteY3" fmla="*/ 1361252 h 1361252"/>
                <a:gd name="connsiteX4" fmla="*/ 0 w 1944646"/>
                <a:gd name="connsiteY4" fmla="*/ 1361252 h 1361252"/>
                <a:gd name="connsiteX5" fmla="*/ 680626 w 1944646"/>
                <a:gd name="connsiteY5" fmla="*/ 680626 h 1361252"/>
                <a:gd name="connsiteX6" fmla="*/ 0 w 1944646"/>
                <a:gd name="connsiteY6" fmla="*/ 0 h 136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646" h="1361252">
                  <a:moveTo>
                    <a:pt x="1944645" y="0"/>
                  </a:moveTo>
                  <a:lnTo>
                    <a:pt x="1944645" y="884814"/>
                  </a:lnTo>
                  <a:lnTo>
                    <a:pt x="972323" y="1361252"/>
                  </a:lnTo>
                  <a:lnTo>
                    <a:pt x="1" y="884814"/>
                  </a:lnTo>
                  <a:lnTo>
                    <a:pt x="1" y="0"/>
                  </a:lnTo>
                  <a:lnTo>
                    <a:pt x="972323" y="476438"/>
                  </a:lnTo>
                  <a:lnTo>
                    <a:pt x="1944645" y="0"/>
                  </a:lnTo>
                  <a:close/>
                </a:path>
              </a:pathLst>
            </a:custGeom>
            <a:solidFill>
              <a:schemeClr val="accent2"/>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8890" tIns="689516" rIns="8890" bIns="689516" numCol="1" spcCol="1270" anchor="ctr" anchorCtr="0">
              <a:noAutofit/>
            </a:bodyPr>
            <a:lstStyle/>
            <a:p>
              <a:pPr lvl="0" algn="ctr" defTabSz="622300">
                <a:lnSpc>
                  <a:spcPct val="90000"/>
                </a:lnSpc>
                <a:spcBef>
                  <a:spcPct val="0"/>
                </a:spcBef>
                <a:spcAft>
                  <a:spcPct val="35000"/>
                </a:spcAft>
              </a:pPr>
              <a:r>
                <a:rPr lang="en-US" sz="1400" b="1" kern="1200" dirty="0" smtClean="0"/>
                <a:t>Investigation</a:t>
              </a:r>
              <a:endParaRPr lang="en-US" sz="1400" b="1" kern="1200" dirty="0"/>
            </a:p>
          </p:txBody>
        </p:sp>
        <p:sp>
          <p:nvSpPr>
            <p:cNvPr id="11" name="Freeform 10"/>
            <p:cNvSpPr/>
            <p:nvPr/>
          </p:nvSpPr>
          <p:spPr>
            <a:xfrm>
              <a:off x="1410068" y="3155177"/>
              <a:ext cx="7657732" cy="1371600"/>
            </a:xfrm>
            <a:custGeom>
              <a:avLst/>
              <a:gdLst>
                <a:gd name="connsiteX0" fmla="*/ 210674 w 1264020"/>
                <a:gd name="connsiteY0" fmla="*/ 0 h 7657732"/>
                <a:gd name="connsiteX1" fmla="*/ 1053346 w 1264020"/>
                <a:gd name="connsiteY1" fmla="*/ 0 h 7657732"/>
                <a:gd name="connsiteX2" fmla="*/ 1264020 w 1264020"/>
                <a:gd name="connsiteY2" fmla="*/ 210674 h 7657732"/>
                <a:gd name="connsiteX3" fmla="*/ 1264020 w 1264020"/>
                <a:gd name="connsiteY3" fmla="*/ 7657732 h 7657732"/>
                <a:gd name="connsiteX4" fmla="*/ 1264020 w 1264020"/>
                <a:gd name="connsiteY4" fmla="*/ 7657732 h 7657732"/>
                <a:gd name="connsiteX5" fmla="*/ 0 w 1264020"/>
                <a:gd name="connsiteY5" fmla="*/ 7657732 h 7657732"/>
                <a:gd name="connsiteX6" fmla="*/ 0 w 1264020"/>
                <a:gd name="connsiteY6" fmla="*/ 7657732 h 7657732"/>
                <a:gd name="connsiteX7" fmla="*/ 0 w 1264020"/>
                <a:gd name="connsiteY7" fmla="*/ 210674 h 7657732"/>
                <a:gd name="connsiteX8" fmla="*/ 210674 w 1264020"/>
                <a:gd name="connsiteY8" fmla="*/ 0 h 765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4020" h="7657732">
                  <a:moveTo>
                    <a:pt x="1264020" y="1276313"/>
                  </a:moveTo>
                  <a:lnTo>
                    <a:pt x="1264020" y="6381419"/>
                  </a:lnTo>
                  <a:cubicBezTo>
                    <a:pt x="1264020" y="7086307"/>
                    <a:pt x="1248451" y="7657732"/>
                    <a:pt x="1229245" y="7657732"/>
                  </a:cubicBezTo>
                  <a:lnTo>
                    <a:pt x="0" y="7657732"/>
                  </a:lnTo>
                  <a:lnTo>
                    <a:pt x="0" y="7657732"/>
                  </a:lnTo>
                  <a:lnTo>
                    <a:pt x="0" y="0"/>
                  </a:lnTo>
                  <a:lnTo>
                    <a:pt x="0" y="0"/>
                  </a:lnTo>
                  <a:lnTo>
                    <a:pt x="1229245" y="0"/>
                  </a:lnTo>
                  <a:cubicBezTo>
                    <a:pt x="1248451" y="0"/>
                    <a:pt x="1264020" y="571425"/>
                    <a:pt x="1264020" y="1276313"/>
                  </a:cubicBezTo>
                  <a:close/>
                </a:path>
              </a:pathLst>
            </a:custGeom>
            <a:solidFill>
              <a:schemeClr val="accent5"/>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6" tIns="73134" rIns="73134" bIns="73134" numCol="1" spcCol="1270" anchor="ctr" anchorCtr="0">
              <a:noAutofit/>
            </a:bodyPr>
            <a:lstStyle/>
            <a:p>
              <a:pPr marL="285750" lvl="1" indent="-285750" algn="l" defTabSz="800100">
                <a:lnSpc>
                  <a:spcPct val="90000"/>
                </a:lnSpc>
                <a:spcBef>
                  <a:spcPct val="0"/>
                </a:spcBef>
                <a:spcAft>
                  <a:spcPct val="15000"/>
                </a:spcAft>
                <a:buFont typeface="Verdana" panose="020B0604030504040204" pitchFamily="34" charset="0"/>
                <a:buChar char="•"/>
              </a:pPr>
              <a:r>
                <a:rPr lang="en-US" sz="1800" b="1" u="none" kern="1200" dirty="0" smtClean="0"/>
                <a:t>Safety—</a:t>
              </a:r>
              <a:r>
                <a:rPr lang="en-US" sz="1800" u="none" kern="1200" dirty="0" smtClean="0"/>
                <a:t>Can the child remain in the home, with or without a safety plan?</a:t>
              </a:r>
              <a:endParaRPr lang="en-US" sz="1800" u="none" kern="1200" dirty="0"/>
            </a:p>
            <a:p>
              <a:pPr marL="285750" lvl="1" indent="-285750" defTabSz="800100">
                <a:lnSpc>
                  <a:spcPct val="90000"/>
                </a:lnSpc>
                <a:spcAft>
                  <a:spcPct val="15000"/>
                </a:spcAft>
                <a:buFont typeface="Verdana" panose="020B0604030504040204" pitchFamily="34" charset="0"/>
                <a:buChar char="•"/>
              </a:pPr>
              <a:r>
                <a:rPr lang="en-US" sz="1800" b="1" u="none" kern="1200" dirty="0" smtClean="0"/>
                <a:t>Risk—</a:t>
              </a:r>
              <a:r>
                <a:rPr lang="en-US" sz="1800" u="none" kern="1200" dirty="0" smtClean="0"/>
                <a:t>What is the likelihood of future harm to the child? Should the file be opened for continuing services</a:t>
              </a:r>
              <a:r>
                <a:rPr lang="en-US" sz="1800" b="1" dirty="0" smtClean="0"/>
                <a:t>—</a:t>
              </a:r>
              <a:r>
                <a:rPr lang="en-US" sz="1800" u="none" kern="1200" dirty="0" smtClean="0"/>
                <a:t>FM or FR?</a:t>
              </a:r>
              <a:endParaRPr lang="en-US" sz="1800" u="none" kern="1200" dirty="0"/>
            </a:p>
          </p:txBody>
        </p:sp>
        <p:sp>
          <p:nvSpPr>
            <p:cNvPr id="12" name="Freeform 11"/>
            <p:cNvSpPr/>
            <p:nvPr/>
          </p:nvSpPr>
          <p:spPr>
            <a:xfrm>
              <a:off x="48816" y="4724400"/>
              <a:ext cx="1361252" cy="2102625"/>
            </a:xfrm>
            <a:custGeom>
              <a:avLst/>
              <a:gdLst>
                <a:gd name="connsiteX0" fmla="*/ 0 w 1944646"/>
                <a:gd name="connsiteY0" fmla="*/ 0 h 1361252"/>
                <a:gd name="connsiteX1" fmla="*/ 1264020 w 1944646"/>
                <a:gd name="connsiteY1" fmla="*/ 0 h 1361252"/>
                <a:gd name="connsiteX2" fmla="*/ 1944646 w 1944646"/>
                <a:gd name="connsiteY2" fmla="*/ 680626 h 1361252"/>
                <a:gd name="connsiteX3" fmla="*/ 1264020 w 1944646"/>
                <a:gd name="connsiteY3" fmla="*/ 1361252 h 1361252"/>
                <a:gd name="connsiteX4" fmla="*/ 0 w 1944646"/>
                <a:gd name="connsiteY4" fmla="*/ 1361252 h 1361252"/>
                <a:gd name="connsiteX5" fmla="*/ 680626 w 1944646"/>
                <a:gd name="connsiteY5" fmla="*/ 680626 h 1361252"/>
                <a:gd name="connsiteX6" fmla="*/ 0 w 1944646"/>
                <a:gd name="connsiteY6" fmla="*/ 0 h 136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646" h="1361252">
                  <a:moveTo>
                    <a:pt x="1944645" y="0"/>
                  </a:moveTo>
                  <a:lnTo>
                    <a:pt x="1944645" y="884814"/>
                  </a:lnTo>
                  <a:lnTo>
                    <a:pt x="972323" y="1361252"/>
                  </a:lnTo>
                  <a:lnTo>
                    <a:pt x="1" y="884814"/>
                  </a:lnTo>
                  <a:lnTo>
                    <a:pt x="1" y="0"/>
                  </a:lnTo>
                  <a:lnTo>
                    <a:pt x="972323" y="476438"/>
                  </a:lnTo>
                  <a:lnTo>
                    <a:pt x="1944645" y="0"/>
                  </a:lnTo>
                  <a:close/>
                </a:path>
              </a:pathLst>
            </a:custGeom>
            <a:solidFill>
              <a:schemeClr val="accent3"/>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8890" tIns="689516" rIns="8890" bIns="689516" numCol="1" spcCol="1270" anchor="ctr" anchorCtr="0">
              <a:noAutofit/>
            </a:bodyPr>
            <a:lstStyle/>
            <a:p>
              <a:pPr lvl="0" algn="ctr" defTabSz="622300">
                <a:lnSpc>
                  <a:spcPct val="90000"/>
                </a:lnSpc>
                <a:spcBef>
                  <a:spcPct val="0"/>
                </a:spcBef>
                <a:spcAft>
                  <a:spcPct val="35000"/>
                </a:spcAft>
              </a:pPr>
              <a:r>
                <a:rPr lang="en-US" sz="1400" b="1" kern="1200" dirty="0" smtClean="0"/>
                <a:t>Ongoing</a:t>
              </a:r>
              <a:endParaRPr lang="en-US" sz="1400" b="1" kern="1200" dirty="0"/>
            </a:p>
          </p:txBody>
        </p:sp>
        <p:sp>
          <p:nvSpPr>
            <p:cNvPr id="13" name="Freeform 12"/>
            <p:cNvSpPr/>
            <p:nvPr/>
          </p:nvSpPr>
          <p:spPr>
            <a:xfrm>
              <a:off x="1410068" y="4724401"/>
              <a:ext cx="7657732" cy="1371600"/>
            </a:xfrm>
            <a:custGeom>
              <a:avLst/>
              <a:gdLst>
                <a:gd name="connsiteX0" fmla="*/ 210674 w 1264020"/>
                <a:gd name="connsiteY0" fmla="*/ 0 h 7657732"/>
                <a:gd name="connsiteX1" fmla="*/ 1053346 w 1264020"/>
                <a:gd name="connsiteY1" fmla="*/ 0 h 7657732"/>
                <a:gd name="connsiteX2" fmla="*/ 1264020 w 1264020"/>
                <a:gd name="connsiteY2" fmla="*/ 210674 h 7657732"/>
                <a:gd name="connsiteX3" fmla="*/ 1264020 w 1264020"/>
                <a:gd name="connsiteY3" fmla="*/ 7657732 h 7657732"/>
                <a:gd name="connsiteX4" fmla="*/ 1264020 w 1264020"/>
                <a:gd name="connsiteY4" fmla="*/ 7657732 h 7657732"/>
                <a:gd name="connsiteX5" fmla="*/ 0 w 1264020"/>
                <a:gd name="connsiteY5" fmla="*/ 7657732 h 7657732"/>
                <a:gd name="connsiteX6" fmla="*/ 0 w 1264020"/>
                <a:gd name="connsiteY6" fmla="*/ 7657732 h 7657732"/>
                <a:gd name="connsiteX7" fmla="*/ 0 w 1264020"/>
                <a:gd name="connsiteY7" fmla="*/ 210674 h 7657732"/>
                <a:gd name="connsiteX8" fmla="*/ 210674 w 1264020"/>
                <a:gd name="connsiteY8" fmla="*/ 0 h 765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4020" h="7657732">
                  <a:moveTo>
                    <a:pt x="1264020" y="1276313"/>
                  </a:moveTo>
                  <a:lnTo>
                    <a:pt x="1264020" y="6381419"/>
                  </a:lnTo>
                  <a:cubicBezTo>
                    <a:pt x="1264020" y="7086307"/>
                    <a:pt x="1248451" y="7657732"/>
                    <a:pt x="1229245" y="7657732"/>
                  </a:cubicBezTo>
                  <a:lnTo>
                    <a:pt x="0" y="7657732"/>
                  </a:lnTo>
                  <a:lnTo>
                    <a:pt x="0" y="7657732"/>
                  </a:lnTo>
                  <a:lnTo>
                    <a:pt x="0" y="0"/>
                  </a:lnTo>
                  <a:lnTo>
                    <a:pt x="0" y="0"/>
                  </a:lnTo>
                  <a:lnTo>
                    <a:pt x="1229245" y="0"/>
                  </a:lnTo>
                  <a:cubicBezTo>
                    <a:pt x="1248451" y="0"/>
                    <a:pt x="1264020" y="571425"/>
                    <a:pt x="1264020" y="1276313"/>
                  </a:cubicBezTo>
                  <a:close/>
                </a:path>
              </a:pathLst>
            </a:custGeom>
            <a:solidFill>
              <a:schemeClr val="accent5"/>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8" tIns="70594" rIns="70594" bIns="70595" numCol="1" spcCol="1270" anchor="ctr" anchorCtr="0">
              <a:noAutofit/>
            </a:bodyPr>
            <a:lstStyle/>
            <a:p>
              <a:pPr marL="285750" lvl="1" indent="-285750" algn="l" defTabSz="622300">
                <a:lnSpc>
                  <a:spcPct val="100000"/>
                </a:lnSpc>
                <a:spcBef>
                  <a:spcPct val="0"/>
                </a:spcBef>
                <a:spcAft>
                  <a:spcPts val="0"/>
                </a:spcAft>
                <a:buFont typeface="Verdana" panose="020B0604030504040204" pitchFamily="34" charset="0"/>
                <a:buChar char="•"/>
              </a:pPr>
              <a:r>
                <a:rPr lang="en-US" sz="1400" b="1" u="none" kern="1200" dirty="0" smtClean="0"/>
                <a:t>Family strengths and needs assessment—</a:t>
              </a:r>
              <a:r>
                <a:rPr lang="en-US" sz="1400" u="none" kern="1200" dirty="0" smtClean="0"/>
                <a:t>What are the priority needs for the case plan?</a:t>
              </a:r>
              <a:endParaRPr lang="en-US" sz="1400" u="none" kern="1200" dirty="0"/>
            </a:p>
            <a:p>
              <a:pPr marL="285750" lvl="1" indent="-285750" algn="l" defTabSz="622300">
                <a:lnSpc>
                  <a:spcPct val="100000"/>
                </a:lnSpc>
                <a:spcBef>
                  <a:spcPct val="0"/>
                </a:spcBef>
                <a:spcAft>
                  <a:spcPts val="0"/>
                </a:spcAft>
                <a:buFont typeface="Verdana" panose="020B0604030504040204" pitchFamily="34" charset="0"/>
                <a:buChar char="•"/>
              </a:pPr>
              <a:r>
                <a:rPr lang="en-US" sz="1400" b="1" u="none" kern="1200" dirty="0" smtClean="0"/>
                <a:t>Risk reassessment—</a:t>
              </a:r>
              <a:r>
                <a:rPr lang="en-US" sz="1400" u="none" kern="1200" dirty="0" smtClean="0"/>
                <a:t>For in-home files. Has the case plan helped reduce risk of subsequent harm?  Can we close the case?</a:t>
              </a:r>
              <a:endParaRPr lang="en-US" sz="1400" u="none" kern="1200" dirty="0"/>
            </a:p>
            <a:p>
              <a:pPr marL="285750" lvl="1" indent="-285750" algn="l" defTabSz="622300">
                <a:lnSpc>
                  <a:spcPct val="100000"/>
                </a:lnSpc>
                <a:spcBef>
                  <a:spcPct val="0"/>
                </a:spcBef>
                <a:spcAft>
                  <a:spcPts val="0"/>
                </a:spcAft>
                <a:buFont typeface="Verdana" panose="020B0604030504040204" pitchFamily="34" charset="0"/>
                <a:buChar char="•"/>
              </a:pPr>
              <a:r>
                <a:rPr lang="en-US" sz="1400" b="1" u="none" kern="1200" smtClean="0"/>
                <a:t>Reunification reassessment—</a:t>
              </a:r>
              <a:r>
                <a:rPr lang="en-US" sz="1400" u="none" kern="1200" smtClean="0"/>
                <a:t>For </a:t>
              </a:r>
              <a:r>
                <a:rPr lang="en-US" sz="1400" u="none" kern="1200" dirty="0" smtClean="0"/>
                <a:t>out-of-home files. Can the child safely return to parental care?</a:t>
              </a:r>
              <a:endParaRPr lang="en-US" sz="1400" u="none" kern="1200" dirty="0"/>
            </a:p>
          </p:txBody>
        </p:sp>
      </p:grpSp>
      <p:sp>
        <p:nvSpPr>
          <p:cNvPr id="14" name="Action Button: Return 1">
            <a:hlinkClick r:id="rId3" action="ppaction://hlinksldjump" highlightClick="1"/>
          </p:cNvPr>
          <p:cNvSpPr/>
          <p:nvPr/>
        </p:nvSpPr>
        <p:spPr>
          <a:xfrm>
            <a:off x="7086600" y="6293625"/>
            <a:ext cx="533400" cy="4572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445866078"/>
      </p:ext>
    </p:extLst>
  </p:cSld>
  <p:clrMapOvr>
    <a:masterClrMapping/>
  </p:clrMapOvr>
  <p:transition spd="slow"/>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5650" name="Title 1"/>
          <p:cNvSpPr>
            <a:spLocks noGrp="1"/>
          </p:cNvSpPr>
          <p:nvPr>
            <p:ph type="title"/>
          </p:nvPr>
        </p:nvSpPr>
        <p:spPr bwMode="auto">
          <a:ln>
            <a:miter lim="800000"/>
            <a:headEnd/>
            <a:tailEnd/>
          </a:ln>
        </p:spPr>
        <p:txBody>
          <a:bodyPr wrap="square" numCol="1" anchorCtr="0" compatLnSpc="1">
            <a:prstTxWarp prst="textNoShape">
              <a:avLst/>
            </a:prstTxWarp>
          </a:bodyPr>
          <a:lstStyle/>
          <a:p>
            <a:pPr eaLnBrk="1" hangingPunct="1"/>
            <a:r>
              <a:rPr lang="en-US" altLang="en-US" smtClean="0"/>
              <a:t>Narrative</a:t>
            </a:r>
          </a:p>
        </p:txBody>
      </p:sp>
      <p:sp>
        <p:nvSpPr>
          <p:cNvPr id="155651" name="Text Placeholder 3"/>
          <p:cNvSpPr>
            <a:spLocks noGrp="1"/>
          </p:cNvSpPr>
          <p:nvPr>
            <p:ph type="body" idx="4294967295"/>
          </p:nvPr>
        </p:nvSpPr>
        <p:spPr bwMode="auto">
          <a:xfrm>
            <a:off x="0" y="1447800"/>
            <a:ext cx="4497388" cy="639762"/>
          </a:xfrm>
        </p:spPr>
        <p:txBody>
          <a:bodyPr wrap="square" numCol="1" anchorCtr="0" compatLnSpc="1">
            <a:prstTxWarp prst="textNoShape">
              <a:avLst/>
            </a:prstTxWarp>
          </a:bodyPr>
          <a:lstStyle/>
          <a:p>
            <a:pPr algn="ctr"/>
            <a:r>
              <a:rPr lang="en-US" altLang="en-US" sz="2400" b="1" dirty="0"/>
              <a:t>Common Approach</a:t>
            </a:r>
          </a:p>
        </p:txBody>
      </p:sp>
      <p:sp>
        <p:nvSpPr>
          <p:cNvPr id="155652" name="Content Placeholder 4"/>
          <p:cNvSpPr>
            <a:spLocks noGrp="1"/>
          </p:cNvSpPr>
          <p:nvPr>
            <p:ph sz="half" idx="4294967295"/>
          </p:nvPr>
        </p:nvSpPr>
        <p:spPr bwMode="auto">
          <a:xfrm>
            <a:off x="74612" y="2174875"/>
            <a:ext cx="4268788" cy="3951288"/>
          </a:xfrm>
        </p:spPr>
        <p:txBody>
          <a:bodyPr wrap="square" numCol="1" anchor="t" anchorCtr="0" compatLnSpc="1">
            <a:prstTxWarp prst="textNoShape">
              <a:avLst/>
            </a:prstTxWarp>
          </a:bodyPr>
          <a:lstStyle/>
          <a:p>
            <a:pPr marL="457200" indent="-457200" algn="l" eaLnBrk="1" hangingPunct="1">
              <a:buClr>
                <a:schemeClr val="tx1"/>
              </a:buClr>
              <a:buFont typeface="Verdana" panose="020B0604030504040204" pitchFamily="34" charset="0"/>
              <a:buChar char="•"/>
            </a:pPr>
            <a:r>
              <a:rPr lang="en-US" altLang="en-US" sz="2400" dirty="0"/>
              <a:t>Chronological narrative</a:t>
            </a:r>
            <a:endParaRPr lang="en-US" altLang="en-US" sz="2800" dirty="0" smtClean="0"/>
          </a:p>
          <a:p>
            <a:pPr algn="l" eaLnBrk="1" hangingPunct="1">
              <a:buClr>
                <a:schemeClr val="tx1"/>
              </a:buClr>
              <a:buFont typeface="Arial" panose="020B0604020202020204" pitchFamily="34" charset="0"/>
              <a:buChar char="•"/>
            </a:pPr>
            <a:endParaRPr lang="en-US" altLang="en-US" sz="2800" dirty="0" smtClean="0"/>
          </a:p>
          <a:p>
            <a:pPr marL="457200" indent="-457200" algn="l" eaLnBrk="1" hangingPunct="1">
              <a:buClr>
                <a:schemeClr val="tx1"/>
              </a:buClr>
              <a:buFont typeface="Verdana" panose="020B0604030504040204" pitchFamily="34" charset="0"/>
              <a:buChar char="•"/>
            </a:pPr>
            <a:r>
              <a:rPr lang="en-US" altLang="en-US" sz="2400" dirty="0"/>
              <a:t>He said/she said</a:t>
            </a:r>
            <a:endParaRPr lang="en-US" altLang="en-US" sz="2800" dirty="0" smtClean="0"/>
          </a:p>
          <a:p>
            <a:pPr algn="l" eaLnBrk="1" hangingPunct="1">
              <a:buClr>
                <a:schemeClr val="tx1"/>
              </a:buClr>
              <a:buFont typeface="Arial" panose="020B0604020202020204" pitchFamily="34" charset="0"/>
              <a:buChar char="•"/>
            </a:pPr>
            <a:endParaRPr lang="en-US" altLang="en-US" sz="2800" dirty="0" smtClean="0"/>
          </a:p>
          <a:p>
            <a:pPr marL="457200" indent="-457200" algn="l" eaLnBrk="1" hangingPunct="1">
              <a:buClr>
                <a:schemeClr val="tx1"/>
              </a:buClr>
              <a:buFont typeface="Verdana" panose="020B0604030504040204" pitchFamily="34" charset="0"/>
              <a:buChar char="•"/>
            </a:pPr>
            <a:r>
              <a:rPr lang="en-US" altLang="en-US" sz="2400" dirty="0"/>
              <a:t>Unresolved contradictions</a:t>
            </a:r>
            <a:endParaRPr lang="en-US" altLang="en-US" sz="2800" dirty="0" smtClean="0"/>
          </a:p>
          <a:p>
            <a:pPr algn="l" eaLnBrk="1" hangingPunct="1">
              <a:buClr>
                <a:schemeClr val="tx1"/>
              </a:buClr>
              <a:buFont typeface="Arial" panose="020B0604020202020204" pitchFamily="34" charset="0"/>
              <a:buChar char="•"/>
            </a:pPr>
            <a:endParaRPr lang="en-US" altLang="en-US" sz="2800" dirty="0" smtClean="0"/>
          </a:p>
          <a:p>
            <a:pPr marL="457200" indent="-457200" algn="l" eaLnBrk="1" hangingPunct="1">
              <a:buClr>
                <a:schemeClr val="tx1"/>
              </a:buClr>
              <a:buFont typeface="Verdana" panose="020B0604030504040204" pitchFamily="34" charset="0"/>
              <a:buChar char="•"/>
            </a:pPr>
            <a:r>
              <a:rPr lang="en-US" altLang="en-US" sz="2400" dirty="0"/>
              <a:t>Missing links</a:t>
            </a:r>
            <a:endParaRPr lang="en-US" altLang="en-US" sz="2800" dirty="0" smtClean="0"/>
          </a:p>
        </p:txBody>
      </p:sp>
      <p:sp>
        <p:nvSpPr>
          <p:cNvPr id="155653" name="Text Placeholder 5"/>
          <p:cNvSpPr>
            <a:spLocks noGrp="1"/>
          </p:cNvSpPr>
          <p:nvPr>
            <p:ph type="body" sz="quarter" idx="4294967295"/>
          </p:nvPr>
        </p:nvSpPr>
        <p:spPr bwMode="auto">
          <a:xfrm>
            <a:off x="4343400" y="1449388"/>
            <a:ext cx="4800600" cy="531812"/>
          </a:xfrm>
        </p:spPr>
        <p:txBody>
          <a:bodyPr wrap="square" numCol="1" anchorCtr="0" compatLnSpc="1">
            <a:prstTxWarp prst="textNoShape">
              <a:avLst/>
            </a:prstTxWarp>
          </a:bodyPr>
          <a:lstStyle/>
          <a:p>
            <a:pPr algn="ctr"/>
            <a:r>
              <a:rPr lang="en-US" altLang="en-US" sz="2400" b="1" dirty="0"/>
              <a:t>Suggested Approach</a:t>
            </a:r>
          </a:p>
        </p:txBody>
      </p:sp>
      <p:sp>
        <p:nvSpPr>
          <p:cNvPr id="149510" name="Content Placeholder 6"/>
          <p:cNvSpPr>
            <a:spLocks noGrp="1"/>
          </p:cNvSpPr>
          <p:nvPr>
            <p:ph sz="quarter" idx="4294967295"/>
          </p:nvPr>
        </p:nvSpPr>
        <p:spPr bwMode="auto">
          <a:xfrm>
            <a:off x="4495800" y="2174875"/>
            <a:ext cx="4648200" cy="4225925"/>
          </a:xfrm>
        </p:spPr>
        <p:txBody>
          <a:bodyPr wrap="square" numCol="1" anchor="t" anchorCtr="0" compatLnSpc="1">
            <a:prstTxWarp prst="textNoShape">
              <a:avLst/>
            </a:prstTxWarp>
            <a:normAutofit fontScale="85000" lnSpcReduction="10000"/>
          </a:bodyPr>
          <a:lstStyle/>
          <a:p>
            <a:pPr marL="457200" indent="-457200">
              <a:lnSpc>
                <a:spcPct val="110000"/>
              </a:lnSpc>
              <a:buClr>
                <a:schemeClr val="tx1"/>
              </a:buClr>
              <a:buFont typeface="Verdana" panose="020B0604030504040204" pitchFamily="34" charset="0"/>
              <a:buChar char="•"/>
              <a:defRPr/>
            </a:pPr>
            <a:r>
              <a:rPr lang="en-US" sz="2800" dirty="0" smtClean="0"/>
              <a:t>Summary sections</a:t>
            </a:r>
            <a:endParaRPr lang="en-US" sz="2800" dirty="0"/>
          </a:p>
          <a:p>
            <a:pPr marL="914400" lvl="1">
              <a:lnSpc>
                <a:spcPct val="110000"/>
              </a:lnSpc>
              <a:buClr>
                <a:schemeClr val="tx1"/>
              </a:buClr>
              <a:buFont typeface="Calibri" pitchFamily="34" charset="0"/>
              <a:buChar char="»"/>
              <a:defRPr/>
            </a:pPr>
            <a:r>
              <a:rPr lang="en-US" sz="2800" dirty="0" smtClean="0"/>
              <a:t>Screener narrative</a:t>
            </a:r>
            <a:endParaRPr lang="en-US" sz="2800" dirty="0"/>
          </a:p>
          <a:p>
            <a:pPr marL="914400" lvl="1">
              <a:lnSpc>
                <a:spcPct val="110000"/>
              </a:lnSpc>
              <a:buClr>
                <a:schemeClr val="tx1"/>
              </a:buClr>
              <a:buFont typeface="Calibri" pitchFamily="34" charset="0"/>
              <a:buChar char="»"/>
              <a:defRPr/>
            </a:pPr>
            <a:r>
              <a:rPr lang="en-US" sz="2800" dirty="0" smtClean="0"/>
              <a:t>Investigation summary</a:t>
            </a:r>
            <a:endParaRPr lang="en-US" sz="2800" dirty="0"/>
          </a:p>
          <a:p>
            <a:pPr marL="914400" lvl="1">
              <a:lnSpc>
                <a:spcPct val="110000"/>
              </a:lnSpc>
              <a:buClr>
                <a:schemeClr val="tx1"/>
              </a:buClr>
              <a:buFont typeface="Calibri" pitchFamily="34" charset="0"/>
              <a:buChar char="»"/>
              <a:defRPr/>
            </a:pPr>
            <a:r>
              <a:rPr lang="en-US" sz="2800" dirty="0" smtClean="0"/>
              <a:t>Court reports</a:t>
            </a:r>
            <a:endParaRPr lang="en-US" sz="2800" dirty="0"/>
          </a:p>
          <a:p>
            <a:pPr marL="914400" lvl="1">
              <a:lnSpc>
                <a:spcPct val="110000"/>
              </a:lnSpc>
              <a:buClr>
                <a:schemeClr val="tx1"/>
              </a:buClr>
              <a:buFont typeface="Calibri" pitchFamily="34" charset="0"/>
              <a:buChar char="»"/>
              <a:defRPr/>
            </a:pPr>
            <a:r>
              <a:rPr lang="en-US" sz="2800" dirty="0" smtClean="0"/>
              <a:t>Template contact note</a:t>
            </a:r>
            <a:endParaRPr lang="en-US" sz="2800" dirty="0"/>
          </a:p>
          <a:p>
            <a:pPr marL="688975" lvl="1" indent="-231775">
              <a:lnSpc>
                <a:spcPct val="110000"/>
              </a:lnSpc>
              <a:buClr>
                <a:schemeClr val="tx1"/>
              </a:buClr>
              <a:buFont typeface="Calibri" pitchFamily="34" charset="0"/>
              <a:buChar char="»"/>
              <a:defRPr/>
            </a:pPr>
            <a:endParaRPr lang="en-US" sz="2800" dirty="0"/>
          </a:p>
          <a:p>
            <a:pPr marL="457200" indent="-457200">
              <a:lnSpc>
                <a:spcPct val="110000"/>
              </a:lnSpc>
              <a:buClr>
                <a:schemeClr val="tx1"/>
              </a:buClr>
              <a:buFont typeface="Verdana" panose="020B0604030504040204" pitchFamily="34" charset="0"/>
              <a:buChar char="•"/>
              <a:defRPr/>
            </a:pPr>
            <a:r>
              <a:rPr lang="en-US" sz="2800" dirty="0" smtClean="0"/>
              <a:t>Explain item scores</a:t>
            </a:r>
            <a:endParaRPr lang="en-US" sz="2800" dirty="0"/>
          </a:p>
          <a:p>
            <a:pPr>
              <a:lnSpc>
                <a:spcPct val="110000"/>
              </a:lnSpc>
              <a:buClr>
                <a:schemeClr val="tx1"/>
              </a:buClr>
              <a:buFont typeface="Arial" charset="0"/>
              <a:buChar char="•"/>
              <a:defRPr/>
            </a:pPr>
            <a:endParaRPr lang="en-US" sz="2800" dirty="0"/>
          </a:p>
          <a:p>
            <a:pPr marL="457200" indent="-457200">
              <a:lnSpc>
                <a:spcPct val="110000"/>
              </a:lnSpc>
              <a:buClr>
                <a:schemeClr val="tx1"/>
              </a:buClr>
              <a:buFont typeface="Verdana" panose="020B0604030504040204" pitchFamily="34" charset="0"/>
              <a:buChar char="•"/>
              <a:defRPr/>
            </a:pPr>
            <a:r>
              <a:rPr lang="en-US" sz="2800" dirty="0" smtClean="0"/>
              <a:t>Omit unnecessary information</a:t>
            </a:r>
            <a:endParaRPr lang="en-US" sz="2800" dirty="0"/>
          </a:p>
        </p:txBody>
      </p:sp>
      <p:sp>
        <p:nvSpPr>
          <p:cNvPr id="8" name="Action Button: Return 7">
            <a:hlinkClick r:id="rId3" action="ppaction://hlinksldjump" highlightClick="1"/>
          </p:cNvPr>
          <p:cNvSpPr/>
          <p:nvPr/>
        </p:nvSpPr>
        <p:spPr>
          <a:xfrm>
            <a:off x="8534400" y="6019800"/>
            <a:ext cx="457200" cy="4572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6"/>
          <p:cNvSpPr>
            <a:spLocks noGrp="1"/>
          </p:cNvSpPr>
          <p:nvPr>
            <p:ph type="title"/>
          </p:nvPr>
        </p:nvSpPr>
        <p:spPr bwMode="auto">
          <a:ln>
            <a:miter lim="800000"/>
            <a:headEnd/>
            <a:tailEnd/>
          </a:ln>
        </p:spPr>
        <p:txBody>
          <a:bodyPr wrap="square" numCol="1" anchorCtr="0" compatLnSpc="1">
            <a:prstTxWarp prst="textNoShape">
              <a:avLst/>
            </a:prstTxWarp>
          </a:bodyPr>
          <a:lstStyle/>
          <a:p>
            <a:r>
              <a:rPr lang="en-US" altLang="en-US" dirty="0" smtClean="0"/>
              <a:t>Safety: Statewide Data</a:t>
            </a:r>
          </a:p>
        </p:txBody>
      </p:sp>
      <p:sp>
        <p:nvSpPr>
          <p:cNvPr id="15" name="Action Button: Return 14">
            <a:hlinkClick r:id="rId3" action="ppaction://hlinksldjump" highlightClick="1"/>
          </p:cNvPr>
          <p:cNvSpPr/>
          <p:nvPr/>
        </p:nvSpPr>
        <p:spPr>
          <a:xfrm>
            <a:off x="8103338" y="5344190"/>
            <a:ext cx="400050" cy="3429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4340298"/>
            <a:ext cx="5943600" cy="2228849"/>
          </a:xfrm>
          <a:prstGeom prst="rect">
            <a:avLst/>
          </a:prstGeom>
          <a:ln w="3175">
            <a:solidFill>
              <a:schemeClr val="tx1"/>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200" y="1282700"/>
            <a:ext cx="5943600" cy="2853604"/>
          </a:xfrm>
          <a:prstGeom prst="rect">
            <a:avLst/>
          </a:prstGeom>
          <a:ln w="3175">
            <a:solidFill>
              <a:schemeClr val="tx1"/>
            </a:solidFill>
          </a:ln>
        </p:spPr>
      </p:pic>
    </p:spTree>
    <p:extLst>
      <p:ext uri="{BB962C8B-B14F-4D97-AF65-F5344CB8AC3E}">
        <p14:creationId xmlns:p14="http://schemas.microsoft.com/office/powerpoint/2010/main" val="8797355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bwMode="auto">
          <a:ln>
            <a:miter lim="800000"/>
            <a:headEnd/>
            <a:tailEnd/>
          </a:ln>
        </p:spPr>
        <p:txBody>
          <a:bodyPr wrap="square" numCol="1" anchorCtr="0" compatLnSpc="1">
            <a:prstTxWarp prst="textNoShape">
              <a:avLst/>
            </a:prstTxWarp>
          </a:bodyPr>
          <a:lstStyle/>
          <a:p>
            <a:r>
              <a:rPr lang="en-US" altLang="en-US" dirty="0" smtClean="0"/>
              <a:t>Permanency: Statewide Data</a:t>
            </a:r>
          </a:p>
        </p:txBody>
      </p:sp>
      <p:sp>
        <p:nvSpPr>
          <p:cNvPr id="6" name="Action Button: Return 5">
            <a:hlinkClick r:id="rId3" action="ppaction://hlinksldjump" highlightClick="1"/>
          </p:cNvPr>
          <p:cNvSpPr/>
          <p:nvPr/>
        </p:nvSpPr>
        <p:spPr>
          <a:xfrm>
            <a:off x="7543800" y="5372100"/>
            <a:ext cx="342900" cy="3429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525" y="1425650"/>
            <a:ext cx="7518400" cy="3802162"/>
          </a:xfrm>
          <a:prstGeom prst="rect">
            <a:avLst/>
          </a:prstGeom>
          <a:ln w="3175">
            <a:solidFill>
              <a:schemeClr val="tx1"/>
            </a:solidFill>
          </a:ln>
        </p:spPr>
      </p:pic>
    </p:spTree>
    <p:extLst>
      <p:ext uri="{BB962C8B-B14F-4D97-AF65-F5344CB8AC3E}">
        <p14:creationId xmlns:p14="http://schemas.microsoft.com/office/powerpoint/2010/main" val="339650707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a:r>
              <a:rPr lang="en-US" altLang="en-US" dirty="0" smtClean="0"/>
              <a:t>How do you know?</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164445884"/>
              </p:ext>
            </p:extLst>
          </p:nvPr>
        </p:nvGraphicFramePr>
        <p:xfrm>
          <a:off x="609600" y="1447800"/>
          <a:ext cx="7848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8724" name="TextBox 4"/>
          <p:cNvSpPr txBox="1">
            <a:spLocks noChangeArrowheads="1"/>
          </p:cNvSpPr>
          <p:nvPr/>
        </p:nvSpPr>
        <p:spPr bwMode="auto">
          <a:xfrm>
            <a:off x="533400" y="6411913"/>
            <a:ext cx="7772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dirty="0">
                <a:latin typeface="+mn-lt"/>
              </a:rPr>
              <a:t>SOURCE:  Mark Miller, California Risk Assessment Training</a:t>
            </a:r>
            <a:endParaRPr lang="en-US" altLang="en-US">
              <a:latin typeface="Calibri" panose="020F0502020204030204" pitchFamily="34" charset="0"/>
            </a:endParaRPr>
          </a:p>
        </p:txBody>
      </p:sp>
      <p:sp>
        <p:nvSpPr>
          <p:cNvPr id="2" name="TextBox 2"/>
          <p:cNvSpPr txBox="1"/>
          <p:nvPr/>
        </p:nvSpPr>
        <p:spPr>
          <a:xfrm>
            <a:off x="6553200" y="6010394"/>
            <a:ext cx="2133600" cy="495207"/>
          </a:xfrm>
          <a:prstGeom prst="rect">
            <a:avLst/>
          </a:prstGeom>
        </p:spPr>
        <p:txBody>
          <a:bodyPr vert="horz" wrap="square" lIns="91440" tIns="45720" rIns="91440" bIns="45720" rtlCol="0" anchor="ctr">
            <a:normAutofit fontScale="47500" lnSpcReduction="20000"/>
          </a:bodyPr>
          <a:lstStyle/>
          <a:p>
            <a:pPr marL="0" marR="0" indent="0" algn="l" defTabSz="457200" rtl="0" eaLnBrk="1" fontAlgn="auto" latinLnBrk="0" hangingPunct="1">
              <a:lnSpc>
                <a:spcPct val="120000"/>
              </a:lnSpc>
              <a:spcBef>
                <a:spcPct val="0"/>
              </a:spcBef>
              <a:spcAft>
                <a:spcPts val="0"/>
              </a:spcAft>
              <a:buClrTx/>
              <a:buSzTx/>
              <a:buFontTx/>
              <a:buNone/>
              <a:tabLst/>
            </a:pPr>
            <a:r>
              <a:rPr kumimoji="0" lang="en-AU" sz="2800" b="0" i="0" u="none" strike="noStrike" kern="1200" cap="none" spc="0" normalizeH="0" baseline="0" noProof="0" dirty="0" smtClean="0">
                <a:ln>
                  <a:noFill/>
                </a:ln>
                <a:effectLst/>
                <a:uLnTx/>
                <a:uFillTx/>
                <a:latin typeface="Verdana"/>
                <a:ea typeface="+mj-ea"/>
                <a:cs typeface="Verdana"/>
                <a:hlinkClick r:id="rId8" action="ppaction://hlinksldjump"/>
              </a:rPr>
              <a:t>Return to Slide 67</a:t>
            </a:r>
            <a:endParaRPr lang="en-AU" sz="2800" dirty="0">
              <a:latin typeface="Verdana"/>
              <a:ea typeface="+mj-ea"/>
              <a:cs typeface="Verdana"/>
            </a:endParaRPr>
          </a:p>
          <a:p>
            <a:pPr marL="0" marR="0" indent="0" algn="l" defTabSz="457200" rtl="0" eaLnBrk="1" fontAlgn="auto" latinLnBrk="0" hangingPunct="1">
              <a:lnSpc>
                <a:spcPct val="120000"/>
              </a:lnSpc>
              <a:spcBef>
                <a:spcPct val="0"/>
              </a:spcBef>
              <a:spcAft>
                <a:spcPts val="0"/>
              </a:spcAft>
              <a:buClrTx/>
              <a:buSzTx/>
              <a:buFontTx/>
              <a:buNone/>
              <a:tabLst/>
            </a:pPr>
            <a:r>
              <a:rPr kumimoji="0" lang="en-AU" sz="2800" b="0" i="0" u="none" strike="noStrike" kern="1200" cap="none" spc="0" normalizeH="0" baseline="0" noProof="0" dirty="0" smtClean="0">
                <a:ln>
                  <a:noFill/>
                </a:ln>
                <a:effectLst/>
                <a:uLnTx/>
                <a:uFillTx/>
                <a:latin typeface="Verdana"/>
                <a:ea typeface="+mj-ea"/>
                <a:cs typeface="Verdana"/>
                <a:hlinkClick r:id="rId9" action="ppaction://hlinksldjump"/>
              </a:rPr>
              <a:t>Return to Slide 89</a:t>
            </a:r>
            <a:endParaRPr kumimoji="0" lang="en-AU" sz="2800" b="0" i="0" u="none" strike="noStrike" kern="1200" cap="none" spc="0" normalizeH="0" baseline="0" noProof="0" dirty="0" smtClean="0">
              <a:ln>
                <a:noFill/>
              </a:ln>
              <a:effectLst/>
              <a:uLnTx/>
              <a:uFillTx/>
              <a:latin typeface="Verdana"/>
              <a:ea typeface="+mj-ea"/>
              <a:cs typeface="Verdan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itle 1"/>
          <p:cNvSpPr>
            <a:spLocks noGrp="1"/>
          </p:cNvSpPr>
          <p:nvPr>
            <p:ph type="title"/>
          </p:nvPr>
        </p:nvSpPr>
        <p:spPr bwMode="auto">
          <a:ln>
            <a:miter lim="800000"/>
            <a:headEnd/>
            <a:tailEnd/>
          </a:ln>
        </p:spPr>
        <p:txBody>
          <a:bodyPr wrap="square" numCol="1" compatLnSpc="1">
            <a:prstTxWarp prst="textNoShape">
              <a:avLst/>
            </a:prstTxWarp>
          </a:bodyPr>
          <a:lstStyle/>
          <a:p>
            <a:pPr eaLnBrk="1" hangingPunct="1"/>
            <a:r>
              <a:rPr lang="en-US" altLang="en-US" dirty="0" smtClean="0"/>
              <a:t>Focusing on Outcomes</a:t>
            </a:r>
          </a:p>
        </p:txBody>
      </p:sp>
      <p:graphicFrame>
        <p:nvGraphicFramePr>
          <p:cNvPr id="2" name="Content Placeholder 4"/>
          <p:cNvGraphicFramePr>
            <a:graphicFrameLocks noGrp="1" noChangeAspect="1"/>
          </p:cNvGraphicFramePr>
          <p:nvPr>
            <p:ph idx="4294967295"/>
            <p:extLst>
              <p:ext uri="{D42A27DB-BD31-4B8C-83A1-F6EECF244321}">
                <p14:modId xmlns:p14="http://schemas.microsoft.com/office/powerpoint/2010/main" val="1272471656"/>
              </p:ext>
            </p:extLst>
          </p:nvPr>
        </p:nvGraphicFramePr>
        <p:xfrm>
          <a:off x="3333750" y="3968749"/>
          <a:ext cx="2679700" cy="2524967"/>
        </p:xfrm>
        <a:graphic>
          <a:graphicData uri="http://schemas.openxmlformats.org/drawingml/2006/chart">
            <c:chart xmlns:c="http://schemas.openxmlformats.org/drawingml/2006/chart" xmlns:r="http://schemas.openxmlformats.org/officeDocument/2006/relationships" r:id="rId3"/>
          </a:graphicData>
        </a:graphic>
      </p:graphicFrame>
      <p:sp>
        <p:nvSpPr>
          <p:cNvPr id="1030" name="Text Placeholder 3"/>
          <p:cNvSpPr>
            <a:spLocks noGrp="1"/>
          </p:cNvSpPr>
          <p:nvPr>
            <p:ph type="body" sz="half" idx="4294967295"/>
          </p:nvPr>
        </p:nvSpPr>
        <p:spPr>
          <a:xfrm>
            <a:off x="457200" y="1404938"/>
            <a:ext cx="4724400" cy="2527300"/>
          </a:xfrm>
          <a:prstGeom prst="rect">
            <a:avLst/>
          </a:prstGeom>
        </p:spPr>
        <p:txBody>
          <a:bodyPr/>
          <a:lstStyle/>
          <a:p>
            <a:pPr marL="231775" indent="-231775" eaLnBrk="1" hangingPunct="1">
              <a:spcBef>
                <a:spcPts val="0"/>
              </a:spcBef>
              <a:spcAft>
                <a:spcPts val="1200"/>
              </a:spcAft>
              <a:buFont typeface="Arial" charset="0"/>
              <a:buNone/>
              <a:defRPr/>
            </a:pPr>
            <a:r>
              <a:rPr lang="en-US" sz="2700" dirty="0" smtClean="0"/>
              <a:t>Goals of the SDM System</a:t>
            </a:r>
          </a:p>
          <a:p>
            <a:pPr marL="914400" lvl="1" indent="-457200" eaLnBrk="1" hangingPunct="1">
              <a:spcBef>
                <a:spcPts val="0"/>
              </a:spcBef>
              <a:buFont typeface="Verdana" panose="020B0604030504040204" pitchFamily="34" charset="0"/>
              <a:buChar char="•"/>
              <a:defRPr/>
            </a:pPr>
            <a:r>
              <a:rPr lang="en-US" sz="2700" dirty="0">
                <a:hlinkClick r:id="rId4" action="ppaction://hlinksldjump"/>
              </a:rPr>
              <a:t>Safety</a:t>
            </a:r>
            <a:endParaRPr lang="en-US" sz="2700" dirty="0" smtClean="0"/>
          </a:p>
          <a:p>
            <a:pPr marL="914400" lvl="1" indent="-457200" eaLnBrk="1" hangingPunct="1">
              <a:spcBef>
                <a:spcPts val="0"/>
              </a:spcBef>
              <a:buFont typeface="Verdana" panose="020B0604030504040204" pitchFamily="34" charset="0"/>
              <a:buChar char="•"/>
              <a:defRPr/>
            </a:pPr>
            <a:r>
              <a:rPr lang="en-US" sz="2700" dirty="0">
                <a:hlinkClick r:id="rId5" action="ppaction://hlinksldjump"/>
              </a:rPr>
              <a:t>Permanency</a:t>
            </a:r>
            <a:endParaRPr lang="en-US" sz="2700" dirty="0" smtClean="0"/>
          </a:p>
          <a:p>
            <a:pPr marL="914400" lvl="1" indent="-457200" eaLnBrk="1" hangingPunct="1">
              <a:spcBef>
                <a:spcPts val="0"/>
              </a:spcBef>
              <a:buFont typeface="Verdana" panose="020B0604030504040204" pitchFamily="34" charset="0"/>
              <a:buChar char="•"/>
              <a:defRPr/>
            </a:pPr>
            <a:r>
              <a:rPr lang="en-US" sz="2700" dirty="0" smtClean="0"/>
              <a:t>Well-Being</a:t>
            </a:r>
          </a:p>
          <a:p>
            <a:pPr eaLnBrk="1" hangingPunct="1">
              <a:buFont typeface="Arial" panose="020B0604020202020204" pitchFamily="34" charset="0"/>
              <a:buChar char="•"/>
              <a:defRPr/>
            </a:pPr>
            <a:endParaRPr lang="en-US" sz="2800" dirty="0" smtClean="0"/>
          </a:p>
        </p:txBody>
      </p:sp>
      <p:sp>
        <p:nvSpPr>
          <p:cNvPr id="15" name="Rectangle 14">
            <a:hlinkClick r:id="rId6"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3" name="Object 4"/>
          <p:cNvGraphicFramePr>
            <a:graphicFrameLocks noChangeAspect="1"/>
          </p:cNvGraphicFramePr>
          <p:nvPr>
            <p:extLst>
              <p:ext uri="{D42A27DB-BD31-4B8C-83A1-F6EECF244321}">
                <p14:modId xmlns:p14="http://schemas.microsoft.com/office/powerpoint/2010/main" val="1113030383"/>
              </p:ext>
            </p:extLst>
          </p:nvPr>
        </p:nvGraphicFramePr>
        <p:xfrm>
          <a:off x="6096000" y="3962400"/>
          <a:ext cx="2590800" cy="2448000"/>
        </p:xfrm>
        <a:graphic>
          <a:graphicData uri="http://schemas.openxmlformats.org/drawingml/2006/chart">
            <c:chart xmlns:c="http://schemas.openxmlformats.org/drawingml/2006/chart" xmlns:r="http://schemas.openxmlformats.org/officeDocument/2006/relationships" r:id="rId7"/>
          </a:graphicData>
        </a:graphic>
      </p:graphicFrame>
      <p:cxnSp>
        <p:nvCxnSpPr>
          <p:cNvPr id="21" name="Straight Connector 20"/>
          <p:cNvCxnSpPr/>
          <p:nvPr/>
        </p:nvCxnSpPr>
        <p:spPr>
          <a:xfrm>
            <a:off x="3886200" y="5867400"/>
            <a:ext cx="20574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653048" y="4485290"/>
            <a:ext cx="2033752" cy="1051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7200" y="3962400"/>
            <a:ext cx="2794000" cy="2531316"/>
            <a:chOff x="457200" y="3962400"/>
            <a:chExt cx="2419350" cy="2286000"/>
          </a:xfrm>
        </p:grpSpPr>
        <p:graphicFrame>
          <p:nvGraphicFramePr>
            <p:cNvPr id="6" name="Content Placeholder 4"/>
            <p:cNvGraphicFramePr>
              <a:graphicFrameLocks noChangeAspect="1"/>
            </p:cNvGraphicFramePr>
            <p:nvPr>
              <p:extLst>
                <p:ext uri="{D42A27DB-BD31-4B8C-83A1-F6EECF244321}">
                  <p14:modId xmlns:p14="http://schemas.microsoft.com/office/powerpoint/2010/main" val="1822882195"/>
                </p:ext>
              </p:extLst>
            </p:nvPr>
          </p:nvGraphicFramePr>
          <p:xfrm>
            <a:off x="457200" y="3962400"/>
            <a:ext cx="2419350" cy="2286000"/>
          </p:xfrm>
          <a:graphic>
            <a:graphicData uri="http://schemas.openxmlformats.org/drawingml/2006/chart">
              <c:chart xmlns:c="http://schemas.openxmlformats.org/drawingml/2006/chart" xmlns:r="http://schemas.openxmlformats.org/officeDocument/2006/relationships" r:id="rId8"/>
            </a:graphicData>
          </a:graphic>
        </p:graphicFrame>
        <p:cxnSp>
          <p:nvCxnSpPr>
            <p:cNvPr id="12" name="Straight Connector 11"/>
            <p:cNvCxnSpPr/>
            <p:nvPr/>
          </p:nvCxnSpPr>
          <p:spPr>
            <a:xfrm>
              <a:off x="736600" y="4457700"/>
              <a:ext cx="20574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dirty="0" smtClean="0"/>
              <a:t>SDM</a:t>
            </a:r>
            <a:r>
              <a:rPr lang="en-US" altLang="en-US" baseline="30000" dirty="0" smtClean="0"/>
              <a:t>®</a:t>
            </a:r>
            <a:r>
              <a:rPr lang="en-US" altLang="en-US" dirty="0" smtClean="0"/>
              <a:t> Process Goals</a:t>
            </a: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903611300"/>
              </p:ext>
            </p:extLst>
          </p:nvPr>
        </p:nvGraphicFramePr>
        <p:xfrm>
          <a:off x="457200" y="1399709"/>
          <a:ext cx="8229600" cy="498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hlinkClick r:id="rId8"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solidFill>
                  <a:schemeClr val="tx1"/>
                </a:solidFill>
              </a:rPr>
              <a:t>Key Concepts Underlie the </a:t>
            </a:r>
            <a:r>
              <a:rPr lang="en-US" dirty="0" smtClean="0">
                <a:solidFill>
                  <a:schemeClr val="tx1"/>
                </a:solidFill>
              </a:rPr>
              <a:t>SDM</a:t>
            </a:r>
            <a:r>
              <a:rPr lang="en-US" baseline="30000" dirty="0" smtClean="0">
                <a:solidFill>
                  <a:schemeClr val="tx1"/>
                </a:solidFill>
                <a:latin typeface="Verdana" pitchFamily="34" charset="0"/>
                <a:cs typeface="Verdana" pitchFamily="34" charset="0"/>
              </a:rPr>
              <a:t>®</a:t>
            </a:r>
            <a:r>
              <a:rPr lang="en-US" dirty="0" smtClean="0">
                <a:solidFill>
                  <a:schemeClr val="tx1"/>
                </a:solidFill>
              </a:rPr>
              <a:t> </a:t>
            </a:r>
            <a:r>
              <a:rPr lang="en-US" dirty="0">
                <a:solidFill>
                  <a:schemeClr val="tx1"/>
                </a:solidFill>
              </a:rPr>
              <a:t>System</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1634" t="6949" r="22278" b="6719"/>
          <a:stretch/>
        </p:blipFill>
        <p:spPr>
          <a:xfrm>
            <a:off x="609600" y="1828800"/>
            <a:ext cx="2440984" cy="3754465"/>
          </a:xfrm>
          <a:prstGeom prst="rect">
            <a:avLst/>
          </a:prstGeom>
        </p:spPr>
      </p:pic>
      <p:sp>
        <p:nvSpPr>
          <p:cNvPr id="4" name="Content Placeholder 3"/>
          <p:cNvSpPr txBox="1">
            <a:spLocks/>
          </p:cNvSpPr>
          <p:nvPr/>
        </p:nvSpPr>
        <p:spPr>
          <a:xfrm>
            <a:off x="3581400" y="1828801"/>
            <a:ext cx="5105400" cy="4191000"/>
          </a:xfrm>
          <a:prstGeom prst="rect">
            <a:avLst/>
          </a:prstGeom>
        </p:spPr>
        <p:txBody>
          <a:bodyPr vert="horz" lIns="68580" tIns="34290" rIns="68580" bIns="34290" rtlCol="0">
            <a:noAutofit/>
          </a:bodyPr>
          <a:lstStyle>
            <a:lvl1pPr marL="0" indent="0" algn="l" defTabSz="457200" rtl="0" eaLnBrk="1" latinLnBrk="0" hangingPunct="1">
              <a:lnSpc>
                <a:spcPct val="100000"/>
              </a:lnSpc>
              <a:spcBef>
                <a:spcPts val="0"/>
              </a:spcBef>
              <a:spcAft>
                <a:spcPts val="0"/>
              </a:spcAft>
              <a:buFontTx/>
              <a:buNone/>
              <a:defRPr sz="1800" kern="1200">
                <a:solidFill>
                  <a:srgbClr val="393634"/>
                </a:solidFill>
                <a:latin typeface="Verdana"/>
                <a:ea typeface="+mn-ea"/>
                <a:cs typeface="Verdana"/>
              </a:defRPr>
            </a:lvl1pPr>
            <a:lvl2pPr marL="457200" indent="-457200" algn="l" defTabSz="457200" rtl="0" eaLnBrk="1" latinLnBrk="0" hangingPunct="1">
              <a:lnSpc>
                <a:spcPct val="100000"/>
              </a:lnSpc>
              <a:spcBef>
                <a:spcPts val="0"/>
              </a:spcBef>
              <a:spcAft>
                <a:spcPts val="0"/>
              </a:spcAft>
              <a:buFont typeface="Arial"/>
              <a:buChar char="•"/>
              <a:defRPr sz="1800" kern="1200">
                <a:solidFill>
                  <a:srgbClr val="393634"/>
                </a:solidFill>
                <a:latin typeface="Verdana"/>
                <a:ea typeface="+mn-ea"/>
                <a:cs typeface="Verdana"/>
              </a:defRPr>
            </a:lvl2pPr>
            <a:lvl3pPr marL="914400" indent="-457200" algn="l" defTabSz="457200" rtl="0" eaLnBrk="1" latinLnBrk="0" hangingPunct="1">
              <a:lnSpc>
                <a:spcPct val="100000"/>
              </a:lnSpc>
              <a:spcBef>
                <a:spcPts val="0"/>
              </a:spcBef>
              <a:spcAft>
                <a:spcPts val="0"/>
              </a:spcAft>
              <a:buFont typeface="Verdana" pitchFamily="34" charset="0"/>
              <a:buChar char="»"/>
              <a:defRPr sz="1800" kern="1200">
                <a:solidFill>
                  <a:srgbClr val="393634"/>
                </a:solidFill>
                <a:latin typeface="Verdana"/>
                <a:ea typeface="+mn-ea"/>
                <a:cs typeface="Verdana"/>
              </a:defRPr>
            </a:lvl3pPr>
            <a:lvl4pPr marL="1371600" indent="-457200" algn="l" defTabSz="457200" rtl="0" eaLnBrk="1" latinLnBrk="0" hangingPunct="1">
              <a:lnSpc>
                <a:spcPct val="100000"/>
              </a:lnSpc>
              <a:spcBef>
                <a:spcPts val="0"/>
              </a:spcBef>
              <a:spcAft>
                <a:spcPts val="0"/>
              </a:spcAft>
              <a:buFont typeface="Wingdings" pitchFamily="2" charset="2"/>
              <a:buChar char="§"/>
              <a:defRPr sz="1800" kern="1200">
                <a:solidFill>
                  <a:srgbClr val="393634"/>
                </a:solidFill>
                <a:latin typeface="Verdana"/>
                <a:ea typeface="+mn-ea"/>
                <a:cs typeface="Verdana"/>
              </a:defRPr>
            </a:lvl4pPr>
            <a:lvl5pPr marL="889000" indent="-228600" algn="l" defTabSz="457200" rtl="0" eaLnBrk="1" latinLnBrk="0" hangingPunct="1">
              <a:lnSpc>
                <a:spcPct val="100000"/>
              </a:lnSpc>
              <a:spcBef>
                <a:spcPts val="0"/>
              </a:spcBef>
              <a:spcAft>
                <a:spcPts val="0"/>
              </a:spcAft>
              <a:buFont typeface="Arial"/>
              <a:buChar char="»"/>
              <a:defRPr sz="18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2000" b="0" dirty="0"/>
              <a:t>Successful implementation of </a:t>
            </a:r>
            <a:r>
              <a:rPr lang="en-US" sz="2000" b="0"/>
              <a:t>the </a:t>
            </a:r>
            <a:r>
              <a:rPr lang="en-US" sz="2000" b="0" smtClean="0"/>
              <a:t>SDM</a:t>
            </a:r>
            <a:r>
              <a:rPr lang="en-US" sz="2000" b="0" baseline="30000" smtClean="0">
                <a:solidFill>
                  <a:schemeClr val="tx1"/>
                </a:solidFill>
                <a:latin typeface="Verdana" pitchFamily="34" charset="0"/>
                <a:cs typeface="Verdana" pitchFamily="34" charset="0"/>
              </a:rPr>
              <a:t> </a:t>
            </a:r>
            <a:r>
              <a:rPr lang="en-US" sz="2000" b="0" dirty="0"/>
              <a:t>system requires an understanding of:</a:t>
            </a:r>
          </a:p>
          <a:p>
            <a:pPr marL="285750" indent="-285750">
              <a:buFont typeface="Verdana" panose="020B0604030504040204" pitchFamily="34" charset="0"/>
              <a:buChar char="•"/>
            </a:pPr>
            <a:endParaRPr lang="en-US" sz="2000" b="0" dirty="0"/>
          </a:p>
          <a:p>
            <a:pPr marL="465138" indent="-465138">
              <a:buFont typeface="Verdana" panose="020B0604030504040204" pitchFamily="34" charset="0"/>
              <a:buChar char="•"/>
            </a:pPr>
            <a:r>
              <a:rPr lang="en-US" sz="2000" b="0" dirty="0"/>
              <a:t>The difference between needs, risk, and </a:t>
            </a:r>
            <a:r>
              <a:rPr lang="en-US" sz="2000" b="0" dirty="0" smtClean="0"/>
              <a:t>danger/safety threats;</a:t>
            </a:r>
            <a:endParaRPr lang="en-US" sz="2000" b="0" dirty="0"/>
          </a:p>
          <a:p>
            <a:pPr marL="465138" indent="-465138">
              <a:buFont typeface="Verdana" panose="020B0604030504040204" pitchFamily="34" charset="0"/>
              <a:buChar char="•"/>
            </a:pPr>
            <a:endParaRPr lang="en-US" sz="2000" b="0" dirty="0"/>
          </a:p>
          <a:p>
            <a:pPr marL="465138" indent="-465138">
              <a:buFont typeface="Verdana" panose="020B0604030504040204" pitchFamily="34" charset="0"/>
              <a:buChar char="•"/>
            </a:pPr>
            <a:r>
              <a:rPr lang="en-US" sz="2000" b="0" dirty="0"/>
              <a:t>The “household” as the unit of analysis; and</a:t>
            </a:r>
          </a:p>
          <a:p>
            <a:pPr marL="465138" indent="-465138">
              <a:buFont typeface="Verdana" panose="020B0604030504040204" pitchFamily="34" charset="0"/>
              <a:buChar char="•"/>
            </a:pPr>
            <a:endParaRPr lang="en-US" sz="2000" b="0" dirty="0"/>
          </a:p>
          <a:p>
            <a:pPr marL="465138" indent="-465138">
              <a:buFont typeface="Verdana" panose="020B0604030504040204" pitchFamily="34" charset="0"/>
              <a:buChar char="•"/>
            </a:pPr>
            <a:r>
              <a:rPr lang="en-US" sz="2000" b="0" dirty="0"/>
              <a:t>The assessments as a prompt for engagement.</a:t>
            </a:r>
          </a:p>
          <a:p>
            <a:pPr marL="257175" indent="-257175">
              <a:spcAft>
                <a:spcPts val="900"/>
              </a:spcAft>
              <a:buFont typeface="Arial" panose="020B0604020202020204" pitchFamily="34" charset="0"/>
              <a:buChar char="•"/>
            </a:pPr>
            <a:endParaRPr lang="en-US" dirty="0"/>
          </a:p>
          <a:p>
            <a:r>
              <a:rPr lang="en-US" dirty="0"/>
              <a:t> </a:t>
            </a:r>
          </a:p>
          <a:p>
            <a:r>
              <a:rPr lang="en-US" dirty="0"/>
              <a:t> </a:t>
            </a:r>
          </a:p>
        </p:txBody>
      </p:sp>
    </p:spTree>
    <p:extLst>
      <p:ext uri="{BB962C8B-B14F-4D97-AF65-F5344CB8AC3E}">
        <p14:creationId xmlns:p14="http://schemas.microsoft.com/office/powerpoint/2010/main" val="2963691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Caregiver</a:t>
            </a:r>
            <a:r>
              <a:rPr lang="en-US" dirty="0" smtClean="0"/>
              <a:t>—</a:t>
            </a:r>
            <a:r>
              <a:rPr lang="en-US" dirty="0" smtClean="0">
                <a:solidFill>
                  <a:schemeClr val="tx1"/>
                </a:solidFill>
              </a:rPr>
              <a:t>Primary </a:t>
            </a:r>
            <a:r>
              <a:rPr lang="en-US" dirty="0">
                <a:solidFill>
                  <a:schemeClr val="tx1"/>
                </a:solidFill>
              </a:rPr>
              <a:t>and </a:t>
            </a:r>
            <a:r>
              <a:rPr lang="en-US" dirty="0" smtClean="0">
                <a:solidFill>
                  <a:schemeClr val="tx1"/>
                </a:solidFill>
              </a:rPr>
              <a:t>Secondary</a:t>
            </a:r>
            <a:endParaRPr lang="en-US" dirty="0">
              <a:solidFill>
                <a:schemeClr val="tx1"/>
              </a:solidFill>
            </a:endParaRPr>
          </a:p>
        </p:txBody>
      </p:sp>
      <p:pic>
        <p:nvPicPr>
          <p:cNvPr id="9" name="Content Placeholder 8"/>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228600" y="1219200"/>
            <a:ext cx="8686800" cy="5779748"/>
          </a:xfrm>
        </p:spPr>
      </p:pic>
    </p:spTree>
    <p:extLst>
      <p:ext uri="{BB962C8B-B14F-4D97-AF65-F5344CB8AC3E}">
        <p14:creationId xmlns:p14="http://schemas.microsoft.com/office/powerpoint/2010/main" val="3049501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2417" name="Picture 4" descr="iStock_000006334289Medium_dollhous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207" y="1219200"/>
            <a:ext cx="4576394" cy="56415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2418" name="Title 1"/>
          <p:cNvSpPr>
            <a:spLocks noGrp="1"/>
          </p:cNvSpPr>
          <p:nvPr>
            <p:ph type="title"/>
          </p:nvPr>
        </p:nvSpPr>
        <p:spPr/>
        <p:txBody>
          <a:bodyPr/>
          <a:lstStyle/>
          <a:p>
            <a:r>
              <a:rPr lang="en-AU" dirty="0">
                <a:solidFill>
                  <a:schemeClr val="tx1"/>
                </a:solidFill>
              </a:rPr>
              <a:t>Household-Based </a:t>
            </a:r>
            <a:r>
              <a:rPr lang="en-AU" dirty="0" smtClean="0">
                <a:solidFill>
                  <a:schemeClr val="tx1"/>
                </a:solidFill>
              </a:rPr>
              <a:t>Assessments</a:t>
            </a:r>
            <a:endParaRPr lang="en-AU" dirty="0">
              <a:solidFill>
                <a:schemeClr val="tx1"/>
              </a:solidFill>
            </a:endParaRPr>
          </a:p>
        </p:txBody>
      </p:sp>
      <p:sp>
        <p:nvSpPr>
          <p:cNvPr id="5" name="Content Placeholder 4"/>
          <p:cNvSpPr>
            <a:spLocks noGrp="1"/>
          </p:cNvSpPr>
          <p:nvPr>
            <p:ph sz="quarter" idx="4294967295"/>
          </p:nvPr>
        </p:nvSpPr>
        <p:spPr>
          <a:xfrm>
            <a:off x="5259388" y="1681163"/>
            <a:ext cx="3884612" cy="4422775"/>
          </a:xfrm>
          <a:prstGeom prst="rect">
            <a:avLst/>
          </a:prstGeom>
        </p:spPr>
        <p:txBody>
          <a:bodyPr/>
          <a:lstStyle/>
          <a:p>
            <a:pPr marL="0" indent="0"/>
            <a:r>
              <a:rPr lang="en-US" sz="3000" dirty="0" smtClean="0"/>
              <a:t>For assessment purposes, a household is not simply a dwelling; it</a:t>
            </a:r>
            <a:r>
              <a:rPr lang="en-US" sz="3000" dirty="0"/>
              <a:t> </a:t>
            </a:r>
            <a:r>
              <a:rPr lang="en-US" sz="3000" dirty="0" smtClean="0"/>
              <a:t>is a </a:t>
            </a:r>
            <a:r>
              <a:rPr lang="en-US" sz="3000" i="1" dirty="0" smtClean="0"/>
              <a:t>group of people </a:t>
            </a:r>
            <a:r>
              <a:rPr lang="en-US" sz="3000" dirty="0" smtClean="0"/>
              <a:t>who have contact with the child.</a:t>
            </a:r>
            <a:endParaRPr lang="en-US" sz="3000" dirty="0"/>
          </a:p>
        </p:txBody>
      </p:sp>
      <p:pic>
        <p:nvPicPr>
          <p:cNvPr id="7" name="Picture 6">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2663" y="304800"/>
            <a:ext cx="64293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5859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5"/>
          <p:cNvGraphicFramePr>
            <a:graphicFrameLocks/>
          </p:cNvGraphicFramePr>
          <p:nvPr>
            <p:extLst>
              <p:ext uri="{D42A27DB-BD31-4B8C-83A1-F6EECF244321}">
                <p14:modId xmlns:p14="http://schemas.microsoft.com/office/powerpoint/2010/main" val="2864599276"/>
              </p:ext>
            </p:extLst>
          </p:nvPr>
        </p:nvGraphicFramePr>
        <p:xfrm>
          <a:off x="685800" y="1806178"/>
          <a:ext cx="7696200" cy="4442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p:cNvSpPr>
            <a:spLocks noGrp="1"/>
          </p:cNvSpPr>
          <p:nvPr>
            <p:ph type="title"/>
          </p:nvPr>
        </p:nvSpPr>
        <p:spPr>
          <a:xfrm>
            <a:off x="533400" y="0"/>
            <a:ext cx="8382000" cy="961998"/>
          </a:xfrm>
        </p:spPr>
        <p:txBody>
          <a:bodyPr/>
          <a:lstStyle/>
          <a:p>
            <a:r>
              <a:rPr lang="en-US" dirty="0">
                <a:solidFill>
                  <a:schemeClr val="tx1"/>
                </a:solidFill>
                <a:latin typeface="Verdana" pitchFamily="34" charset="0"/>
                <a:cs typeface="Verdana" pitchFamily="34" charset="0"/>
              </a:rPr>
              <a:t>The SDM</a:t>
            </a:r>
            <a:r>
              <a:rPr lang="en-US" baseline="30000" dirty="0">
                <a:solidFill>
                  <a:schemeClr val="tx1"/>
                </a:solidFill>
                <a:latin typeface="Verdana" pitchFamily="34" charset="0"/>
                <a:cs typeface="Verdana" pitchFamily="34" charset="0"/>
              </a:rPr>
              <a:t>®</a:t>
            </a:r>
            <a:r>
              <a:rPr lang="en-US" dirty="0">
                <a:solidFill>
                  <a:schemeClr val="tx1"/>
                </a:solidFill>
                <a:latin typeface="Verdana" pitchFamily="34" charset="0"/>
                <a:cs typeface="Verdana" pitchFamily="34" charset="0"/>
              </a:rPr>
              <a:t> Hotline </a:t>
            </a:r>
            <a:r>
              <a:rPr lang="en-US" dirty="0" smtClean="0">
                <a:solidFill>
                  <a:schemeClr val="tx1"/>
                </a:solidFill>
                <a:latin typeface="Verdana" pitchFamily="34" charset="0"/>
                <a:cs typeface="Verdana" pitchFamily="34" charset="0"/>
              </a:rPr>
              <a:t>Tool Structures </a:t>
            </a:r>
            <a:r>
              <a:rPr lang="en-US" dirty="0">
                <a:solidFill>
                  <a:schemeClr val="tx1"/>
                </a:solidFill>
                <a:latin typeface="Verdana" pitchFamily="34" charset="0"/>
                <a:cs typeface="Verdana" pitchFamily="34" charset="0"/>
              </a:rPr>
              <a:t>Two Decisions</a:t>
            </a:r>
          </a:p>
        </p:txBody>
      </p:sp>
      <p:sp>
        <p:nvSpPr>
          <p:cNvPr id="2" name="TextBox 1"/>
          <p:cNvSpPr txBox="1"/>
          <p:nvPr/>
        </p:nvSpPr>
        <p:spPr>
          <a:xfrm>
            <a:off x="5105400" y="3505200"/>
            <a:ext cx="2057400" cy="1600200"/>
          </a:xfrm>
          <a:prstGeom prst="rect">
            <a:avLst/>
          </a:prstGeom>
        </p:spPr>
        <p:txBody>
          <a:bodyPr vert="horz" wrap="square" lIns="68580" tIns="34290" rIns="68580" bIns="34290" rtlCol="0" anchor="ctr">
            <a:normAutofit/>
          </a:bodyPr>
          <a:lstStyle/>
          <a:p>
            <a:pPr defTabSz="342900"/>
            <a:r>
              <a:rPr lang="en-US" sz="2400" dirty="0">
                <a:latin typeface="+mj-lt"/>
              </a:rPr>
              <a:t>How quickly  to respond?</a:t>
            </a:r>
          </a:p>
          <a:p>
            <a:pPr defTabSz="342900"/>
            <a:endParaRPr lang="en-US" sz="2100" dirty="0">
              <a:latin typeface="+mj-lt"/>
            </a:endParaRPr>
          </a:p>
        </p:txBody>
      </p:sp>
      <p:sp>
        <p:nvSpPr>
          <p:cNvPr id="3" name="TextBox 2"/>
          <p:cNvSpPr txBox="1"/>
          <p:nvPr/>
        </p:nvSpPr>
        <p:spPr>
          <a:xfrm>
            <a:off x="1676400" y="3341489"/>
            <a:ext cx="2114550" cy="1371600"/>
          </a:xfrm>
          <a:prstGeom prst="rect">
            <a:avLst/>
          </a:prstGeom>
        </p:spPr>
        <p:txBody>
          <a:bodyPr vert="horz" wrap="square" lIns="68580" tIns="34290" rIns="68580" bIns="34290" rtlCol="0" anchor="ctr">
            <a:normAutofit/>
          </a:bodyPr>
          <a:lstStyle/>
          <a:p>
            <a:pPr defTabSz="342900"/>
            <a:r>
              <a:rPr lang="en-US" sz="2400" dirty="0">
                <a:latin typeface="+mj-lt"/>
              </a:rPr>
              <a:t>Screen in or screen out?</a:t>
            </a:r>
          </a:p>
          <a:p>
            <a:pPr defTabSz="342900">
              <a:spcBef>
                <a:spcPct val="0"/>
              </a:spcBef>
            </a:pPr>
            <a:endParaRPr lang="en-US" sz="2100" dirty="0">
              <a:solidFill>
                <a:srgbClr val="FFFFFF"/>
              </a:solidFill>
              <a:latin typeface="Verdana"/>
              <a:ea typeface="+mj-ea"/>
              <a:cs typeface="Verdana"/>
            </a:endParaRPr>
          </a:p>
        </p:txBody>
      </p:sp>
    </p:spTree>
    <p:extLst>
      <p:ext uri="{BB962C8B-B14F-4D97-AF65-F5344CB8AC3E}">
        <p14:creationId xmlns:p14="http://schemas.microsoft.com/office/powerpoint/2010/main" val="2111283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ln>
            <a:miter lim="800000"/>
            <a:headEnd/>
            <a:tailEnd/>
          </a:ln>
        </p:spPr>
        <p:txBody>
          <a:bodyPr wrap="square" numCol="1" anchorCtr="0" compatLnSpc="1">
            <a:prstTxWarp prst="textNoShape">
              <a:avLst/>
            </a:prstTxWarp>
          </a:bodyPr>
          <a:lstStyle/>
          <a:p>
            <a:r>
              <a:rPr lang="en-US" altLang="en-US" sz="2700" smtClean="0">
                <a:solidFill>
                  <a:schemeClr val="tx1"/>
                </a:solidFill>
              </a:rPr>
              <a:t>The SDM</a:t>
            </a:r>
            <a:r>
              <a:rPr lang="en-US" altLang="en-US" sz="2700" baseline="30000" smtClean="0">
                <a:solidFill>
                  <a:schemeClr val="tx1"/>
                </a:solidFill>
              </a:rPr>
              <a:t>®</a:t>
            </a:r>
            <a:r>
              <a:rPr lang="en-US" altLang="en-US" sz="2700" smtClean="0">
                <a:solidFill>
                  <a:schemeClr val="tx1"/>
                </a:solidFill>
              </a:rPr>
              <a:t> Hotline Tools</a:t>
            </a:r>
            <a:endParaRPr lang="en-US" altLang="en-US" sz="2700" dirty="0" smtClean="0">
              <a:solidFill>
                <a:schemeClr val="tx1"/>
              </a:solidFill>
            </a:endParaRPr>
          </a:p>
        </p:txBody>
      </p:sp>
      <p:sp>
        <p:nvSpPr>
          <p:cNvPr id="18435" name="Text Placeholder 3"/>
          <p:cNvSpPr>
            <a:spLocks noGrp="1"/>
          </p:cNvSpPr>
          <p:nvPr>
            <p:ph type="body" idx="4294967295"/>
          </p:nvPr>
        </p:nvSpPr>
        <p:spPr bwMode="auto">
          <a:xfrm>
            <a:off x="457200" y="1298593"/>
            <a:ext cx="1200150" cy="479822"/>
          </a:xfrm>
        </p:spPr>
        <p:txBody>
          <a:bodyPr wrap="square" numCol="1" anchorCtr="0" compatLnSpc="1">
            <a:prstTxWarp prst="textNoShape">
              <a:avLst/>
            </a:prstTxWarp>
          </a:bodyPr>
          <a:lstStyle/>
          <a:p>
            <a:r>
              <a:rPr lang="en-US" altLang="en-US" sz="1500" dirty="0"/>
              <a:t>Screening</a:t>
            </a:r>
          </a:p>
        </p:txBody>
      </p:sp>
      <p:sp>
        <p:nvSpPr>
          <p:cNvPr id="18436" name="Content Placeholder 2"/>
          <p:cNvSpPr>
            <a:spLocks noGrp="1"/>
          </p:cNvSpPr>
          <p:nvPr>
            <p:ph sz="half" idx="4294967295"/>
          </p:nvPr>
        </p:nvSpPr>
        <p:spPr bwMode="auto">
          <a:xfrm>
            <a:off x="457199" y="1592253"/>
            <a:ext cx="3987209" cy="2963465"/>
          </a:xfrm>
        </p:spPr>
        <p:txBody>
          <a:bodyPr wrap="square" numCol="1" anchor="t" anchorCtr="0" compatLnSpc="1">
            <a:prstTxWarp prst="textNoShape">
              <a:avLst/>
            </a:prstTxWarp>
          </a:bodyPr>
          <a:lstStyle/>
          <a:p>
            <a:pPr algn="l">
              <a:buClr>
                <a:schemeClr val="tx1"/>
              </a:buClr>
              <a:buFont typeface="Verdana" panose="020B0604030504040204" pitchFamily="34" charset="0"/>
              <a:buChar char="•"/>
            </a:pPr>
            <a:r>
              <a:rPr lang="en-US" altLang="en-US" sz="1500" dirty="0"/>
              <a:t>Does referral require </a:t>
            </a:r>
            <a:r>
              <a:rPr lang="en-US" altLang="en-US" sz="1500"/>
              <a:t>in-person </a:t>
            </a:r>
            <a:r>
              <a:rPr lang="en-US" altLang="en-US" sz="1500" smtClean="0"/>
              <a:t>response?</a:t>
            </a:r>
            <a:endParaRPr lang="en-US" altLang="en-US" sz="1500" dirty="0"/>
          </a:p>
          <a:p>
            <a:pPr algn="l">
              <a:buClr>
                <a:schemeClr val="tx1"/>
              </a:buClr>
              <a:buFont typeface="Verdana" panose="020B0604030504040204" pitchFamily="34" charset="0"/>
              <a:buChar char="•"/>
            </a:pPr>
            <a:r>
              <a:rPr lang="en-US" altLang="en-US" sz="1500" dirty="0"/>
              <a:t>All referrals</a:t>
            </a:r>
          </a:p>
          <a:p>
            <a:pPr algn="l">
              <a:buClr>
                <a:schemeClr val="tx1"/>
              </a:buClr>
              <a:buFont typeface="Verdana" panose="020B0604030504040204" pitchFamily="34" charset="0"/>
              <a:buChar char="•"/>
            </a:pPr>
            <a:r>
              <a:rPr lang="en-US" altLang="en-US" sz="1500" dirty="0"/>
              <a:t>Completed during call</a:t>
            </a:r>
          </a:p>
          <a:p>
            <a:pPr algn="l">
              <a:buClr>
                <a:schemeClr val="tx1"/>
              </a:buClr>
              <a:buFont typeface="Verdana" panose="020B0604030504040204" pitchFamily="34" charset="0"/>
              <a:buChar char="•"/>
            </a:pPr>
            <a:r>
              <a:rPr lang="en-US" altLang="en-US" sz="1500" dirty="0"/>
              <a:t>Decision:</a:t>
            </a:r>
          </a:p>
          <a:p>
            <a:pPr marL="729854" lvl="1" indent="-386954">
              <a:spcBef>
                <a:spcPct val="0"/>
              </a:spcBef>
              <a:buFont typeface="Calibri" panose="020F0502020204030204" pitchFamily="34" charset="0"/>
              <a:buChar char="»"/>
            </a:pPr>
            <a:r>
              <a:rPr lang="en-US" altLang="en-US" sz="1500" dirty="0"/>
              <a:t>Evaluate out</a:t>
            </a:r>
          </a:p>
          <a:p>
            <a:pPr marL="729854" lvl="1" indent="-386954">
              <a:spcBef>
                <a:spcPct val="0"/>
              </a:spcBef>
              <a:buFont typeface="Calibri" panose="020F0502020204030204" pitchFamily="34" charset="0"/>
              <a:buChar char="»"/>
            </a:pPr>
            <a:r>
              <a:rPr lang="en-US" altLang="en-US" sz="1500" dirty="0"/>
              <a:t>Assign</a:t>
            </a:r>
          </a:p>
        </p:txBody>
      </p:sp>
      <p:sp>
        <p:nvSpPr>
          <p:cNvPr id="16389" name="Text Placeholder 4"/>
          <p:cNvSpPr>
            <a:spLocks noGrp="1"/>
          </p:cNvSpPr>
          <p:nvPr>
            <p:ph type="body" sz="quarter" idx="4294967295"/>
          </p:nvPr>
        </p:nvSpPr>
        <p:spPr bwMode="auto">
          <a:xfrm>
            <a:off x="4648200" y="1324977"/>
            <a:ext cx="2514600" cy="479822"/>
          </a:xfrm>
        </p:spPr>
        <p:txBody>
          <a:bodyPr wrap="square" numCol="1" anchorCtr="0" compatLnSpc="1">
            <a:prstTxWarp prst="textNoShape">
              <a:avLst/>
            </a:prstTxWarp>
            <a:noAutofit/>
          </a:bodyPr>
          <a:lstStyle/>
          <a:p>
            <a:pPr>
              <a:buFont typeface="Arial" charset="0"/>
              <a:buNone/>
              <a:defRPr/>
            </a:pPr>
            <a:r>
              <a:rPr lang="en-US" sz="1500" dirty="0"/>
              <a:t>Response Priority</a:t>
            </a:r>
          </a:p>
        </p:txBody>
      </p:sp>
      <p:sp>
        <p:nvSpPr>
          <p:cNvPr id="18438" name="Content Placeholder 5"/>
          <p:cNvSpPr>
            <a:spLocks noGrp="1"/>
          </p:cNvSpPr>
          <p:nvPr>
            <p:ph sz="quarter" idx="4294967295"/>
          </p:nvPr>
        </p:nvSpPr>
        <p:spPr bwMode="auto">
          <a:xfrm>
            <a:off x="4607176" y="1600586"/>
            <a:ext cx="4419994" cy="2906316"/>
          </a:xfrm>
        </p:spPr>
        <p:txBody>
          <a:bodyPr wrap="square" numCol="1" anchor="t" anchorCtr="0" compatLnSpc="1">
            <a:prstTxWarp prst="textNoShape">
              <a:avLst/>
            </a:prstTxWarp>
          </a:bodyPr>
          <a:lstStyle/>
          <a:p>
            <a:pPr algn="l">
              <a:buClr>
                <a:schemeClr val="tx1"/>
              </a:buClr>
              <a:buFont typeface="Verdana" panose="020B0604030504040204" pitchFamily="34" charset="0"/>
              <a:buChar char="•"/>
            </a:pPr>
            <a:r>
              <a:rPr lang="en-US" altLang="en-US" sz="1500" dirty="0"/>
              <a:t>How quickly to respond</a:t>
            </a:r>
          </a:p>
          <a:p>
            <a:pPr algn="l">
              <a:buClr>
                <a:schemeClr val="tx1"/>
              </a:buClr>
              <a:buFont typeface="Verdana" panose="020B0604030504040204" pitchFamily="34" charset="0"/>
              <a:buChar char="•"/>
            </a:pPr>
            <a:r>
              <a:rPr lang="en-US" altLang="en-US" sz="1500" dirty="0"/>
              <a:t>All referrals assigned an in-person response</a:t>
            </a:r>
          </a:p>
          <a:p>
            <a:pPr marL="685800" lvl="1" indent="-342900">
              <a:spcBef>
                <a:spcPct val="0"/>
              </a:spcBef>
              <a:buFont typeface="Calibri" panose="020F0502020204030204" pitchFamily="34" charset="0"/>
              <a:buChar char="»"/>
            </a:pPr>
            <a:r>
              <a:rPr lang="en-US" altLang="en-US" sz="1500" dirty="0"/>
              <a:t>Some exceptions</a:t>
            </a:r>
          </a:p>
          <a:p>
            <a:pPr algn="l">
              <a:buClr>
                <a:schemeClr val="tx1"/>
              </a:buClr>
              <a:buFont typeface="Verdana" panose="020B0604030504040204" pitchFamily="34" charset="0"/>
              <a:buChar char="•"/>
            </a:pPr>
            <a:r>
              <a:rPr lang="en-US" altLang="en-US" sz="1500" dirty="0"/>
              <a:t>Completed during call</a:t>
            </a:r>
          </a:p>
          <a:p>
            <a:pPr algn="l">
              <a:buClr>
                <a:schemeClr val="tx1"/>
              </a:buClr>
              <a:buFont typeface="Verdana" panose="020B0604030504040204" pitchFamily="34" charset="0"/>
              <a:buChar char="•"/>
            </a:pPr>
            <a:r>
              <a:rPr lang="en-US" altLang="en-US" sz="1500" dirty="0"/>
              <a:t>Decision:</a:t>
            </a:r>
          </a:p>
          <a:p>
            <a:pPr marL="685800" lvl="1" indent="-342900">
              <a:spcBef>
                <a:spcPct val="0"/>
              </a:spcBef>
              <a:buFont typeface="Calibri" panose="020F0502020204030204" pitchFamily="34" charset="0"/>
              <a:buChar char="»"/>
            </a:pPr>
            <a:r>
              <a:rPr lang="en-US" altLang="en-US" sz="1500" dirty="0"/>
              <a:t>24 hours</a:t>
            </a:r>
          </a:p>
          <a:p>
            <a:pPr marL="685800" lvl="1" indent="-342900">
              <a:spcBef>
                <a:spcPct val="0"/>
              </a:spcBef>
              <a:buFont typeface="Calibri" panose="020F0502020204030204" pitchFamily="34" charset="0"/>
              <a:buChar char="»"/>
            </a:pPr>
            <a:r>
              <a:rPr lang="en-US" altLang="en-US" sz="1500" dirty="0"/>
              <a:t>10 days (5 in LA</a:t>
            </a:r>
            <a:r>
              <a:rPr lang="en-US" altLang="en-US" dirty="0"/>
              <a:t>)</a:t>
            </a:r>
          </a:p>
        </p:txBody>
      </p:sp>
      <p:sp>
        <p:nvSpPr>
          <p:cNvPr id="12" name="Rectangle 11">
            <a:hlinkClick r:id="rId3" action="ppaction://hlinksldjump"/>
          </p:cNvPr>
          <p:cNvSpPr/>
          <p:nvPr/>
        </p:nvSpPr>
        <p:spPr>
          <a:xfrm>
            <a:off x="1143000" y="5429250"/>
            <a:ext cx="8572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sz="1350" dirty="0">
              <a:solidFill>
                <a:srgbClr val="FFFFFF"/>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59" y="4330462"/>
            <a:ext cx="4359550" cy="1429098"/>
          </a:xfrm>
          <a:prstGeom prst="rect">
            <a:avLst/>
          </a:prstGeom>
          <a:ln w="3175">
            <a:solidFill>
              <a:schemeClr val="tx1"/>
            </a:solid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7176" y="4330462"/>
            <a:ext cx="4419994" cy="1431386"/>
          </a:xfrm>
          <a:prstGeom prst="rect">
            <a:avLst/>
          </a:prstGeom>
          <a:ln w="3175">
            <a:solidFill>
              <a:schemeClr val="tx1"/>
            </a:solidFill>
          </a:ln>
        </p:spPr>
      </p:pic>
    </p:spTree>
    <p:extLst>
      <p:ext uri="{BB962C8B-B14F-4D97-AF65-F5344CB8AC3E}">
        <p14:creationId xmlns:p14="http://schemas.microsoft.com/office/powerpoint/2010/main" val="3650426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dirty="0" smtClean="0"/>
              <a:t>Training Goals</a:t>
            </a:r>
          </a:p>
        </p:txBody>
      </p:sp>
      <p:sp>
        <p:nvSpPr>
          <p:cNvPr id="11267" name="Content Placeholder 5"/>
          <p:cNvSpPr>
            <a:spLocks noGrp="1"/>
          </p:cNvSpPr>
          <p:nvPr>
            <p:ph idx="4294967295"/>
          </p:nvPr>
        </p:nvSpPr>
        <p:spPr bwMode="auto">
          <a:xfrm>
            <a:off x="465881" y="1189038"/>
            <a:ext cx="8686800" cy="4983162"/>
          </a:xfrm>
        </p:spPr>
        <p:txBody>
          <a:bodyPr wrap="square" numCol="1" anchor="t" anchorCtr="0" compatLnSpc="1">
            <a:prstTxWarp prst="textNoShape">
              <a:avLst/>
            </a:prstTxWarp>
          </a:bodyPr>
          <a:lstStyle/>
          <a:p>
            <a:pPr eaLnBrk="1" hangingPunct="1">
              <a:spcBef>
                <a:spcPct val="0"/>
              </a:spcBef>
              <a:spcAft>
                <a:spcPct val="0"/>
              </a:spcAft>
              <a:buClr>
                <a:schemeClr val="tx1"/>
              </a:buClr>
            </a:pPr>
            <a:endParaRPr lang="en-US" altLang="en-US" sz="2400" smtClean="0"/>
          </a:p>
          <a:p>
            <a:pPr eaLnBrk="1" hangingPunct="1">
              <a:spcBef>
                <a:spcPct val="0"/>
              </a:spcBef>
              <a:spcAft>
                <a:spcPct val="0"/>
              </a:spcAft>
              <a:buClr>
                <a:schemeClr val="tx1"/>
              </a:buClr>
            </a:pPr>
            <a:r>
              <a:rPr lang="en-US" altLang="en-US" sz="2400" smtClean="0"/>
              <a:t>Supervisors </a:t>
            </a:r>
            <a:r>
              <a:rPr lang="en-US" altLang="en-US" sz="2400" dirty="0" smtClean="0"/>
              <a:t>will:</a:t>
            </a:r>
          </a:p>
          <a:p>
            <a:pPr eaLnBrk="1" hangingPunct="1">
              <a:spcBef>
                <a:spcPct val="0"/>
              </a:spcBef>
              <a:spcAft>
                <a:spcPct val="0"/>
              </a:spcAft>
              <a:buClr>
                <a:schemeClr val="tx1"/>
              </a:buClr>
            </a:pPr>
            <a:endParaRPr lang="en-US" altLang="en-US" sz="2800" dirty="0"/>
          </a:p>
          <a:p>
            <a:pPr marL="457200" indent="-457200" eaLnBrk="1" hangingPunct="1">
              <a:spcBef>
                <a:spcPct val="0"/>
              </a:spcBef>
              <a:spcAft>
                <a:spcPct val="0"/>
              </a:spcAft>
              <a:buClr>
                <a:schemeClr val="tx1"/>
              </a:buClr>
              <a:buFont typeface="Verdana" panose="020B0604030504040204" pitchFamily="34" charset="0"/>
              <a:buChar char="•"/>
            </a:pPr>
            <a:r>
              <a:rPr lang="en-US" altLang="en-US" sz="2400"/>
              <a:t>I</a:t>
            </a:r>
            <a:r>
              <a:rPr lang="en-US" altLang="en-US" sz="2400" smtClean="0"/>
              <a:t>ncrease their expertise </a:t>
            </a:r>
            <a:r>
              <a:rPr lang="en-US" altLang="en-US" sz="2400" dirty="0" smtClean="0"/>
              <a:t>in Structured Decision Making</a:t>
            </a:r>
            <a:r>
              <a:rPr lang="en-US" altLang="en-US" sz="2400" baseline="30000" dirty="0" smtClean="0"/>
              <a:t>®</a:t>
            </a:r>
            <a:r>
              <a:rPr lang="en-US" altLang="en-US" sz="2400" dirty="0" smtClean="0"/>
              <a:t> (SDM) practice in order to serve as a resource for their staff</a:t>
            </a:r>
          </a:p>
          <a:p>
            <a:pPr marL="457200" indent="-457200" eaLnBrk="1" hangingPunct="1">
              <a:spcBef>
                <a:spcPct val="0"/>
              </a:spcBef>
              <a:spcAft>
                <a:spcPct val="0"/>
              </a:spcAft>
              <a:buFont typeface="Verdana" panose="020B0604030504040204" pitchFamily="34" charset="0"/>
              <a:buChar char="•"/>
            </a:pPr>
            <a:endParaRPr lang="en-US" altLang="en-US" sz="2400" dirty="0" smtClean="0"/>
          </a:p>
          <a:p>
            <a:pPr marL="457200" indent="-457200" eaLnBrk="1" hangingPunct="1">
              <a:spcBef>
                <a:spcPct val="0"/>
              </a:spcBef>
              <a:spcAft>
                <a:spcPct val="0"/>
              </a:spcAft>
              <a:buClr>
                <a:schemeClr val="tx1"/>
              </a:buClr>
              <a:buFont typeface="Verdana" panose="020B0604030504040204" pitchFamily="34" charset="0"/>
              <a:buChar char="•"/>
            </a:pPr>
            <a:r>
              <a:rPr lang="en-US" altLang="en-US" sz="2400" dirty="0" smtClean="0"/>
              <a:t>Learn ways to integrate SDM</a:t>
            </a:r>
            <a:r>
              <a:rPr lang="en-US" altLang="en-US" sz="2400" baseline="30000" dirty="0" smtClean="0"/>
              <a:t>®</a:t>
            </a:r>
            <a:r>
              <a:rPr lang="en-US" altLang="en-US" sz="2400" dirty="0" smtClean="0"/>
              <a:t> assessments and decisions into key supervisory processes</a:t>
            </a:r>
          </a:p>
          <a:p>
            <a:pPr marL="457200" indent="-457200" eaLnBrk="1" hangingPunct="1">
              <a:spcBef>
                <a:spcPct val="0"/>
              </a:spcBef>
              <a:spcAft>
                <a:spcPct val="0"/>
              </a:spcAft>
              <a:buFont typeface="Verdana" panose="020B0604030504040204" pitchFamily="34" charset="0"/>
              <a:buChar char="•"/>
            </a:pPr>
            <a:endParaRPr lang="en-US" altLang="en-US" sz="2400" dirty="0" smtClean="0"/>
          </a:p>
          <a:p>
            <a:pPr marL="457200" indent="-457200" eaLnBrk="1" hangingPunct="1">
              <a:spcBef>
                <a:spcPct val="0"/>
              </a:spcBef>
              <a:spcAft>
                <a:spcPct val="0"/>
              </a:spcAft>
              <a:buClr>
                <a:schemeClr val="tx1"/>
              </a:buClr>
              <a:buFont typeface="Verdana" panose="020B0604030504040204" pitchFamily="34" charset="0"/>
              <a:buChar char="•"/>
            </a:pPr>
            <a:r>
              <a:rPr lang="en-US" altLang="en-US" sz="2400" dirty="0" smtClean="0"/>
              <a:t>Gain knowledge and skill to help motivate workers in their units to contribute to better outcomes through quality SDM implementation</a:t>
            </a:r>
          </a:p>
        </p:txBody>
      </p:sp>
      <p:sp>
        <p:nvSpPr>
          <p:cNvPr id="7" name="Rectangle 6">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Highlights of SDM</a:t>
            </a:r>
            <a:r>
              <a:rPr lang="en-US" baseline="30000" dirty="0" smtClean="0">
                <a:solidFill>
                  <a:schemeClr val="tx1"/>
                </a:solidFill>
              </a:rPr>
              <a:t>®</a:t>
            </a:r>
            <a:r>
              <a:rPr lang="en-US" dirty="0" smtClean="0">
                <a:solidFill>
                  <a:schemeClr val="tx1"/>
                </a:solidFill>
              </a:rPr>
              <a:t> Hotline Tools: Version 3.0</a:t>
            </a:r>
            <a:endParaRPr lang="en-US" dirty="0">
              <a:solidFill>
                <a:schemeClr val="tx1"/>
              </a:solidFill>
            </a:endParaRPr>
          </a:p>
        </p:txBody>
      </p:sp>
      <p:graphicFrame>
        <p:nvGraphicFramePr>
          <p:cNvPr id="5" name="Content Placeholder 4"/>
          <p:cNvGraphicFramePr>
            <a:graphicFrameLocks noGrp="1"/>
          </p:cNvGraphicFramePr>
          <p:nvPr>
            <p:ph sz="quarter" idx="4"/>
            <p:extLst>
              <p:ext uri="{D42A27DB-BD31-4B8C-83A1-F6EECF244321}">
                <p14:modId xmlns:p14="http://schemas.microsoft.com/office/powerpoint/2010/main" val="1123826256"/>
              </p:ext>
            </p:extLst>
          </p:nvPr>
        </p:nvGraphicFramePr>
        <p:xfrm>
          <a:off x="1146175" y="1828800"/>
          <a:ext cx="7083425"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9718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bwMode="auto">
          <a:ln>
            <a:miter lim="800000"/>
            <a:headEnd/>
            <a:tailEnd/>
          </a:ln>
        </p:spPr>
        <p:txBody>
          <a:bodyPr wrap="square" numCol="1" anchorCtr="0" compatLnSpc="1">
            <a:prstTxWarp prst="textNoShape">
              <a:avLst/>
            </a:prstTxWarp>
          </a:bodyPr>
          <a:lstStyle/>
          <a:p>
            <a:pPr indent="0"/>
            <a:r>
              <a:rPr lang="en-US" altLang="en-US" dirty="0" smtClean="0"/>
              <a:t>Common Mistakes  </a:t>
            </a: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1978296259"/>
              </p:ext>
            </p:extLst>
          </p:nvPr>
        </p:nvGraphicFramePr>
        <p:xfrm>
          <a:off x="190500" y="1295400"/>
          <a:ext cx="8763000" cy="498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6"/>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smtClean="0"/>
              <a:t>Safety Assessment</a:t>
            </a:r>
          </a:p>
        </p:txBody>
      </p:sp>
      <p:sp>
        <p:nvSpPr>
          <p:cNvPr id="18435" name="Content Placeholder 7"/>
          <p:cNvSpPr>
            <a:spLocks noGrp="1"/>
          </p:cNvSpPr>
          <p:nvPr>
            <p:ph idx="4294967295"/>
          </p:nvPr>
        </p:nvSpPr>
        <p:spPr>
          <a:xfrm>
            <a:off x="422988" y="1371600"/>
            <a:ext cx="8686800" cy="5486400"/>
          </a:xfrm>
        </p:spPr>
        <p:txBody>
          <a:bodyPr/>
          <a:lstStyle/>
          <a:p>
            <a:pPr eaLnBrk="1" hangingPunct="1">
              <a:spcAft>
                <a:spcPts val="0"/>
              </a:spcAft>
              <a:buFont typeface="Arial" charset="0"/>
              <a:buNone/>
              <a:defRPr/>
            </a:pPr>
            <a:r>
              <a:rPr lang="en-US" sz="2000" b="1" dirty="0" smtClean="0"/>
              <a:t>Is a child in imminent danger of serious harm?</a:t>
            </a:r>
          </a:p>
          <a:p>
            <a:pPr eaLnBrk="1" hangingPunct="1">
              <a:spcAft>
                <a:spcPts val="0"/>
              </a:spcAft>
              <a:buFont typeface="Arial" charset="0"/>
              <a:buNone/>
              <a:defRPr/>
            </a:pPr>
            <a:endParaRPr lang="en-US" sz="2000" dirty="0" smtClean="0"/>
          </a:p>
          <a:p>
            <a:pPr eaLnBrk="1" hangingPunct="1">
              <a:spcAft>
                <a:spcPts val="600"/>
              </a:spcAft>
              <a:buFont typeface="Arial" charset="0"/>
              <a:buChar char="•"/>
              <a:defRPr/>
            </a:pPr>
            <a:endParaRPr lang="en-US" dirty="0" smtClean="0"/>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88" y="5802604"/>
            <a:ext cx="8263812" cy="44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hlinkClick r:id="rId4"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3" name="Diagram 2"/>
          <p:cNvGraphicFramePr/>
          <p:nvPr>
            <p:extLst>
              <p:ext uri="{D42A27DB-BD31-4B8C-83A1-F6EECF244321}">
                <p14:modId xmlns:p14="http://schemas.microsoft.com/office/powerpoint/2010/main" val="2746511953"/>
              </p:ext>
            </p:extLst>
          </p:nvPr>
        </p:nvGraphicFramePr>
        <p:xfrm>
          <a:off x="1828800" y="1640328"/>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Highlights of the SDM</a:t>
            </a:r>
            <a:r>
              <a:rPr lang="en-US" baseline="30000" dirty="0" smtClean="0">
                <a:solidFill>
                  <a:schemeClr val="tx1"/>
                </a:solidFill>
              </a:rPr>
              <a:t>®</a:t>
            </a:r>
            <a:r>
              <a:rPr lang="en-US" dirty="0" smtClean="0">
                <a:solidFill>
                  <a:schemeClr val="tx1"/>
                </a:solidFill>
              </a:rPr>
              <a:t> Safety Assessment: Version 3.0</a:t>
            </a:r>
            <a:endParaRPr lang="en-US" dirty="0">
              <a:solidFill>
                <a:schemeClr val="tx1"/>
              </a:solidFill>
            </a:endParaRPr>
          </a:p>
        </p:txBody>
      </p:sp>
      <p:graphicFrame>
        <p:nvGraphicFramePr>
          <p:cNvPr id="5" name="Content Placeholder 4"/>
          <p:cNvGraphicFramePr>
            <a:graphicFrameLocks noGrp="1"/>
          </p:cNvGraphicFramePr>
          <p:nvPr>
            <p:ph sz="quarter" idx="4"/>
            <p:extLst>
              <p:ext uri="{D42A27DB-BD31-4B8C-83A1-F6EECF244321}">
                <p14:modId xmlns:p14="http://schemas.microsoft.com/office/powerpoint/2010/main" val="1929406307"/>
              </p:ext>
            </p:extLst>
          </p:nvPr>
        </p:nvGraphicFramePr>
        <p:xfrm>
          <a:off x="1146175" y="2160588"/>
          <a:ext cx="6773863" cy="3965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52716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Verdana" pitchFamily="34" charset="0"/>
                <a:cs typeface="Verdana" pitchFamily="34" charset="0"/>
              </a:rPr>
              <a:t>The </a:t>
            </a:r>
            <a:r>
              <a:rPr lang="en-US" dirty="0" smtClean="0">
                <a:solidFill>
                  <a:schemeClr val="tx1"/>
                </a:solidFill>
                <a:latin typeface="Verdana" pitchFamily="34" charset="0"/>
                <a:cs typeface="Verdana" pitchFamily="34" charset="0"/>
              </a:rPr>
              <a:t>SDM</a:t>
            </a:r>
            <a:r>
              <a:rPr lang="en-US" baseline="30000" smtClean="0">
                <a:solidFill>
                  <a:schemeClr val="tx1"/>
                </a:solidFill>
                <a:latin typeface="Verdana" pitchFamily="34" charset="0"/>
                <a:cs typeface="Verdana" pitchFamily="34" charset="0"/>
              </a:rPr>
              <a:t>®</a:t>
            </a:r>
            <a:r>
              <a:rPr lang="en-US" smtClean="0">
                <a:solidFill>
                  <a:schemeClr val="tx1"/>
                </a:solidFill>
                <a:latin typeface="Verdana" pitchFamily="34" charset="0"/>
                <a:cs typeface="Verdana" pitchFamily="34" charset="0"/>
              </a:rPr>
              <a:t> safety assessment: What are we worried about</a:t>
            </a:r>
            <a:r>
              <a:rPr lang="en-US" dirty="0">
                <a:solidFill>
                  <a:schemeClr val="tx1"/>
                </a:solidFill>
                <a:latin typeface="Verdana" pitchFamily="34" charset="0"/>
                <a:cs typeface="Verdana" pitchFamily="34" charset="0"/>
              </a:rPr>
              <a:t>?</a:t>
            </a:r>
          </a:p>
        </p:txBody>
      </p:sp>
      <p:sp>
        <p:nvSpPr>
          <p:cNvPr id="4" name="Rectangle 3"/>
          <p:cNvSpPr/>
          <p:nvPr/>
        </p:nvSpPr>
        <p:spPr>
          <a:xfrm>
            <a:off x="365718" y="1417638"/>
            <a:ext cx="2748916" cy="14801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Is there imminent danger of serious harm?</a:t>
            </a:r>
          </a:p>
        </p:txBody>
      </p:sp>
      <p:sp>
        <p:nvSpPr>
          <p:cNvPr id="5" name="Rectangle 4"/>
          <p:cNvSpPr/>
          <p:nvPr/>
        </p:nvSpPr>
        <p:spPr>
          <a:xfrm>
            <a:off x="365975" y="3374708"/>
            <a:ext cx="2748659" cy="16916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Are caregivers able to take protective actions?</a:t>
            </a:r>
          </a:p>
        </p:txBody>
      </p:sp>
      <p:sp>
        <p:nvSpPr>
          <p:cNvPr id="6" name="Oval 5"/>
          <p:cNvSpPr/>
          <p:nvPr/>
        </p:nvSpPr>
        <p:spPr>
          <a:xfrm>
            <a:off x="4193381" y="1417639"/>
            <a:ext cx="2220278" cy="148018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SAFE</a:t>
            </a:r>
          </a:p>
        </p:txBody>
      </p:sp>
      <p:sp>
        <p:nvSpPr>
          <p:cNvPr id="8" name="Oval 7"/>
          <p:cNvSpPr/>
          <p:nvPr/>
        </p:nvSpPr>
        <p:spPr>
          <a:xfrm>
            <a:off x="4193381" y="5031803"/>
            <a:ext cx="2220278" cy="1480185"/>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UNSAFE</a:t>
            </a:r>
          </a:p>
        </p:txBody>
      </p:sp>
      <p:cxnSp>
        <p:nvCxnSpPr>
          <p:cNvPr id="10" name="Straight Arrow Connector 9"/>
          <p:cNvCxnSpPr/>
          <p:nvPr/>
        </p:nvCxnSpPr>
        <p:spPr>
          <a:xfrm flipV="1">
            <a:off x="3201511" y="2514600"/>
            <a:ext cx="778586" cy="111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a:endCxn id="5" idx="0"/>
          </p:cNvCxnSpPr>
          <p:nvPr/>
        </p:nvCxnSpPr>
        <p:spPr>
          <a:xfrm>
            <a:off x="1740176" y="2897824"/>
            <a:ext cx="129" cy="4768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347561" y="2003108"/>
            <a:ext cx="845820" cy="369332"/>
          </a:xfrm>
          <a:prstGeom prst="rect">
            <a:avLst/>
          </a:prstGeom>
          <a:noFill/>
        </p:spPr>
        <p:txBody>
          <a:bodyPr wrap="square" rtlCol="0">
            <a:spAutoFit/>
          </a:bodyPr>
          <a:lstStyle/>
          <a:p>
            <a:r>
              <a:rPr lang="en-US" dirty="0">
                <a:latin typeface="+mj-lt"/>
              </a:rPr>
              <a:t>NO</a:t>
            </a:r>
          </a:p>
        </p:txBody>
      </p:sp>
      <p:sp>
        <p:nvSpPr>
          <p:cNvPr id="20" name="TextBox 19"/>
          <p:cNvSpPr txBox="1"/>
          <p:nvPr/>
        </p:nvSpPr>
        <p:spPr>
          <a:xfrm>
            <a:off x="3250162" y="3882470"/>
            <a:ext cx="1057275" cy="369332"/>
          </a:xfrm>
          <a:prstGeom prst="rect">
            <a:avLst/>
          </a:prstGeom>
          <a:noFill/>
        </p:spPr>
        <p:txBody>
          <a:bodyPr wrap="square" rtlCol="0">
            <a:spAutoFit/>
          </a:bodyPr>
          <a:lstStyle/>
          <a:p>
            <a:r>
              <a:rPr lang="en-US" dirty="0">
                <a:latin typeface="+mj-lt"/>
              </a:rPr>
              <a:t>YES</a:t>
            </a:r>
          </a:p>
        </p:txBody>
      </p:sp>
      <p:sp>
        <p:nvSpPr>
          <p:cNvPr id="21" name="TextBox 20"/>
          <p:cNvSpPr txBox="1"/>
          <p:nvPr/>
        </p:nvSpPr>
        <p:spPr>
          <a:xfrm>
            <a:off x="1931875" y="2917803"/>
            <a:ext cx="1057275" cy="369332"/>
          </a:xfrm>
          <a:prstGeom prst="rect">
            <a:avLst/>
          </a:prstGeom>
          <a:noFill/>
        </p:spPr>
        <p:txBody>
          <a:bodyPr wrap="square" rtlCol="0">
            <a:spAutoFit/>
          </a:bodyPr>
          <a:lstStyle/>
          <a:p>
            <a:r>
              <a:rPr lang="en-US" dirty="0">
                <a:latin typeface="+mj-lt"/>
              </a:rPr>
              <a:t>YES</a:t>
            </a:r>
          </a:p>
        </p:txBody>
      </p:sp>
      <p:cxnSp>
        <p:nvCxnSpPr>
          <p:cNvPr id="28" name="Elbow Connector 27"/>
          <p:cNvCxnSpPr>
            <a:stCxn id="5" idx="2"/>
            <a:endCxn id="8" idx="2"/>
          </p:cNvCxnSpPr>
          <p:nvPr/>
        </p:nvCxnSpPr>
        <p:spPr>
          <a:xfrm rot="16200000" flipH="1">
            <a:off x="2614070" y="4192584"/>
            <a:ext cx="705547" cy="2453076"/>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233346" y="3272917"/>
            <a:ext cx="2220278" cy="148018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Safe </a:t>
            </a:r>
            <a:r>
              <a:rPr lang="en-US" smtClean="0">
                <a:solidFill>
                  <a:schemeClr val="bg1"/>
                </a:solidFill>
              </a:rPr>
              <a:t>With </a:t>
            </a:r>
            <a:r>
              <a:rPr lang="en-US" dirty="0">
                <a:solidFill>
                  <a:schemeClr val="bg1"/>
                </a:solidFill>
              </a:rPr>
              <a:t>Plan</a:t>
            </a:r>
          </a:p>
        </p:txBody>
      </p:sp>
      <p:sp>
        <p:nvSpPr>
          <p:cNvPr id="3" name="TextBox 2"/>
          <p:cNvSpPr txBox="1"/>
          <p:nvPr/>
        </p:nvSpPr>
        <p:spPr>
          <a:xfrm>
            <a:off x="6640544" y="3629637"/>
            <a:ext cx="2503455" cy="646331"/>
          </a:xfrm>
          <a:prstGeom prst="rect">
            <a:avLst/>
          </a:prstGeom>
          <a:noFill/>
        </p:spPr>
        <p:txBody>
          <a:bodyPr wrap="square" rtlCol="0">
            <a:spAutoFit/>
          </a:bodyPr>
          <a:lstStyle/>
          <a:p>
            <a:r>
              <a:rPr lang="en-US" dirty="0">
                <a:latin typeface="+mj-lt"/>
              </a:rPr>
              <a:t>Create Safety </a:t>
            </a:r>
            <a:r>
              <a:rPr lang="en-US">
                <a:latin typeface="+mj-lt"/>
              </a:rPr>
              <a:t>Plan </a:t>
            </a:r>
            <a:r>
              <a:rPr lang="en-US" smtClean="0">
                <a:latin typeface="+mj-lt"/>
              </a:rPr>
              <a:t>With </a:t>
            </a:r>
            <a:r>
              <a:rPr lang="en-US" dirty="0">
                <a:latin typeface="+mj-lt"/>
              </a:rPr>
              <a:t>Family</a:t>
            </a:r>
          </a:p>
        </p:txBody>
      </p:sp>
      <p:cxnSp>
        <p:nvCxnSpPr>
          <p:cNvPr id="26" name="Straight Arrow Connector 25"/>
          <p:cNvCxnSpPr/>
          <p:nvPr/>
        </p:nvCxnSpPr>
        <p:spPr>
          <a:xfrm>
            <a:off x="3179997" y="3769520"/>
            <a:ext cx="801160" cy="6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178339" y="5196624"/>
            <a:ext cx="845820" cy="369332"/>
          </a:xfrm>
          <a:prstGeom prst="rect">
            <a:avLst/>
          </a:prstGeom>
          <a:noFill/>
        </p:spPr>
        <p:txBody>
          <a:bodyPr wrap="square" rtlCol="0">
            <a:spAutoFit/>
          </a:bodyPr>
          <a:lstStyle/>
          <a:p>
            <a:r>
              <a:rPr lang="en-US" dirty="0">
                <a:latin typeface="+mj-lt"/>
              </a:rPr>
              <a:t>NO</a:t>
            </a:r>
          </a:p>
        </p:txBody>
      </p:sp>
    </p:spTree>
    <p:extLst>
      <p:ext uri="{BB962C8B-B14F-4D97-AF65-F5344CB8AC3E}">
        <p14:creationId xmlns:p14="http://schemas.microsoft.com/office/powerpoint/2010/main" val="145910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bwMode="auto">
          <a:ln>
            <a:miter lim="800000"/>
            <a:headEnd/>
            <a:tailEnd/>
          </a:ln>
        </p:spPr>
        <p:txBody>
          <a:bodyPr wrap="square" numCol="1" anchorCtr="0" compatLnSpc="1">
            <a:prstTxWarp prst="textNoShape">
              <a:avLst/>
            </a:prstTxWarp>
          </a:bodyPr>
          <a:lstStyle/>
          <a:p>
            <a:pPr indent="0"/>
            <a:r>
              <a:rPr lang="en-US" altLang="en-US" dirty="0" smtClean="0"/>
              <a:t>Common Mistakes</a:t>
            </a: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2777756674"/>
              </p:ext>
            </p:extLst>
          </p:nvPr>
        </p:nvGraphicFramePr>
        <p:xfrm>
          <a:off x="493059" y="1219200"/>
          <a:ext cx="8229600" cy="498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bwMode="auto">
          <a:ln>
            <a:miter lim="800000"/>
            <a:headEnd/>
            <a:tailEnd/>
          </a:ln>
        </p:spPr>
        <p:txBody>
          <a:bodyPr wrap="square" numCol="1" anchorCtr="0" compatLnSpc="1">
            <a:prstTxWarp prst="textNoShape">
              <a:avLst/>
            </a:prstTxWarp>
          </a:bodyPr>
          <a:lstStyle/>
          <a:p>
            <a:pPr indent="0"/>
            <a:r>
              <a:rPr lang="en-US" altLang="en-US" smtClean="0"/>
              <a:t>The SDM</a:t>
            </a:r>
            <a:r>
              <a:rPr lang="en-US" altLang="en-US" baseline="30000" smtClean="0"/>
              <a:t>®</a:t>
            </a:r>
            <a:r>
              <a:rPr lang="en-US" altLang="en-US" smtClean="0"/>
              <a:t> Risk </a:t>
            </a:r>
            <a:r>
              <a:rPr lang="en-US" altLang="en-US" dirty="0" smtClean="0"/>
              <a:t>Assessment</a:t>
            </a: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745807983"/>
              </p:ext>
            </p:extLst>
          </p:nvPr>
        </p:nvGraphicFramePr>
        <p:xfrm>
          <a:off x="990600" y="1552575"/>
          <a:ext cx="6934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hlinkClick r:id="rId8"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Verdana" pitchFamily="34" charset="0"/>
                <a:cs typeface="Verdana" pitchFamily="34" charset="0"/>
              </a:rPr>
              <a:t>Risk </a:t>
            </a:r>
            <a:r>
              <a:rPr lang="en-US" dirty="0" smtClean="0">
                <a:solidFill>
                  <a:schemeClr val="tx1"/>
                </a:solidFill>
                <a:latin typeface="Verdana" pitchFamily="34" charset="0"/>
                <a:cs typeface="Verdana" pitchFamily="34" charset="0"/>
              </a:rPr>
              <a:t>Assessment</a:t>
            </a:r>
            <a:r>
              <a:rPr lang="en-US" dirty="0">
                <a:solidFill>
                  <a:schemeClr val="tx1"/>
                </a:solidFill>
                <a:latin typeface="Verdana" pitchFamily="34" charset="0"/>
                <a:cs typeface="Verdana" pitchFamily="34" charset="0"/>
              </a:rPr>
              <a:t>: How worried should we be?</a:t>
            </a:r>
          </a:p>
        </p:txBody>
      </p:sp>
      <p:sp>
        <p:nvSpPr>
          <p:cNvPr id="4" name="Rectangle 3"/>
          <p:cNvSpPr/>
          <p:nvPr/>
        </p:nvSpPr>
        <p:spPr>
          <a:xfrm>
            <a:off x="1600200" y="1524000"/>
            <a:ext cx="20574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What is the likelihood of future abuse or neglect?</a:t>
            </a:r>
            <a:endParaRPr lang="en-US" dirty="0">
              <a:solidFill>
                <a:schemeClr val="bg1"/>
              </a:solidFill>
            </a:endParaRPr>
          </a:p>
        </p:txBody>
      </p:sp>
      <p:sp>
        <p:nvSpPr>
          <p:cNvPr id="5" name="Oval 4"/>
          <p:cNvSpPr/>
          <p:nvPr/>
        </p:nvSpPr>
        <p:spPr>
          <a:xfrm>
            <a:off x="4873101" y="1676400"/>
            <a:ext cx="2057400" cy="990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LOW</a:t>
            </a:r>
            <a:endParaRPr lang="en-US" dirty="0"/>
          </a:p>
        </p:txBody>
      </p:sp>
      <p:sp>
        <p:nvSpPr>
          <p:cNvPr id="7" name="Oval 6"/>
          <p:cNvSpPr/>
          <p:nvPr/>
        </p:nvSpPr>
        <p:spPr>
          <a:xfrm>
            <a:off x="4873101" y="2758736"/>
            <a:ext cx="2093650" cy="10512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MODERATE</a:t>
            </a:r>
            <a:endParaRPr lang="en-US" sz="1600" dirty="0"/>
          </a:p>
        </p:txBody>
      </p:sp>
      <p:sp>
        <p:nvSpPr>
          <p:cNvPr id="8" name="Oval 7"/>
          <p:cNvSpPr/>
          <p:nvPr/>
        </p:nvSpPr>
        <p:spPr>
          <a:xfrm>
            <a:off x="4873101" y="3886200"/>
            <a:ext cx="2057400" cy="990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HIGH</a:t>
            </a:r>
            <a:endParaRPr lang="en-US" dirty="0">
              <a:solidFill>
                <a:schemeClr val="bg1"/>
              </a:solidFill>
            </a:endParaRPr>
          </a:p>
        </p:txBody>
      </p:sp>
      <p:sp>
        <p:nvSpPr>
          <p:cNvPr id="9" name="Oval 8"/>
          <p:cNvSpPr/>
          <p:nvPr/>
        </p:nvSpPr>
        <p:spPr>
          <a:xfrm>
            <a:off x="4909351" y="5029200"/>
            <a:ext cx="2057400" cy="990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VERY HIGH</a:t>
            </a:r>
            <a:endParaRPr lang="en-US" dirty="0"/>
          </a:p>
        </p:txBody>
      </p:sp>
      <p:cxnSp>
        <p:nvCxnSpPr>
          <p:cNvPr id="11" name="Elbow Connector 10"/>
          <p:cNvCxnSpPr>
            <a:endCxn id="9" idx="2"/>
          </p:cNvCxnSpPr>
          <p:nvPr/>
        </p:nvCxnSpPr>
        <p:spPr>
          <a:xfrm rot="16200000" flipH="1">
            <a:off x="2454675" y="3069824"/>
            <a:ext cx="2628900" cy="2280451"/>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8" idx="2"/>
          </p:cNvCxnSpPr>
          <p:nvPr/>
        </p:nvCxnSpPr>
        <p:spPr>
          <a:xfrm>
            <a:off x="2628900" y="4381500"/>
            <a:ext cx="224420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7" idx="2"/>
          </p:cNvCxnSpPr>
          <p:nvPr/>
        </p:nvCxnSpPr>
        <p:spPr>
          <a:xfrm>
            <a:off x="2628899" y="3254036"/>
            <a:ext cx="2244202" cy="303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3"/>
            <a:endCxn id="5" idx="2"/>
          </p:cNvCxnSpPr>
          <p:nvPr/>
        </p:nvCxnSpPr>
        <p:spPr>
          <a:xfrm flipV="1">
            <a:off x="3657600" y="2171700"/>
            <a:ext cx="1215501" cy="38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Right Brace 22"/>
          <p:cNvSpPr/>
          <p:nvPr/>
        </p:nvSpPr>
        <p:spPr>
          <a:xfrm>
            <a:off x="6966751" y="1676400"/>
            <a:ext cx="196049" cy="19812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Right Brace 23"/>
          <p:cNvSpPr/>
          <p:nvPr/>
        </p:nvSpPr>
        <p:spPr>
          <a:xfrm>
            <a:off x="6989314" y="4038600"/>
            <a:ext cx="196049" cy="19812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TextBox 24"/>
          <p:cNvSpPr txBox="1"/>
          <p:nvPr/>
        </p:nvSpPr>
        <p:spPr>
          <a:xfrm>
            <a:off x="7239000" y="2438400"/>
            <a:ext cx="914400" cy="369332"/>
          </a:xfrm>
          <a:prstGeom prst="rect">
            <a:avLst/>
          </a:prstGeom>
          <a:noFill/>
        </p:spPr>
        <p:txBody>
          <a:bodyPr wrap="square" rtlCol="0">
            <a:spAutoFit/>
          </a:bodyPr>
          <a:lstStyle/>
          <a:p>
            <a:r>
              <a:rPr lang="en-US" dirty="0" smtClean="0">
                <a:latin typeface="+mj-lt"/>
              </a:rPr>
              <a:t>close</a:t>
            </a:r>
            <a:endParaRPr lang="en-US" dirty="0">
              <a:latin typeface="+mj-lt"/>
            </a:endParaRPr>
          </a:p>
        </p:txBody>
      </p:sp>
      <p:sp>
        <p:nvSpPr>
          <p:cNvPr id="26" name="TextBox 25"/>
          <p:cNvSpPr txBox="1"/>
          <p:nvPr/>
        </p:nvSpPr>
        <p:spPr>
          <a:xfrm>
            <a:off x="7315200" y="4876800"/>
            <a:ext cx="838200" cy="369332"/>
          </a:xfrm>
          <a:prstGeom prst="rect">
            <a:avLst/>
          </a:prstGeom>
          <a:noFill/>
        </p:spPr>
        <p:txBody>
          <a:bodyPr wrap="square" rtlCol="0">
            <a:spAutoFit/>
          </a:bodyPr>
          <a:lstStyle/>
          <a:p>
            <a:r>
              <a:rPr lang="en-US" dirty="0" smtClean="0">
                <a:latin typeface="+mj-lt"/>
              </a:rPr>
              <a:t>open</a:t>
            </a:r>
            <a:endParaRPr lang="en-US" dirty="0">
              <a:latin typeface="+mj-lt"/>
            </a:endParaRPr>
          </a:p>
        </p:txBody>
      </p:sp>
    </p:spTree>
    <p:extLst>
      <p:ext uri="{BB962C8B-B14F-4D97-AF65-F5344CB8AC3E}">
        <p14:creationId xmlns:p14="http://schemas.microsoft.com/office/powerpoint/2010/main" val="6571839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Highlights of the SDM</a:t>
            </a:r>
            <a:r>
              <a:rPr lang="en-US" baseline="30000" dirty="0" smtClean="0">
                <a:solidFill>
                  <a:schemeClr val="tx1"/>
                </a:solidFill>
              </a:rPr>
              <a:t>®</a:t>
            </a:r>
            <a:r>
              <a:rPr lang="en-US" dirty="0" smtClean="0">
                <a:solidFill>
                  <a:schemeClr val="tx1"/>
                </a:solidFill>
              </a:rPr>
              <a:t> Risk Assessment: Version 3.0</a:t>
            </a:r>
            <a:endParaRPr lang="en-US" dirty="0">
              <a:solidFill>
                <a:schemeClr val="tx1"/>
              </a:solidFill>
            </a:endParaRPr>
          </a:p>
        </p:txBody>
      </p:sp>
      <p:graphicFrame>
        <p:nvGraphicFramePr>
          <p:cNvPr id="5" name="Content Placeholder 4"/>
          <p:cNvGraphicFramePr>
            <a:graphicFrameLocks noGrp="1"/>
          </p:cNvGraphicFramePr>
          <p:nvPr>
            <p:ph sz="quarter" idx="4"/>
            <p:extLst>
              <p:ext uri="{D42A27DB-BD31-4B8C-83A1-F6EECF244321}">
                <p14:modId xmlns:p14="http://schemas.microsoft.com/office/powerpoint/2010/main" val="3196900034"/>
              </p:ext>
            </p:extLst>
          </p:nvPr>
        </p:nvGraphicFramePr>
        <p:xfrm>
          <a:off x="1146175" y="2160588"/>
          <a:ext cx="6773863" cy="3965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92619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0" y="3810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3000">
              <a:solidFill>
                <a:schemeClr val="bg1"/>
              </a:solidFill>
              <a:latin typeface="Calibri" panose="020F0502020204030204" pitchFamily="34" charset="0"/>
              <a:cs typeface="Arial" panose="020B0604020202020204" pitchFamily="34" charset="0"/>
            </a:endParaRPr>
          </a:p>
        </p:txBody>
      </p:sp>
      <p:sp>
        <p:nvSpPr>
          <p:cNvPr id="24579" name="Rectangle 3"/>
          <p:cNvSpPr>
            <a:spLocks noChangeArrowheads="1"/>
          </p:cNvSpPr>
          <p:nvPr/>
        </p:nvSpPr>
        <p:spPr bwMode="auto">
          <a:xfrm>
            <a:off x="2286000" y="2967038"/>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i="1">
                <a:solidFill>
                  <a:schemeClr val="bg1"/>
                </a:solidFill>
                <a:latin typeface="Calibri" panose="020F0502020204030204" pitchFamily="34" charset="0"/>
                <a:cs typeface="Arial" panose="020B0604020202020204" pitchFamily="34" charset="0"/>
              </a:rPr>
              <a:t>Revised</a:t>
            </a:r>
            <a:r>
              <a:rPr lang="en-US" altLang="en-US">
                <a:solidFill>
                  <a:schemeClr val="bg1"/>
                </a:solidFill>
                <a:latin typeface="Calibri" panose="020F0502020204030204" pitchFamily="34" charset="0"/>
                <a:cs typeface="Arial" panose="020B0604020202020204" pitchFamily="34" charset="0"/>
              </a:rPr>
              <a:t> Overall Risk Classification by CPS Involvement During Standardized 18-month Follow-up Period</a:t>
            </a:r>
          </a:p>
        </p:txBody>
      </p:sp>
      <p:sp>
        <p:nvSpPr>
          <p:cNvPr id="24580" name="Title 4"/>
          <p:cNvSpPr>
            <a:spLocks noGrp="1"/>
          </p:cNvSpPr>
          <p:nvPr>
            <p:ph type="title"/>
          </p:nvPr>
        </p:nvSpPr>
        <p:spPr bwMode="auto">
          <a:ln>
            <a:miter lim="800000"/>
            <a:headEnd/>
            <a:tailEnd/>
          </a:ln>
        </p:spPr>
        <p:txBody>
          <a:bodyPr wrap="square" numCol="1" anchorCtr="0" compatLnSpc="1">
            <a:prstTxWarp prst="textNoShape">
              <a:avLst/>
            </a:prstTxWarp>
          </a:bodyPr>
          <a:lstStyle/>
          <a:p>
            <a:pPr indent="0"/>
            <a:r>
              <a:rPr lang="en-US" altLang="en-US" dirty="0" smtClean="0"/>
              <a:t>Impact of Revalidation Study</a:t>
            </a:r>
          </a:p>
        </p:txBody>
      </p:sp>
      <p:sp>
        <p:nvSpPr>
          <p:cNvPr id="9" name="Rectangle 8">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582" name="Content Placeholder 2"/>
          <p:cNvSpPr txBox="1">
            <a:spLocks/>
          </p:cNvSpPr>
          <p:nvPr/>
        </p:nvSpPr>
        <p:spPr bwMode="auto">
          <a:xfrm>
            <a:off x="542925" y="4451273"/>
            <a:ext cx="822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chemeClr val="tx1"/>
              </a:buClr>
              <a:buFont typeface="Verdana" panose="020B0604030504040204" pitchFamily="34" charset="0"/>
              <a:buChar char="•"/>
            </a:pPr>
            <a:r>
              <a:rPr lang="en-US" altLang="en-US" dirty="0" smtClean="0">
                <a:latin typeface="+mj-lt"/>
              </a:rPr>
              <a:t>More </a:t>
            </a:r>
            <a:r>
              <a:rPr lang="en-US" altLang="en-US" dirty="0">
                <a:latin typeface="+mj-lt"/>
              </a:rPr>
              <a:t>families classified as moderate and low risk</a:t>
            </a:r>
          </a:p>
          <a:p>
            <a:pPr>
              <a:buClr>
                <a:schemeClr val="tx1"/>
              </a:buClr>
              <a:buFont typeface="Verdana" panose="020B0604030504040204" pitchFamily="34" charset="0"/>
              <a:buChar char="•"/>
            </a:pPr>
            <a:endParaRPr lang="en-US" altLang="en-US" dirty="0" smtClean="0">
              <a:latin typeface="+mj-lt"/>
            </a:endParaRPr>
          </a:p>
          <a:p>
            <a:pPr>
              <a:buClr>
                <a:schemeClr val="tx1"/>
              </a:buClr>
              <a:buFont typeface="Verdana" panose="020B0604030504040204" pitchFamily="34" charset="0"/>
              <a:buChar char="•"/>
            </a:pPr>
            <a:r>
              <a:rPr lang="en-US" altLang="en-US" dirty="0" smtClean="0">
                <a:latin typeface="+mj-lt"/>
              </a:rPr>
              <a:t>Focus </a:t>
            </a:r>
            <a:r>
              <a:rPr lang="en-US" altLang="en-US" dirty="0">
                <a:latin typeface="+mj-lt"/>
              </a:rPr>
              <a:t>on a smaller percentage of families without compromising child </a:t>
            </a:r>
            <a:r>
              <a:rPr lang="en-US" altLang="en-US" dirty="0" smtClean="0">
                <a:latin typeface="+mj-lt"/>
              </a:rPr>
              <a:t>safety</a:t>
            </a:r>
            <a:endParaRPr lang="en-US" altLang="en-US" dirty="0">
              <a:latin typeface="+mj-lt"/>
            </a:endParaRPr>
          </a:p>
          <a:p>
            <a:pPr>
              <a:buClr>
                <a:schemeClr val="tx1"/>
              </a:buClr>
              <a:buFont typeface="Arial" panose="020B0604020202020204" pitchFamily="34" charset="0"/>
              <a:buChar char="•"/>
            </a:pPr>
            <a:endParaRPr lang="en-US" altLang="en-US" dirty="0">
              <a:latin typeface="+mj-lt"/>
            </a:endParaRPr>
          </a:p>
          <a:p>
            <a:pPr>
              <a:buClr>
                <a:schemeClr val="tx1"/>
              </a:buClr>
              <a:buFont typeface="Verdana" panose="020B0604030504040204" pitchFamily="34" charset="0"/>
              <a:buChar char="•"/>
            </a:pPr>
            <a:r>
              <a:rPr lang="en-US" altLang="en-US" dirty="0">
                <a:latin typeface="+mj-lt"/>
              </a:rPr>
              <a:t>Evident change suggests that, by and large, workers are completing tool accurately</a:t>
            </a:r>
          </a:p>
          <a:p>
            <a:pPr>
              <a:spcAft>
                <a:spcPts val="1200"/>
              </a:spcAft>
              <a:buClr>
                <a:srgbClr val="2C928F"/>
              </a:buClr>
              <a:buFont typeface="Arial" panose="020B0604020202020204" pitchFamily="34" charset="0"/>
              <a:buChar char="•"/>
            </a:pPr>
            <a:endParaRPr lang="en-US" altLang="en-US" sz="2000" dirty="0">
              <a:latin typeface="+mj-lt"/>
            </a:endParaRPr>
          </a:p>
        </p:txBody>
      </p:sp>
      <p:grpSp>
        <p:nvGrpSpPr>
          <p:cNvPr id="5" name="Group 4"/>
          <p:cNvGrpSpPr/>
          <p:nvPr/>
        </p:nvGrpSpPr>
        <p:grpSpPr>
          <a:xfrm>
            <a:off x="356093" y="1223936"/>
            <a:ext cx="8416432" cy="2967065"/>
            <a:chOff x="270368" y="1231366"/>
            <a:chExt cx="8416432" cy="2967065"/>
          </a:xfrm>
        </p:grpSpPr>
        <p:pic>
          <p:nvPicPr>
            <p:cNvPr id="3" name="Picture 2" descr="Screen Clipping"/>
            <p:cNvPicPr>
              <a:picLocks noChangeAspect="1"/>
            </p:cNvPicPr>
            <p:nvPr/>
          </p:nvPicPr>
          <p:blipFill rotWithShape="1">
            <a:blip r:embed="rId4">
              <a:extLst>
                <a:ext uri="{28A0092B-C50C-407E-A947-70E740481C1C}">
                  <a14:useLocalDpi xmlns:a14="http://schemas.microsoft.com/office/drawing/2010/main" val="0"/>
                </a:ext>
              </a:extLst>
            </a:blip>
            <a:srcRect r="113" b="5152"/>
            <a:stretch/>
          </p:blipFill>
          <p:spPr>
            <a:xfrm>
              <a:off x="270368" y="1336169"/>
              <a:ext cx="8406907" cy="2862262"/>
            </a:xfrm>
            <a:prstGeom prst="rect">
              <a:avLst/>
            </a:prstGeom>
          </p:spPr>
        </p:pic>
        <p:sp>
          <p:nvSpPr>
            <p:cNvPr id="4" name="TextBox 3"/>
            <p:cNvSpPr txBox="1"/>
            <p:nvPr/>
          </p:nvSpPr>
          <p:spPr>
            <a:xfrm>
              <a:off x="6858000" y="1231366"/>
              <a:ext cx="1828800" cy="749834"/>
            </a:xfrm>
            <a:prstGeom prst="rect">
              <a:avLst/>
            </a:prstGeom>
            <a:solidFill>
              <a:schemeClr val="bg1"/>
            </a:solidFill>
          </p:spPr>
          <p:txBody>
            <a:bodyPr vert="horz" wrap="squar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8200" y="1965082"/>
            <a:ext cx="4041775" cy="4435718"/>
          </a:xfrm>
        </p:spPr>
        <p:txBody>
          <a:bodyPr/>
          <a:lstStyle/>
          <a:p>
            <a:r>
              <a:rPr lang="en-US" sz="2000" b="1" i="1" dirty="0"/>
              <a:t>On a scale from </a:t>
            </a:r>
            <a:r>
              <a:rPr lang="en-US" sz="2000" b="1" i="1" dirty="0" smtClean="0"/>
              <a:t>0 to 10, with 0 representing no knowledge and 10 representing expertise, how do you rate </a:t>
            </a:r>
            <a:r>
              <a:rPr lang="en-US" sz="2000" b="1" i="1" dirty="0"/>
              <a:t>your knowledge about the tools and practices of the SDM model?</a:t>
            </a:r>
          </a:p>
          <a:p>
            <a:endParaRPr lang="en-US" sz="2000" b="1" i="1" dirty="0"/>
          </a:p>
          <a:p>
            <a:pPr lvl="0"/>
            <a:r>
              <a:rPr lang="en-US" sz="2000" b="1" i="1" dirty="0"/>
              <a:t>What are your supervisory practices in </a:t>
            </a:r>
            <a:r>
              <a:rPr lang="en-US" sz="2000" b="1" i="1" dirty="0" smtClean="0"/>
              <a:t>supporting the  </a:t>
            </a:r>
            <a:r>
              <a:rPr lang="en-US" sz="2000" b="1" i="1" dirty="0"/>
              <a:t>use of SDM assessments in making key decisions with families?</a:t>
            </a:r>
            <a:endParaRPr lang="en-US" sz="2000" b="1" dirty="0"/>
          </a:p>
          <a:p>
            <a:endParaRPr lang="en-US" dirty="0"/>
          </a:p>
        </p:txBody>
      </p:sp>
      <p:sp>
        <p:nvSpPr>
          <p:cNvPr id="13314" name="Title 1"/>
          <p:cNvSpPr>
            <a:spLocks noGrp="1"/>
          </p:cNvSpPr>
          <p:nvPr>
            <p:ph type="title"/>
          </p:nvPr>
        </p:nvSpPr>
        <p:spPr bwMode="auto">
          <a:xfrm>
            <a:off x="480167" y="0"/>
            <a:ext cx="8229600" cy="961998"/>
          </a:xfrm>
          <a:ln>
            <a:miter lim="800000"/>
            <a:headEnd/>
            <a:tailEnd/>
          </a:ln>
        </p:spPr>
        <p:txBody>
          <a:bodyPr wrap="square" numCol="1" anchorCtr="0" compatLnSpc="1">
            <a:prstTxWarp prst="textNoShape">
              <a:avLst/>
            </a:prstTxWarp>
          </a:bodyPr>
          <a:lstStyle/>
          <a:p>
            <a:pPr indent="0" eaLnBrk="1" hangingPunct="1"/>
            <a:r>
              <a:rPr lang="en-US" altLang="en-US" dirty="0" smtClean="0"/>
              <a:t>Roundtable</a:t>
            </a:r>
          </a:p>
        </p:txBody>
      </p:sp>
      <p:sp>
        <p:nvSpPr>
          <p:cNvPr id="7" name="Rectangle 6">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163" y="1965376"/>
            <a:ext cx="4001094" cy="2819400"/>
          </a:xfrm>
          <a:prstGeom prst="rect">
            <a:avLst/>
          </a:prstGeom>
        </p:spPr>
      </p:pic>
      <p:sp>
        <p:nvSpPr>
          <p:cNvPr id="3" name="TextBox 2"/>
          <p:cNvSpPr txBox="1"/>
          <p:nvPr/>
        </p:nvSpPr>
        <p:spPr>
          <a:xfrm>
            <a:off x="914400" y="2514600"/>
            <a:ext cx="914400" cy="914400"/>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16" y="228600"/>
            <a:ext cx="8229600" cy="961998"/>
          </a:xfrm>
        </p:spPr>
        <p:txBody>
          <a:bodyPr/>
          <a:lstStyle/>
          <a:p>
            <a:r>
              <a:rPr lang="en-US" dirty="0">
                <a:solidFill>
                  <a:schemeClr val="tx1"/>
                </a:solidFill>
                <a:latin typeface="Verdana" pitchFamily="34" charset="0"/>
                <a:cs typeface="Verdana" pitchFamily="34" charset="0"/>
              </a:rPr>
              <a:t>2013 California Risk </a:t>
            </a:r>
            <a:r>
              <a:rPr lang="en-US">
                <a:solidFill>
                  <a:schemeClr val="tx1"/>
                </a:solidFill>
                <a:latin typeface="Verdana" pitchFamily="34" charset="0"/>
                <a:cs typeface="Verdana" pitchFamily="34" charset="0"/>
              </a:rPr>
              <a:t>Validation </a:t>
            </a:r>
            <a:r>
              <a:rPr lang="en-US" smtClean="0">
                <a:solidFill>
                  <a:schemeClr val="tx1"/>
                </a:solidFill>
                <a:latin typeface="Verdana" pitchFamily="34" charset="0"/>
                <a:cs typeface="Verdana" pitchFamily="34" charset="0"/>
              </a:rPr>
              <a:t>Results</a:t>
            </a:r>
            <a:br>
              <a:rPr lang="en-US" smtClean="0">
                <a:solidFill>
                  <a:schemeClr val="tx1"/>
                </a:solidFill>
                <a:latin typeface="Verdana" pitchFamily="34" charset="0"/>
                <a:cs typeface="Verdana" pitchFamily="34" charset="0"/>
              </a:rPr>
            </a:br>
            <a:endParaRPr lang="en-US" dirty="0">
              <a:solidFill>
                <a:schemeClr val="tx1"/>
              </a:solidFill>
              <a:latin typeface="Verdana" pitchFamily="34" charset="0"/>
              <a:cs typeface="Verdana" pitchFamily="34" charset="0"/>
            </a:endParaRPr>
          </a:p>
        </p:txBody>
      </p:sp>
      <p:graphicFrame>
        <p:nvGraphicFramePr>
          <p:cNvPr id="5" name="Chart 4"/>
          <p:cNvGraphicFramePr/>
          <p:nvPr>
            <p:extLst>
              <p:ext uri="{D42A27DB-BD31-4B8C-83A1-F6EECF244321}">
                <p14:modId xmlns:p14="http://schemas.microsoft.com/office/powerpoint/2010/main" val="3128087502"/>
              </p:ext>
            </p:extLst>
          </p:nvPr>
        </p:nvGraphicFramePr>
        <p:xfrm>
          <a:off x="0" y="1397000"/>
          <a:ext cx="9144000" cy="4927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52416" y="6172200"/>
            <a:ext cx="8891584" cy="523220"/>
          </a:xfrm>
          <a:prstGeom prst="rect">
            <a:avLst/>
          </a:prstGeom>
          <a:noFill/>
        </p:spPr>
        <p:txBody>
          <a:bodyPr wrap="square" rtlCol="0">
            <a:spAutoFit/>
          </a:bodyPr>
          <a:lstStyle/>
          <a:p>
            <a:r>
              <a:rPr lang="en-US" sz="1400" b="0" dirty="0" smtClean="0">
                <a:latin typeface="+mj-lt"/>
              </a:rPr>
              <a:t>N = 11,444 substantiated/inconclusive </a:t>
            </a:r>
            <a:r>
              <a:rPr lang="en-US" sz="1400" b="0" smtClean="0">
                <a:latin typeface="+mj-lt"/>
              </a:rPr>
              <a:t>investigations between July </a:t>
            </a:r>
            <a:r>
              <a:rPr lang="en-US" sz="1400" b="0" dirty="0" smtClean="0">
                <a:latin typeface="+mj-lt"/>
              </a:rPr>
              <a:t>1</a:t>
            </a:r>
            <a:r>
              <a:rPr lang="en-US" sz="1400" b="0" smtClean="0">
                <a:latin typeface="+mj-lt"/>
              </a:rPr>
              <a:t>, 2010, and </a:t>
            </a:r>
            <a:r>
              <a:rPr lang="en-US" sz="1400" b="0" dirty="0" smtClean="0">
                <a:latin typeface="+mj-lt"/>
              </a:rPr>
              <a:t>June 30, 2011;</a:t>
            </a:r>
          </a:p>
          <a:p>
            <a:r>
              <a:rPr lang="en-US" sz="1400" b="0" dirty="0" smtClean="0">
                <a:latin typeface="+mj-lt"/>
              </a:rPr>
              <a:t>18-month follow-up period</a:t>
            </a:r>
            <a:endParaRPr lang="en-US" sz="1400" b="0" dirty="0">
              <a:latin typeface="+mj-lt"/>
            </a:endParaRPr>
          </a:p>
        </p:txBody>
      </p:sp>
    </p:spTree>
    <p:extLst>
      <p:ext uri="{BB962C8B-B14F-4D97-AF65-F5344CB8AC3E}">
        <p14:creationId xmlns:p14="http://schemas.microsoft.com/office/powerpoint/2010/main" val="6480766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a:r>
              <a:rPr lang="en-US" altLang="en-US" smtClean="0"/>
              <a:t>Common Mistakes</a:t>
            </a:r>
          </a:p>
        </p:txBody>
      </p:sp>
      <p:grpSp>
        <p:nvGrpSpPr>
          <p:cNvPr id="3" name="Group 2"/>
          <p:cNvGrpSpPr/>
          <p:nvPr/>
        </p:nvGrpSpPr>
        <p:grpSpPr>
          <a:xfrm>
            <a:off x="609600" y="1909762"/>
            <a:ext cx="8229598" cy="3343275"/>
            <a:chOff x="609600" y="1909762"/>
            <a:chExt cx="8229598" cy="3343275"/>
          </a:xfrm>
        </p:grpSpPr>
        <p:sp>
          <p:nvSpPr>
            <p:cNvPr id="4" name="Freeform 3"/>
            <p:cNvSpPr/>
            <p:nvPr/>
          </p:nvSpPr>
          <p:spPr>
            <a:xfrm>
              <a:off x="609600" y="1909762"/>
              <a:ext cx="2571749" cy="1543050"/>
            </a:xfrm>
            <a:custGeom>
              <a:avLst/>
              <a:gdLst>
                <a:gd name="connsiteX0" fmla="*/ 0 w 2571749"/>
                <a:gd name="connsiteY0" fmla="*/ 0 h 1543050"/>
                <a:gd name="connsiteX1" fmla="*/ 2571749 w 2571749"/>
                <a:gd name="connsiteY1" fmla="*/ 0 h 1543050"/>
                <a:gd name="connsiteX2" fmla="*/ 2571749 w 2571749"/>
                <a:gd name="connsiteY2" fmla="*/ 1543050 h 1543050"/>
                <a:gd name="connsiteX3" fmla="*/ 0 w 2571749"/>
                <a:gd name="connsiteY3" fmla="*/ 1543050 h 1543050"/>
                <a:gd name="connsiteX4" fmla="*/ 0 w 2571749"/>
                <a:gd name="connsiteY4" fmla="*/ 0 h 154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49" h="1543050">
                  <a:moveTo>
                    <a:pt x="0" y="0"/>
                  </a:moveTo>
                  <a:lnTo>
                    <a:pt x="2571749" y="0"/>
                  </a:lnTo>
                  <a:lnTo>
                    <a:pt x="2571749" y="1543050"/>
                  </a:lnTo>
                  <a:lnTo>
                    <a:pt x="0" y="1543050"/>
                  </a:lnTo>
                  <a:lnTo>
                    <a:pt x="0" y="0"/>
                  </a:lnTo>
                  <a:close/>
                </a:path>
              </a:pathLst>
            </a:custGeom>
            <a:solidFill>
              <a:schemeClr val="accent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en-US" sz="1800" kern="1200" dirty="0" smtClean="0"/>
                <a:t>Assessing wrong household</a:t>
              </a:r>
              <a:endParaRPr lang="en-US" sz="1800" kern="1200" dirty="0"/>
            </a:p>
          </p:txBody>
        </p:sp>
        <p:sp>
          <p:nvSpPr>
            <p:cNvPr id="5" name="Freeform 4"/>
            <p:cNvSpPr/>
            <p:nvPr/>
          </p:nvSpPr>
          <p:spPr>
            <a:xfrm>
              <a:off x="3438525" y="1909762"/>
              <a:ext cx="2571749" cy="1543050"/>
            </a:xfrm>
            <a:custGeom>
              <a:avLst/>
              <a:gdLst>
                <a:gd name="connsiteX0" fmla="*/ 0 w 2571749"/>
                <a:gd name="connsiteY0" fmla="*/ 0 h 1543050"/>
                <a:gd name="connsiteX1" fmla="*/ 2571749 w 2571749"/>
                <a:gd name="connsiteY1" fmla="*/ 0 h 1543050"/>
                <a:gd name="connsiteX2" fmla="*/ 2571749 w 2571749"/>
                <a:gd name="connsiteY2" fmla="*/ 1543050 h 1543050"/>
                <a:gd name="connsiteX3" fmla="*/ 0 w 2571749"/>
                <a:gd name="connsiteY3" fmla="*/ 1543050 h 1543050"/>
                <a:gd name="connsiteX4" fmla="*/ 0 w 2571749"/>
                <a:gd name="connsiteY4" fmla="*/ 0 h 154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49" h="1543050">
                  <a:moveTo>
                    <a:pt x="0" y="0"/>
                  </a:moveTo>
                  <a:lnTo>
                    <a:pt x="2571749" y="0"/>
                  </a:lnTo>
                  <a:lnTo>
                    <a:pt x="2571749" y="1543050"/>
                  </a:lnTo>
                  <a:lnTo>
                    <a:pt x="0" y="1543050"/>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2">
                <a:hueOff val="1952002"/>
                <a:satOff val="0"/>
                <a:lumOff val="-3412"/>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en-US" sz="1800" kern="1200" dirty="0" smtClean="0"/>
                <a:t>Completing when not required</a:t>
              </a:r>
            </a:p>
          </p:txBody>
        </p:sp>
        <p:sp>
          <p:nvSpPr>
            <p:cNvPr id="6" name="Freeform 5"/>
            <p:cNvSpPr/>
            <p:nvPr/>
          </p:nvSpPr>
          <p:spPr>
            <a:xfrm>
              <a:off x="6267449" y="1909762"/>
              <a:ext cx="2571749" cy="1543050"/>
            </a:xfrm>
            <a:custGeom>
              <a:avLst/>
              <a:gdLst>
                <a:gd name="connsiteX0" fmla="*/ 0 w 2571749"/>
                <a:gd name="connsiteY0" fmla="*/ 0 h 1543050"/>
                <a:gd name="connsiteX1" fmla="*/ 2571749 w 2571749"/>
                <a:gd name="connsiteY1" fmla="*/ 0 h 1543050"/>
                <a:gd name="connsiteX2" fmla="*/ 2571749 w 2571749"/>
                <a:gd name="connsiteY2" fmla="*/ 1543050 h 1543050"/>
                <a:gd name="connsiteX3" fmla="*/ 0 w 2571749"/>
                <a:gd name="connsiteY3" fmla="*/ 1543050 h 1543050"/>
                <a:gd name="connsiteX4" fmla="*/ 0 w 2571749"/>
                <a:gd name="connsiteY4" fmla="*/ 0 h 154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49" h="1543050">
                  <a:moveTo>
                    <a:pt x="0" y="0"/>
                  </a:moveTo>
                  <a:lnTo>
                    <a:pt x="2571749" y="0"/>
                  </a:lnTo>
                  <a:lnTo>
                    <a:pt x="2571749" y="1543050"/>
                  </a:lnTo>
                  <a:lnTo>
                    <a:pt x="0" y="1543050"/>
                  </a:lnTo>
                  <a:lnTo>
                    <a:pt x="0" y="0"/>
                  </a:lnTo>
                  <a:close/>
                </a:path>
              </a:pathLst>
            </a:custGeom>
            <a:solidFill>
              <a:schemeClr val="accent3"/>
            </a:solidFill>
          </p:spPr>
          <p:style>
            <a:lnRef idx="2">
              <a:schemeClr val="lt1">
                <a:hueOff val="0"/>
                <a:satOff val="0"/>
                <a:lumOff val="0"/>
                <a:alphaOff val="0"/>
              </a:schemeClr>
            </a:lnRef>
            <a:fillRef idx="1">
              <a:scrgbClr r="0" g="0" b="0"/>
            </a:fillRef>
            <a:effectRef idx="0">
              <a:schemeClr val="accent2">
                <a:hueOff val="3904005"/>
                <a:satOff val="0"/>
                <a:lumOff val="-6824"/>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en-US" sz="1800" kern="1200" dirty="0" smtClean="0"/>
                <a:t>Completing with insufficient information</a:t>
              </a:r>
            </a:p>
          </p:txBody>
        </p:sp>
        <p:sp>
          <p:nvSpPr>
            <p:cNvPr id="7" name="Freeform 6"/>
            <p:cNvSpPr/>
            <p:nvPr/>
          </p:nvSpPr>
          <p:spPr>
            <a:xfrm>
              <a:off x="609600" y="3709987"/>
              <a:ext cx="2571749" cy="1543050"/>
            </a:xfrm>
            <a:custGeom>
              <a:avLst/>
              <a:gdLst>
                <a:gd name="connsiteX0" fmla="*/ 0 w 2571749"/>
                <a:gd name="connsiteY0" fmla="*/ 0 h 1543050"/>
                <a:gd name="connsiteX1" fmla="*/ 2571749 w 2571749"/>
                <a:gd name="connsiteY1" fmla="*/ 0 h 1543050"/>
                <a:gd name="connsiteX2" fmla="*/ 2571749 w 2571749"/>
                <a:gd name="connsiteY2" fmla="*/ 1543050 h 1543050"/>
                <a:gd name="connsiteX3" fmla="*/ 0 w 2571749"/>
                <a:gd name="connsiteY3" fmla="*/ 1543050 h 1543050"/>
                <a:gd name="connsiteX4" fmla="*/ 0 w 2571749"/>
                <a:gd name="connsiteY4" fmla="*/ 0 h 154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49" h="1543050">
                  <a:moveTo>
                    <a:pt x="0" y="0"/>
                  </a:moveTo>
                  <a:lnTo>
                    <a:pt x="2571749" y="0"/>
                  </a:lnTo>
                  <a:lnTo>
                    <a:pt x="2571749" y="1543050"/>
                  </a:lnTo>
                  <a:lnTo>
                    <a:pt x="0" y="1543050"/>
                  </a:lnTo>
                  <a:lnTo>
                    <a:pt x="0" y="0"/>
                  </a:lnTo>
                  <a:close/>
                </a:path>
              </a:pathLst>
            </a:custGeom>
            <a:solidFill>
              <a:schemeClr val="accent4"/>
            </a:solidFill>
          </p:spPr>
          <p:style>
            <a:lnRef idx="2">
              <a:schemeClr val="lt1">
                <a:hueOff val="0"/>
                <a:satOff val="0"/>
                <a:lumOff val="0"/>
                <a:alphaOff val="0"/>
              </a:schemeClr>
            </a:lnRef>
            <a:fillRef idx="1">
              <a:scrgbClr r="0" g="0" b="0"/>
            </a:fillRef>
            <a:effectRef idx="0">
              <a:schemeClr val="accent2">
                <a:hueOff val="5856008"/>
                <a:satOff val="0"/>
                <a:lumOff val="-10235"/>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en-US" sz="1800" kern="1200" dirty="0" smtClean="0">
                  <a:solidFill>
                    <a:schemeClr val="bg1"/>
                  </a:solidFill>
                </a:rPr>
                <a:t>DEFINITIONS</a:t>
              </a:r>
            </a:p>
          </p:txBody>
        </p:sp>
        <p:sp>
          <p:nvSpPr>
            <p:cNvPr id="8" name="Freeform 7"/>
            <p:cNvSpPr/>
            <p:nvPr/>
          </p:nvSpPr>
          <p:spPr>
            <a:xfrm>
              <a:off x="3438525" y="3709987"/>
              <a:ext cx="2571749" cy="1543050"/>
            </a:xfrm>
            <a:custGeom>
              <a:avLst/>
              <a:gdLst>
                <a:gd name="connsiteX0" fmla="*/ 0 w 2571749"/>
                <a:gd name="connsiteY0" fmla="*/ 0 h 1543050"/>
                <a:gd name="connsiteX1" fmla="*/ 2571749 w 2571749"/>
                <a:gd name="connsiteY1" fmla="*/ 0 h 1543050"/>
                <a:gd name="connsiteX2" fmla="*/ 2571749 w 2571749"/>
                <a:gd name="connsiteY2" fmla="*/ 1543050 h 1543050"/>
                <a:gd name="connsiteX3" fmla="*/ 0 w 2571749"/>
                <a:gd name="connsiteY3" fmla="*/ 1543050 h 1543050"/>
                <a:gd name="connsiteX4" fmla="*/ 0 w 2571749"/>
                <a:gd name="connsiteY4" fmla="*/ 0 h 154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49" h="1543050">
                  <a:moveTo>
                    <a:pt x="0" y="0"/>
                  </a:moveTo>
                  <a:lnTo>
                    <a:pt x="2571749" y="0"/>
                  </a:lnTo>
                  <a:lnTo>
                    <a:pt x="2571749" y="1543050"/>
                  </a:lnTo>
                  <a:lnTo>
                    <a:pt x="0" y="1543050"/>
                  </a:lnTo>
                  <a:lnTo>
                    <a:pt x="0" y="0"/>
                  </a:lnTo>
                  <a:close/>
                </a:path>
              </a:pathLst>
            </a:custGeom>
            <a:solidFill>
              <a:schemeClr val="accent5"/>
            </a:solidFill>
          </p:spPr>
          <p:style>
            <a:lnRef idx="2">
              <a:schemeClr val="lt1">
                <a:hueOff val="0"/>
                <a:satOff val="0"/>
                <a:lumOff val="0"/>
                <a:alphaOff val="0"/>
              </a:schemeClr>
            </a:lnRef>
            <a:fillRef idx="1">
              <a:scrgbClr r="0" g="0" b="0"/>
            </a:fillRef>
            <a:effectRef idx="0">
              <a:schemeClr val="accent2">
                <a:hueOff val="7808010"/>
                <a:satOff val="0"/>
                <a:lumOff val="-13647"/>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en-US" sz="1800" kern="1200" dirty="0" smtClean="0">
                  <a:solidFill>
                    <a:schemeClr val="tx1"/>
                  </a:solidFill>
                </a:rPr>
                <a:t>Not </a:t>
              </a:r>
              <a:r>
                <a:rPr lang="en-US" altLang="en-US" sz="1800" kern="1200" smtClean="0">
                  <a:solidFill>
                    <a:schemeClr val="tx1"/>
                  </a:solidFill>
                </a:rPr>
                <a:t>engaging    high-risk and      very high-risk </a:t>
              </a:r>
              <a:r>
                <a:rPr lang="en-US" altLang="en-US" sz="1800" kern="1200" dirty="0" smtClean="0">
                  <a:solidFill>
                    <a:schemeClr val="tx1"/>
                  </a:solidFill>
                </a:rPr>
                <a:t>families </a:t>
              </a:r>
              <a:r>
                <a:rPr lang="en-US" altLang="en-US" sz="1800" kern="1200" smtClean="0">
                  <a:solidFill>
                    <a:schemeClr val="tx1"/>
                  </a:solidFill>
                </a:rPr>
                <a:t>in services (especially </a:t>
              </a:r>
              <a:r>
                <a:rPr lang="en-US" altLang="en-US" sz="1800" kern="1200" dirty="0" smtClean="0">
                  <a:solidFill>
                    <a:schemeClr val="tx1"/>
                  </a:solidFill>
                </a:rPr>
                <a:t>if inconclusive)</a:t>
              </a:r>
            </a:p>
          </p:txBody>
        </p:sp>
        <p:sp>
          <p:nvSpPr>
            <p:cNvPr id="9" name="Freeform 8"/>
            <p:cNvSpPr/>
            <p:nvPr/>
          </p:nvSpPr>
          <p:spPr>
            <a:xfrm>
              <a:off x="6267449" y="3709987"/>
              <a:ext cx="2571749" cy="1543050"/>
            </a:xfrm>
            <a:custGeom>
              <a:avLst/>
              <a:gdLst>
                <a:gd name="connsiteX0" fmla="*/ 0 w 2571749"/>
                <a:gd name="connsiteY0" fmla="*/ 0 h 1543050"/>
                <a:gd name="connsiteX1" fmla="*/ 2571749 w 2571749"/>
                <a:gd name="connsiteY1" fmla="*/ 0 h 1543050"/>
                <a:gd name="connsiteX2" fmla="*/ 2571749 w 2571749"/>
                <a:gd name="connsiteY2" fmla="*/ 1543050 h 1543050"/>
                <a:gd name="connsiteX3" fmla="*/ 0 w 2571749"/>
                <a:gd name="connsiteY3" fmla="*/ 1543050 h 1543050"/>
                <a:gd name="connsiteX4" fmla="*/ 0 w 2571749"/>
                <a:gd name="connsiteY4" fmla="*/ 0 h 154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49" h="1543050">
                  <a:moveTo>
                    <a:pt x="0" y="0"/>
                  </a:moveTo>
                  <a:lnTo>
                    <a:pt x="2571749" y="0"/>
                  </a:lnTo>
                  <a:lnTo>
                    <a:pt x="2571749" y="1543050"/>
                  </a:lnTo>
                  <a:lnTo>
                    <a:pt x="0" y="1543050"/>
                  </a:lnTo>
                  <a:lnTo>
                    <a:pt x="0" y="0"/>
                  </a:lnTo>
                  <a:close/>
                </a:path>
              </a:pathLst>
            </a:custGeom>
            <a:solidFill>
              <a:schemeClr val="accent6"/>
            </a:solidFill>
          </p:spPr>
          <p:style>
            <a:lnRef idx="2">
              <a:schemeClr val="lt1">
                <a:hueOff val="0"/>
                <a:satOff val="0"/>
                <a:lumOff val="0"/>
                <a:alphaOff val="0"/>
              </a:schemeClr>
            </a:lnRef>
            <a:fillRef idx="1">
              <a:schemeClr val="accent2">
                <a:hueOff val="9760012"/>
                <a:satOff val="0"/>
                <a:lumOff val="-17059"/>
                <a:alphaOff val="0"/>
              </a:schemeClr>
            </a:fillRef>
            <a:effectRef idx="0">
              <a:schemeClr val="accent2">
                <a:hueOff val="9760012"/>
                <a:satOff val="0"/>
                <a:lumOff val="-17059"/>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en-US" sz="1800" kern="1200" dirty="0" smtClean="0">
                  <a:solidFill>
                    <a:schemeClr val="bg1"/>
                  </a:solidFill>
                </a:rPr>
                <a:t>Providing services </a:t>
              </a:r>
              <a:r>
                <a:rPr lang="en-US" altLang="en-US" sz="1800" kern="1200" smtClean="0">
                  <a:solidFill>
                    <a:schemeClr val="bg1"/>
                  </a:solidFill>
                </a:rPr>
                <a:t>to low- and moderate- </a:t>
              </a:r>
              <a:r>
                <a:rPr lang="en-US" altLang="en-US" sz="1800" kern="1200" dirty="0" smtClean="0">
                  <a:solidFill>
                    <a:schemeClr val="bg1"/>
                  </a:solidFill>
                </a:rPr>
                <a:t>risk families with no unresolved safety threats</a:t>
              </a: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1" name="Text Placeholder 3"/>
          <p:cNvSpPr>
            <a:spLocks noGrp="1"/>
          </p:cNvSpPr>
          <p:nvPr>
            <p:ph type="body" sz="quarter" idx="4294967295"/>
          </p:nvPr>
        </p:nvSpPr>
        <p:spPr>
          <a:xfrm>
            <a:off x="559900" y="1729912"/>
            <a:ext cx="3884613" cy="639763"/>
          </a:xfrm>
          <a:prstGeom prst="rect">
            <a:avLst/>
          </a:prstGeom>
        </p:spPr>
        <p:txBody>
          <a:bodyPr/>
          <a:lstStyle/>
          <a:p>
            <a:r>
              <a:rPr lang="en-US" sz="2800" dirty="0">
                <a:solidFill>
                  <a:schemeClr val="tx1"/>
                </a:solidFill>
                <a:latin typeface="Verdana" charset="0"/>
                <a:ea typeface="MS PGothic" charset="0"/>
              </a:rPr>
              <a:t>RISK</a:t>
            </a:r>
          </a:p>
        </p:txBody>
      </p:sp>
      <p:pic>
        <p:nvPicPr>
          <p:cNvPr id="2" name="Content Placeholder 1"/>
          <p:cNvPicPr>
            <a:picLocks noGrp="1" noChangeAspect="1"/>
          </p:cNvPicPr>
          <p:nvPr>
            <p:ph sz="quarter" idx="4294967295"/>
          </p:nvPr>
        </p:nvPicPr>
        <p:blipFill>
          <a:blip r:embed="rId4"/>
          <a:srcRect l="15702" r="15702"/>
          <a:stretch>
            <a:fillRect/>
          </a:stretch>
        </p:blipFill>
        <p:spPr>
          <a:xfrm>
            <a:off x="559900" y="2644312"/>
            <a:ext cx="3381375" cy="2832100"/>
          </a:xfrm>
          <a:prstGeom prst="rect">
            <a:avLst/>
          </a:prstGeom>
        </p:spPr>
      </p:pic>
      <p:sp>
        <p:nvSpPr>
          <p:cNvPr id="568323" name="Text Placeholder 5"/>
          <p:cNvSpPr>
            <a:spLocks noGrp="1"/>
          </p:cNvSpPr>
          <p:nvPr>
            <p:ph type="body" sz="quarter" idx="4294967295"/>
          </p:nvPr>
        </p:nvSpPr>
        <p:spPr>
          <a:xfrm>
            <a:off x="4444513" y="1768012"/>
            <a:ext cx="3884612" cy="639763"/>
          </a:xfrm>
          <a:prstGeom prst="rect">
            <a:avLst/>
          </a:prstGeom>
        </p:spPr>
        <p:txBody>
          <a:bodyPr/>
          <a:lstStyle/>
          <a:p>
            <a:r>
              <a:rPr lang="en-US" sz="2800" dirty="0" smtClean="0">
                <a:solidFill>
                  <a:schemeClr val="tx1"/>
                </a:solidFill>
                <a:latin typeface="Verdana" charset="0"/>
                <a:ea typeface="MS PGothic" charset="0"/>
              </a:rPr>
              <a:t>SAFETY THREAT</a:t>
            </a:r>
            <a:endParaRPr lang="en-US" sz="2800" dirty="0">
              <a:solidFill>
                <a:schemeClr val="tx1"/>
              </a:solidFill>
              <a:latin typeface="Verdana" charset="0"/>
              <a:ea typeface="MS PGothic" charset="0"/>
            </a:endParaRPr>
          </a:p>
        </p:txBody>
      </p:sp>
      <p:pic>
        <p:nvPicPr>
          <p:cNvPr id="3" name="Picture 2"/>
          <p:cNvPicPr>
            <a:picLocks noChangeAspect="1"/>
          </p:cNvPicPr>
          <p:nvPr/>
        </p:nvPicPr>
        <p:blipFill>
          <a:blip r:embed="rId5"/>
          <a:stretch>
            <a:fillRect/>
          </a:stretch>
        </p:blipFill>
        <p:spPr>
          <a:xfrm>
            <a:off x="4444513" y="2644312"/>
            <a:ext cx="4245018" cy="2832223"/>
          </a:xfrm>
          <a:prstGeom prst="rect">
            <a:avLst/>
          </a:prstGeom>
        </p:spPr>
      </p:pic>
      <p:sp>
        <p:nvSpPr>
          <p:cNvPr id="4" name="Rectangle 3"/>
          <p:cNvSpPr/>
          <p:nvPr/>
        </p:nvSpPr>
        <p:spPr>
          <a:xfrm>
            <a:off x="527243" y="0"/>
            <a:ext cx="8534400" cy="990600"/>
          </a:xfrm>
          <a:prstGeom prst="rect">
            <a:avLst/>
          </a:prstGeom>
        </p:spPr>
        <p:txBody>
          <a:bodyPr wrap="square" anchor="ctr">
            <a:noAutofit/>
          </a:bodyPr>
          <a:lstStyle/>
          <a:p>
            <a:r>
              <a:rPr lang="en-US" sz="2700" dirty="0">
                <a:latin typeface="Verdana" pitchFamily="34" charset="0"/>
                <a:cs typeface="Verdana" pitchFamily="34" charset="0"/>
              </a:rPr>
              <a:t>The Difference Between Risk and Safety Threat</a:t>
            </a:r>
            <a:endParaRPr lang="en-US" sz="2700" dirty="0"/>
          </a:p>
        </p:txBody>
      </p:sp>
    </p:spTree>
    <p:custDataLst>
      <p:tags r:id="rId1"/>
    </p:custDataLst>
    <p:extLst>
      <p:ext uri="{BB962C8B-B14F-4D97-AF65-F5344CB8AC3E}">
        <p14:creationId xmlns:p14="http://schemas.microsoft.com/office/powerpoint/2010/main" val="757384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24256" y="-12192"/>
            <a:ext cx="8467344" cy="961998"/>
          </a:xfrm>
        </p:spPr>
        <p:txBody>
          <a:bodyPr/>
          <a:lstStyle/>
          <a:p>
            <a:r>
              <a:rPr lang="en-US" dirty="0">
                <a:solidFill>
                  <a:schemeClr val="tx1"/>
                </a:solidFill>
                <a:latin typeface="Verdana" pitchFamily="34" charset="0"/>
                <a:cs typeface="Verdana" pitchFamily="34" charset="0"/>
              </a:rPr>
              <a:t>Integrating What We Learn From </a:t>
            </a:r>
            <a:r>
              <a:rPr lang="en-US" dirty="0" smtClean="0">
                <a:solidFill>
                  <a:schemeClr val="tx1"/>
                </a:solidFill>
                <a:latin typeface="Verdana" pitchFamily="34" charset="0"/>
                <a:cs typeface="Verdana" pitchFamily="34" charset="0"/>
              </a:rPr>
              <a:t>Safety </a:t>
            </a:r>
            <a:r>
              <a:rPr lang="en-US" dirty="0">
                <a:solidFill>
                  <a:schemeClr val="tx1"/>
                </a:solidFill>
                <a:latin typeface="Verdana" pitchFamily="34" charset="0"/>
                <a:cs typeface="Verdana" pitchFamily="34" charset="0"/>
              </a:rPr>
              <a:t>and Risk</a:t>
            </a:r>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2764678205"/>
              </p:ext>
            </p:extLst>
          </p:nvPr>
        </p:nvGraphicFramePr>
        <p:xfrm>
          <a:off x="304800" y="1535481"/>
          <a:ext cx="8686800" cy="4383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52400" y="5919461"/>
            <a:ext cx="8991600" cy="523212"/>
          </a:xfrm>
          <a:prstGeom prst="rect">
            <a:avLst/>
          </a:prstGeom>
          <a:noFill/>
        </p:spPr>
        <p:txBody>
          <a:bodyPr wrap="square" lIns="91430" tIns="45716" rIns="91430" bIns="45716" rtlCol="0">
            <a:spAutoFit/>
          </a:bodyPr>
          <a:lstStyle/>
          <a:p>
            <a:pPr defTabSz="457200" eaLnBrk="1" fontAlgn="auto" hangingPunct="1">
              <a:spcBef>
                <a:spcPts val="0"/>
              </a:spcBef>
              <a:spcAft>
                <a:spcPts val="0"/>
              </a:spcAft>
            </a:pPr>
            <a:r>
              <a:rPr lang="en-US" sz="1400" b="0" dirty="0" smtClean="0">
                <a:solidFill>
                  <a:srgbClr val="484C45"/>
                </a:solidFill>
                <a:latin typeface="Verdana"/>
              </a:rPr>
              <a:t>2014 Combined California Management Report    N = 82,047</a:t>
            </a:r>
            <a:endParaRPr lang="en-US" sz="1400" b="0" dirty="0">
              <a:solidFill>
                <a:srgbClr val="484C45"/>
              </a:solidFill>
              <a:latin typeface="Verdana"/>
            </a:endParaRPr>
          </a:p>
          <a:p>
            <a:pPr defTabSz="457200" eaLnBrk="1" fontAlgn="auto" hangingPunct="1">
              <a:spcBef>
                <a:spcPts val="0"/>
              </a:spcBef>
              <a:spcAft>
                <a:spcPts val="0"/>
              </a:spcAft>
            </a:pPr>
            <a:r>
              <a:rPr lang="en-US" sz="1400" b="0" smtClean="0">
                <a:solidFill>
                  <a:srgbClr val="484C45"/>
                </a:solidFill>
                <a:latin typeface="Verdana"/>
              </a:rPr>
              <a:t>Note: </a:t>
            </a:r>
            <a:r>
              <a:rPr lang="en-US" sz="1400" b="0" dirty="0">
                <a:solidFill>
                  <a:srgbClr val="484C45"/>
                </a:solidFill>
                <a:latin typeface="Verdana"/>
              </a:rPr>
              <a:t>Does not represent all referrals because risk is often not determined for unfounded reports.</a:t>
            </a:r>
          </a:p>
        </p:txBody>
      </p:sp>
    </p:spTree>
    <p:extLst>
      <p:ext uri="{BB962C8B-B14F-4D97-AF65-F5344CB8AC3E}">
        <p14:creationId xmlns:p14="http://schemas.microsoft.com/office/powerpoint/2010/main" val="161668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solidFill>
                  <a:schemeClr val="tx1"/>
                </a:solidFill>
                <a:latin typeface="Verdana" pitchFamily="34" charset="0"/>
                <a:cs typeface="Verdana" pitchFamily="34" charset="0"/>
              </a:rPr>
              <a:t>Triaging From Safety and Risk Assessments</a:t>
            </a:r>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4085046179"/>
              </p:ext>
            </p:extLst>
          </p:nvPr>
        </p:nvGraphicFramePr>
        <p:xfrm>
          <a:off x="147664" y="1295400"/>
          <a:ext cx="890774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1342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sz="2700" smtClean="0"/>
              <a:t>The SDM</a:t>
            </a:r>
            <a:r>
              <a:rPr lang="en-US" altLang="en-US" sz="2700" baseline="30000" smtClean="0"/>
              <a:t>®</a:t>
            </a:r>
            <a:r>
              <a:rPr lang="en-US" altLang="en-US" sz="2700" smtClean="0"/>
              <a:t> Family Strengths and Needs Assessment</a:t>
            </a:r>
          </a:p>
        </p:txBody>
      </p:sp>
      <p:sp>
        <p:nvSpPr>
          <p:cNvPr id="22531" name="Content Placeholder 2"/>
          <p:cNvSpPr>
            <a:spLocks noGrp="1"/>
          </p:cNvSpPr>
          <p:nvPr>
            <p:ph idx="4294967295"/>
          </p:nvPr>
        </p:nvSpPr>
        <p:spPr>
          <a:xfrm>
            <a:off x="457201" y="1019174"/>
            <a:ext cx="8534400" cy="4983163"/>
          </a:xfrm>
        </p:spPr>
        <p:txBody>
          <a:bodyPr/>
          <a:lstStyle/>
          <a:p>
            <a:pPr eaLnBrk="1" hangingPunct="1">
              <a:spcAft>
                <a:spcPts val="0"/>
              </a:spcAft>
              <a:buClr>
                <a:schemeClr val="tx1"/>
              </a:buClr>
              <a:buFont typeface="Arial" charset="0"/>
              <a:buChar char="•"/>
              <a:defRPr/>
            </a:pPr>
            <a:endParaRPr lang="en-US" sz="1800" dirty="0" smtClean="0"/>
          </a:p>
          <a:p>
            <a:pPr marL="457200" indent="-457200" eaLnBrk="1" hangingPunct="1">
              <a:spcAft>
                <a:spcPts val="0"/>
              </a:spcAft>
              <a:buClr>
                <a:schemeClr val="tx1"/>
              </a:buClr>
              <a:buFont typeface="Verdana" panose="020B0604030504040204" pitchFamily="34" charset="0"/>
              <a:buChar char="•"/>
              <a:defRPr/>
            </a:pPr>
            <a:r>
              <a:rPr lang="en-US" sz="1800" dirty="0" smtClean="0"/>
              <a:t>What should case plan focus on?</a:t>
            </a:r>
          </a:p>
          <a:p>
            <a:pPr eaLnBrk="1" hangingPunct="1">
              <a:spcAft>
                <a:spcPts val="0"/>
              </a:spcAft>
              <a:buFont typeface="Arial" charset="0"/>
              <a:buChar char="•"/>
              <a:defRPr/>
            </a:pPr>
            <a:endParaRPr lang="en-US" sz="1800" dirty="0" smtClean="0"/>
          </a:p>
          <a:p>
            <a:pPr marL="457200" indent="-457200" eaLnBrk="1" hangingPunct="1">
              <a:spcAft>
                <a:spcPts val="0"/>
              </a:spcAft>
              <a:buClr>
                <a:schemeClr val="tx1"/>
              </a:buClr>
              <a:buFont typeface="Verdana" panose="020B0604030504040204" pitchFamily="34" charset="0"/>
              <a:buChar char="•"/>
              <a:defRPr/>
            </a:pPr>
            <a:r>
              <a:rPr lang="en-US" sz="1800" dirty="0" smtClean="0"/>
              <a:t>Open cases</a:t>
            </a:r>
          </a:p>
          <a:p>
            <a:pPr marL="914400" lvl="1" eaLnBrk="1" hangingPunct="1">
              <a:spcBef>
                <a:spcPts val="0"/>
              </a:spcBef>
              <a:spcAft>
                <a:spcPts val="0"/>
              </a:spcAft>
              <a:buClr>
                <a:schemeClr val="tx1"/>
              </a:buClr>
              <a:buFont typeface="Myriad Pro" panose="020B0503030403020204" pitchFamily="34" charset="0"/>
              <a:buChar char="»"/>
              <a:defRPr/>
            </a:pPr>
            <a:r>
              <a:rPr lang="en-US" sz="1800" dirty="0" smtClean="0"/>
              <a:t>Initial</a:t>
            </a:r>
            <a:r>
              <a:rPr lang="en-US" sz="1800" smtClean="0"/>
              <a:t>: prior </a:t>
            </a:r>
            <a:r>
              <a:rPr lang="en-US" sz="1800" dirty="0" smtClean="0"/>
              <a:t>to first case plan</a:t>
            </a:r>
          </a:p>
          <a:p>
            <a:pPr marL="914400" lvl="1" eaLnBrk="1" hangingPunct="1">
              <a:spcBef>
                <a:spcPts val="0"/>
              </a:spcBef>
              <a:spcAft>
                <a:spcPts val="0"/>
              </a:spcAft>
              <a:buClr>
                <a:schemeClr val="tx1"/>
              </a:buClr>
              <a:buFont typeface="Myriad Pro" panose="020B0503030403020204" pitchFamily="34" charset="0"/>
              <a:buChar char="»"/>
              <a:defRPr/>
            </a:pPr>
            <a:r>
              <a:rPr lang="en-US" sz="1800" dirty="0" smtClean="0"/>
              <a:t>Review</a:t>
            </a:r>
            <a:r>
              <a:rPr lang="en-US" sz="1800" smtClean="0"/>
              <a:t>: prior </a:t>
            </a:r>
            <a:r>
              <a:rPr lang="en-US" sz="1800" dirty="0" smtClean="0"/>
              <a:t>to each case plan</a:t>
            </a:r>
          </a:p>
          <a:p>
            <a:pPr marL="1371600" lvl="2" eaLnBrk="1" hangingPunct="1">
              <a:spcBef>
                <a:spcPts val="0"/>
              </a:spcBef>
              <a:spcAft>
                <a:spcPts val="0"/>
              </a:spcAft>
              <a:buClr>
                <a:schemeClr val="tx1"/>
              </a:buClr>
              <a:buFont typeface="Wingdings" panose="05000000000000000000" pitchFamily="2" charset="2"/>
              <a:buChar char="§"/>
              <a:defRPr/>
            </a:pPr>
            <a:r>
              <a:rPr lang="en-US" sz="1800" dirty="0" smtClean="0"/>
              <a:t>Voluntary</a:t>
            </a:r>
            <a:r>
              <a:rPr lang="en-US" sz="1800" smtClean="0"/>
              <a:t>: 30 </a:t>
            </a:r>
            <a:r>
              <a:rPr lang="en-US" sz="1800" dirty="0" smtClean="0"/>
              <a:t>days prior</a:t>
            </a:r>
          </a:p>
          <a:p>
            <a:pPr marL="1371600" lvl="2" eaLnBrk="1" hangingPunct="1">
              <a:spcBef>
                <a:spcPts val="0"/>
              </a:spcBef>
              <a:spcAft>
                <a:spcPts val="0"/>
              </a:spcAft>
              <a:buClr>
                <a:schemeClr val="tx1"/>
              </a:buClr>
              <a:buFont typeface="Wingdings" panose="05000000000000000000" pitchFamily="2" charset="2"/>
              <a:buChar char="§"/>
              <a:defRPr/>
            </a:pPr>
            <a:r>
              <a:rPr lang="en-US" sz="1800" dirty="0" smtClean="0"/>
              <a:t>Court</a:t>
            </a:r>
            <a:r>
              <a:rPr lang="en-US" sz="1800" smtClean="0"/>
              <a:t>: 65 </a:t>
            </a:r>
            <a:r>
              <a:rPr lang="en-US" sz="1800" dirty="0" smtClean="0"/>
              <a:t>days prior</a:t>
            </a:r>
          </a:p>
          <a:p>
            <a:pPr lvl="2" eaLnBrk="1" hangingPunct="1">
              <a:spcBef>
                <a:spcPts val="0"/>
              </a:spcBef>
              <a:spcAft>
                <a:spcPts val="0"/>
              </a:spcAft>
              <a:defRPr/>
            </a:pPr>
            <a:endParaRPr lang="en-US" sz="1800" dirty="0" smtClean="0"/>
          </a:p>
          <a:p>
            <a:pPr marL="457200" indent="-457200" eaLnBrk="1" hangingPunct="1">
              <a:spcAft>
                <a:spcPts val="0"/>
              </a:spcAft>
              <a:buClr>
                <a:schemeClr val="tx1"/>
              </a:buClr>
              <a:buFont typeface="Verdana" panose="020B0604030504040204" pitchFamily="34" charset="0"/>
              <a:buChar char="•"/>
              <a:defRPr/>
            </a:pPr>
            <a:r>
              <a:rPr lang="en-US" sz="1800" dirty="0" smtClean="0"/>
              <a:t>Up to three priority needs for adults and all child </a:t>
            </a:r>
            <a:r>
              <a:rPr lang="en-US" sz="1800" smtClean="0"/>
              <a:t>needs must be addressed in the case </a:t>
            </a:r>
            <a:r>
              <a:rPr lang="en-US" sz="1800" dirty="0" smtClean="0"/>
              <a:t>plan.</a:t>
            </a:r>
          </a:p>
        </p:txBody>
      </p:sp>
      <p:sp>
        <p:nvSpPr>
          <p:cNvPr id="6" name="Rectangle 5">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221" y="4062373"/>
            <a:ext cx="7821116" cy="2200582"/>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7168" y="4343400"/>
            <a:ext cx="819264" cy="819264"/>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a:t>
            </a:r>
            <a:r>
              <a:rPr lang="en-US" smtClean="0"/>
              <a:t>of the SDM</a:t>
            </a:r>
            <a:r>
              <a:rPr lang="en-US" baseline="30000" smtClean="0"/>
              <a:t>®</a:t>
            </a:r>
            <a:r>
              <a:rPr lang="en-US" smtClean="0"/>
              <a:t> FSNA: </a:t>
            </a:r>
            <a:r>
              <a:rPr lang="en-US" dirty="0" smtClean="0"/>
              <a:t>Version 3.0</a:t>
            </a:r>
            <a:endParaRPr lang="en-US" dirty="0"/>
          </a:p>
        </p:txBody>
      </p:sp>
      <p:graphicFrame>
        <p:nvGraphicFramePr>
          <p:cNvPr id="5" name="Content Placeholder 4"/>
          <p:cNvGraphicFramePr>
            <a:graphicFrameLocks noGrp="1"/>
          </p:cNvGraphicFramePr>
          <p:nvPr>
            <p:ph sz="quarter" idx="4"/>
            <p:extLst>
              <p:ext uri="{D42A27DB-BD31-4B8C-83A1-F6EECF244321}">
                <p14:modId xmlns:p14="http://schemas.microsoft.com/office/powerpoint/2010/main" val="3094187620"/>
              </p:ext>
            </p:extLst>
          </p:nvPr>
        </p:nvGraphicFramePr>
        <p:xfrm>
          <a:off x="609600" y="1828800"/>
          <a:ext cx="8077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31346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a:r>
              <a:rPr lang="en-US" altLang="en-US" smtClean="0"/>
              <a:t>Common Mistakes</a:t>
            </a: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2267293293"/>
              </p:ext>
            </p:extLst>
          </p:nvPr>
        </p:nvGraphicFramePr>
        <p:xfrm>
          <a:off x="461682" y="1371600"/>
          <a:ext cx="8229600" cy="498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961998"/>
          </a:xfrm>
        </p:spPr>
        <p:txBody>
          <a:bodyPr/>
          <a:lstStyle/>
          <a:p>
            <a:r>
              <a:rPr lang="en-US" dirty="0" smtClean="0">
                <a:solidFill>
                  <a:schemeClr val="tx1"/>
                </a:solidFill>
                <a:latin typeface="Verdana" pitchFamily="34" charset="0"/>
                <a:cs typeface="Verdana" pitchFamily="34" charset="0"/>
              </a:rPr>
              <a:t>Needs, Risk, and </a:t>
            </a:r>
            <a:r>
              <a:rPr lang="en-US" smtClean="0">
                <a:solidFill>
                  <a:schemeClr val="tx1"/>
                </a:solidFill>
                <a:latin typeface="Verdana" pitchFamily="34" charset="0"/>
                <a:cs typeface="Verdana" pitchFamily="34" charset="0"/>
              </a:rPr>
              <a:t>Safety Threats </a:t>
            </a:r>
            <a:r>
              <a:rPr lang="en-US" dirty="0" smtClean="0">
                <a:solidFill>
                  <a:schemeClr val="tx1"/>
                </a:solidFill>
                <a:latin typeface="Verdana" pitchFamily="34" charset="0"/>
                <a:cs typeface="Verdana" pitchFamily="34" charset="0"/>
              </a:rPr>
              <a:t>Are Different</a:t>
            </a:r>
            <a:endParaRPr lang="en-US" dirty="0">
              <a:solidFill>
                <a:schemeClr val="tx1"/>
              </a:solidFill>
              <a:latin typeface="Verdana" pitchFamily="34" charset="0"/>
              <a:cs typeface="Verdana" pitchFamily="34" charset="0"/>
            </a:endParaRPr>
          </a:p>
        </p:txBody>
      </p:sp>
      <p:grpSp>
        <p:nvGrpSpPr>
          <p:cNvPr id="2" name="Group 1"/>
          <p:cNvGrpSpPr/>
          <p:nvPr/>
        </p:nvGrpSpPr>
        <p:grpSpPr>
          <a:xfrm>
            <a:off x="253646" y="1578445"/>
            <a:ext cx="8636706" cy="4473603"/>
            <a:chOff x="253646" y="1578445"/>
            <a:chExt cx="8636706" cy="4473603"/>
          </a:xfrm>
        </p:grpSpPr>
        <p:sp>
          <p:nvSpPr>
            <p:cNvPr id="3" name="Freeform 2"/>
            <p:cNvSpPr/>
            <p:nvPr/>
          </p:nvSpPr>
          <p:spPr>
            <a:xfrm>
              <a:off x="253646" y="1578445"/>
              <a:ext cx="8636706" cy="1257833"/>
            </a:xfrm>
            <a:custGeom>
              <a:avLst/>
              <a:gdLst>
                <a:gd name="connsiteX0" fmla="*/ 0 w 8636706"/>
                <a:gd name="connsiteY0" fmla="*/ 314458 h 1257833"/>
                <a:gd name="connsiteX1" fmla="*/ 8007790 w 8636706"/>
                <a:gd name="connsiteY1" fmla="*/ 314458 h 1257833"/>
                <a:gd name="connsiteX2" fmla="*/ 8007790 w 8636706"/>
                <a:gd name="connsiteY2" fmla="*/ 0 h 1257833"/>
                <a:gd name="connsiteX3" fmla="*/ 8636706 w 8636706"/>
                <a:gd name="connsiteY3" fmla="*/ 628917 h 1257833"/>
                <a:gd name="connsiteX4" fmla="*/ 8007790 w 8636706"/>
                <a:gd name="connsiteY4" fmla="*/ 1257833 h 1257833"/>
                <a:gd name="connsiteX5" fmla="*/ 8007790 w 8636706"/>
                <a:gd name="connsiteY5" fmla="*/ 943375 h 1257833"/>
                <a:gd name="connsiteX6" fmla="*/ 0 w 8636706"/>
                <a:gd name="connsiteY6" fmla="*/ 943375 h 1257833"/>
                <a:gd name="connsiteX7" fmla="*/ 0 w 8636706"/>
                <a:gd name="connsiteY7" fmla="*/ 314458 h 125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6706" h="1257833">
                  <a:moveTo>
                    <a:pt x="0" y="314458"/>
                  </a:moveTo>
                  <a:lnTo>
                    <a:pt x="8007790" y="314458"/>
                  </a:lnTo>
                  <a:lnTo>
                    <a:pt x="8007790" y="0"/>
                  </a:lnTo>
                  <a:lnTo>
                    <a:pt x="8636706" y="628917"/>
                  </a:lnTo>
                  <a:lnTo>
                    <a:pt x="8007790" y="1257833"/>
                  </a:lnTo>
                  <a:lnTo>
                    <a:pt x="8007790" y="943375"/>
                  </a:lnTo>
                  <a:lnTo>
                    <a:pt x="0" y="943375"/>
                  </a:lnTo>
                  <a:lnTo>
                    <a:pt x="0" y="314458"/>
                  </a:lnTo>
                  <a:close/>
                </a:path>
              </a:pathLst>
            </a:custGeom>
            <a:solidFill>
              <a:schemeClr val="accent1"/>
            </a:solidFill>
            <a:ln>
              <a:solidFill>
                <a:schemeClr val="accent1"/>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91440" tIns="405898" rIns="568458" bIns="514139" numCol="1" spcCol="1270" anchor="ctr" anchorCtr="0">
              <a:noAutofit/>
            </a:bodyPr>
            <a:lstStyle/>
            <a:p>
              <a:pPr lvl="0" algn="l" defTabSz="1066800">
                <a:spcBef>
                  <a:spcPct val="0"/>
                </a:spcBef>
                <a:spcAft>
                  <a:spcPts val="0"/>
                </a:spcAft>
              </a:pPr>
              <a:r>
                <a:rPr lang="en-US" sz="2400" b="1" kern="1200" dirty="0" smtClean="0"/>
                <a:t>Needs</a:t>
              </a:r>
              <a:endParaRPr lang="en-US" sz="2400" b="1" kern="1200" dirty="0"/>
            </a:p>
          </p:txBody>
        </p:sp>
        <p:sp>
          <p:nvSpPr>
            <p:cNvPr id="6" name="Freeform 5"/>
            <p:cNvSpPr/>
            <p:nvPr/>
          </p:nvSpPr>
          <p:spPr>
            <a:xfrm>
              <a:off x="263206" y="2598063"/>
              <a:ext cx="2670494" cy="3453985"/>
            </a:xfrm>
            <a:custGeom>
              <a:avLst/>
              <a:gdLst>
                <a:gd name="connsiteX0" fmla="*/ 0 w 2660105"/>
                <a:gd name="connsiteY0" fmla="*/ 0 h 3453985"/>
                <a:gd name="connsiteX1" fmla="*/ 2660105 w 2660105"/>
                <a:gd name="connsiteY1" fmla="*/ 0 h 3453985"/>
                <a:gd name="connsiteX2" fmla="*/ 2660105 w 2660105"/>
                <a:gd name="connsiteY2" fmla="*/ 3453985 h 3453985"/>
                <a:gd name="connsiteX3" fmla="*/ 0 w 2660105"/>
                <a:gd name="connsiteY3" fmla="*/ 3453985 h 3453985"/>
                <a:gd name="connsiteX4" fmla="*/ 0 w 2660105"/>
                <a:gd name="connsiteY4" fmla="*/ 0 h 3453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0105" h="3453985">
                  <a:moveTo>
                    <a:pt x="0" y="0"/>
                  </a:moveTo>
                  <a:lnTo>
                    <a:pt x="2660105" y="0"/>
                  </a:lnTo>
                  <a:lnTo>
                    <a:pt x="2660105" y="3453985"/>
                  </a:lnTo>
                  <a:lnTo>
                    <a:pt x="0" y="3453985"/>
                  </a:lnTo>
                  <a:lnTo>
                    <a:pt x="0" y="0"/>
                  </a:lnTo>
                  <a:close/>
                </a:path>
              </a:pathLst>
            </a:custGeom>
            <a:ln>
              <a:solidFill>
                <a:schemeClr val="accent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t" anchorCtr="0">
              <a:noAutofit/>
            </a:bodyPr>
            <a:lstStyle/>
            <a:p>
              <a:pPr lvl="0" algn="l" defTabSz="1066800">
                <a:spcBef>
                  <a:spcPct val="0"/>
                </a:spcBef>
                <a:spcAft>
                  <a:spcPts val="0"/>
                </a:spcAft>
              </a:pPr>
              <a:r>
                <a:rPr lang="en-US" sz="2000" kern="1200" dirty="0" smtClean="0"/>
                <a:t>May be related to danger (safety threat)</a:t>
              </a:r>
            </a:p>
            <a:p>
              <a:pPr lvl="0" algn="l" defTabSz="1066800">
                <a:spcBef>
                  <a:spcPct val="0"/>
                </a:spcBef>
                <a:spcAft>
                  <a:spcPts val="0"/>
                </a:spcAft>
              </a:pPr>
              <a:endParaRPr lang="en-US" sz="2000" kern="1200" dirty="0" smtClean="0"/>
            </a:p>
            <a:p>
              <a:pPr lvl="0" algn="l" defTabSz="1066800">
                <a:spcBef>
                  <a:spcPct val="0"/>
                </a:spcBef>
                <a:spcAft>
                  <a:spcPts val="0"/>
                </a:spcAft>
              </a:pPr>
              <a:r>
                <a:rPr lang="en-US" sz="2000" kern="1200" dirty="0" smtClean="0"/>
                <a:t>May be related to risk</a:t>
              </a:r>
            </a:p>
            <a:p>
              <a:pPr lvl="0" algn="l" defTabSz="1066800">
                <a:spcBef>
                  <a:spcPct val="0"/>
                </a:spcBef>
                <a:spcAft>
                  <a:spcPts val="0"/>
                </a:spcAft>
              </a:pPr>
              <a:endParaRPr lang="en-US" sz="2000" kern="1200" dirty="0" smtClean="0"/>
            </a:p>
            <a:p>
              <a:pPr lvl="0" algn="l" defTabSz="1066800">
                <a:spcBef>
                  <a:spcPct val="0"/>
                </a:spcBef>
                <a:spcAft>
                  <a:spcPts val="0"/>
                </a:spcAft>
              </a:pPr>
              <a:r>
                <a:rPr lang="en-US" sz="2000" kern="1200" dirty="0" smtClean="0"/>
                <a:t>May need to be addressed on case plan</a:t>
              </a:r>
              <a:endParaRPr lang="en-US" sz="2000" kern="1200" dirty="0"/>
            </a:p>
          </p:txBody>
        </p:sp>
        <p:sp>
          <p:nvSpPr>
            <p:cNvPr id="7" name="Freeform 6"/>
            <p:cNvSpPr/>
            <p:nvPr/>
          </p:nvSpPr>
          <p:spPr>
            <a:xfrm>
              <a:off x="2981325" y="1997722"/>
              <a:ext cx="5909026" cy="1257833"/>
            </a:xfrm>
            <a:custGeom>
              <a:avLst/>
              <a:gdLst>
                <a:gd name="connsiteX0" fmla="*/ 0 w 5976600"/>
                <a:gd name="connsiteY0" fmla="*/ 314458 h 1257833"/>
                <a:gd name="connsiteX1" fmla="*/ 5347684 w 5976600"/>
                <a:gd name="connsiteY1" fmla="*/ 314458 h 1257833"/>
                <a:gd name="connsiteX2" fmla="*/ 5347684 w 5976600"/>
                <a:gd name="connsiteY2" fmla="*/ 0 h 1257833"/>
                <a:gd name="connsiteX3" fmla="*/ 5976600 w 5976600"/>
                <a:gd name="connsiteY3" fmla="*/ 628917 h 1257833"/>
                <a:gd name="connsiteX4" fmla="*/ 5347684 w 5976600"/>
                <a:gd name="connsiteY4" fmla="*/ 1257833 h 1257833"/>
                <a:gd name="connsiteX5" fmla="*/ 5347684 w 5976600"/>
                <a:gd name="connsiteY5" fmla="*/ 943375 h 1257833"/>
                <a:gd name="connsiteX6" fmla="*/ 0 w 5976600"/>
                <a:gd name="connsiteY6" fmla="*/ 943375 h 1257833"/>
                <a:gd name="connsiteX7" fmla="*/ 0 w 5976600"/>
                <a:gd name="connsiteY7" fmla="*/ 314458 h 125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6600" h="1257833">
                  <a:moveTo>
                    <a:pt x="0" y="314458"/>
                  </a:moveTo>
                  <a:lnTo>
                    <a:pt x="5347684" y="314458"/>
                  </a:lnTo>
                  <a:lnTo>
                    <a:pt x="5347684" y="0"/>
                  </a:lnTo>
                  <a:lnTo>
                    <a:pt x="5976600" y="628917"/>
                  </a:lnTo>
                  <a:lnTo>
                    <a:pt x="5347684" y="1257833"/>
                  </a:lnTo>
                  <a:lnTo>
                    <a:pt x="5347684" y="943375"/>
                  </a:lnTo>
                  <a:lnTo>
                    <a:pt x="0" y="943375"/>
                  </a:lnTo>
                  <a:lnTo>
                    <a:pt x="0" y="314458"/>
                  </a:lnTo>
                  <a:close/>
                </a:path>
              </a:pathLst>
            </a:custGeom>
            <a:solidFill>
              <a:schemeClr val="accent2"/>
            </a:solidFill>
          </p:spPr>
          <p:style>
            <a:lnRef idx="2">
              <a:schemeClr val="lt1">
                <a:hueOff val="0"/>
                <a:satOff val="0"/>
                <a:lumOff val="0"/>
                <a:alphaOff val="0"/>
              </a:schemeClr>
            </a:lnRef>
            <a:fillRef idx="1">
              <a:scrgbClr r="0" g="0" b="0"/>
            </a:fillRef>
            <a:effectRef idx="0">
              <a:schemeClr val="accent3">
                <a:hueOff val="-177738"/>
                <a:satOff val="-13568"/>
                <a:lumOff val="12254"/>
                <a:alphaOff val="0"/>
              </a:schemeClr>
            </a:effectRef>
            <a:fontRef idx="minor">
              <a:schemeClr val="lt1"/>
            </a:fontRef>
          </p:style>
          <p:txBody>
            <a:bodyPr spcFirstLastPara="0" vert="horz" wrap="square" lIns="91440" tIns="405898" rIns="568458" bIns="514139" numCol="1" spcCol="1270" anchor="ctr" anchorCtr="0">
              <a:noAutofit/>
            </a:bodyPr>
            <a:lstStyle/>
            <a:p>
              <a:pPr lvl="0" algn="l" defTabSz="1066800">
                <a:spcBef>
                  <a:spcPct val="0"/>
                </a:spcBef>
                <a:spcAft>
                  <a:spcPts val="0"/>
                </a:spcAft>
              </a:pPr>
              <a:r>
                <a:rPr lang="en-US" sz="2400" b="1" kern="1200" dirty="0" smtClean="0"/>
                <a:t>Risk</a:t>
              </a:r>
              <a:endParaRPr lang="en-US" sz="2400" b="1" kern="1200" dirty="0"/>
            </a:p>
          </p:txBody>
        </p:sp>
        <p:sp>
          <p:nvSpPr>
            <p:cNvPr id="8" name="Freeform 7"/>
            <p:cNvSpPr/>
            <p:nvPr/>
          </p:nvSpPr>
          <p:spPr>
            <a:xfrm>
              <a:off x="3013178" y="2984522"/>
              <a:ext cx="2538067" cy="2886797"/>
            </a:xfrm>
            <a:custGeom>
              <a:avLst/>
              <a:gdLst>
                <a:gd name="connsiteX0" fmla="*/ 0 w 2660105"/>
                <a:gd name="connsiteY0" fmla="*/ 0 h 2886797"/>
                <a:gd name="connsiteX1" fmla="*/ 2660105 w 2660105"/>
                <a:gd name="connsiteY1" fmla="*/ 0 h 2886797"/>
                <a:gd name="connsiteX2" fmla="*/ 2660105 w 2660105"/>
                <a:gd name="connsiteY2" fmla="*/ 2886797 h 2886797"/>
                <a:gd name="connsiteX3" fmla="*/ 0 w 2660105"/>
                <a:gd name="connsiteY3" fmla="*/ 2886797 h 2886797"/>
                <a:gd name="connsiteX4" fmla="*/ 0 w 2660105"/>
                <a:gd name="connsiteY4" fmla="*/ 0 h 2886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0105" h="2886797">
                  <a:moveTo>
                    <a:pt x="0" y="0"/>
                  </a:moveTo>
                  <a:lnTo>
                    <a:pt x="2660105" y="0"/>
                  </a:lnTo>
                  <a:lnTo>
                    <a:pt x="2660105" y="2886797"/>
                  </a:lnTo>
                  <a:lnTo>
                    <a:pt x="0" y="2886797"/>
                  </a:lnTo>
                  <a:lnTo>
                    <a:pt x="0" y="0"/>
                  </a:lnTo>
                  <a:close/>
                </a:path>
              </a:pathLst>
            </a:custGeom>
            <a:ln>
              <a:solidFill>
                <a:schemeClr val="accent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t" anchorCtr="0">
              <a:noAutofit/>
            </a:bodyPr>
            <a:lstStyle/>
            <a:p>
              <a:pPr lvl="0" algn="l" defTabSz="1066800">
                <a:spcBef>
                  <a:spcPct val="0"/>
                </a:spcBef>
                <a:spcAft>
                  <a:spcPts val="0"/>
                </a:spcAft>
              </a:pPr>
              <a:r>
                <a:rPr lang="en-US" sz="2000" kern="1200" dirty="0" smtClean="0"/>
                <a:t>Indicates likelihood of future maltreatment</a:t>
              </a:r>
              <a:endParaRPr lang="en-US" sz="2000" kern="1200" dirty="0"/>
            </a:p>
          </p:txBody>
        </p:sp>
        <p:sp>
          <p:nvSpPr>
            <p:cNvPr id="9" name="Freeform 8"/>
            <p:cNvSpPr/>
            <p:nvPr/>
          </p:nvSpPr>
          <p:spPr>
            <a:xfrm>
              <a:off x="5598906" y="2417000"/>
              <a:ext cx="3291446" cy="1257833"/>
            </a:xfrm>
            <a:custGeom>
              <a:avLst/>
              <a:gdLst>
                <a:gd name="connsiteX0" fmla="*/ 0 w 3316495"/>
                <a:gd name="connsiteY0" fmla="*/ 314458 h 1257833"/>
                <a:gd name="connsiteX1" fmla="*/ 2687579 w 3316495"/>
                <a:gd name="connsiteY1" fmla="*/ 314458 h 1257833"/>
                <a:gd name="connsiteX2" fmla="*/ 2687579 w 3316495"/>
                <a:gd name="connsiteY2" fmla="*/ 0 h 1257833"/>
                <a:gd name="connsiteX3" fmla="*/ 3316495 w 3316495"/>
                <a:gd name="connsiteY3" fmla="*/ 628917 h 1257833"/>
                <a:gd name="connsiteX4" fmla="*/ 2687579 w 3316495"/>
                <a:gd name="connsiteY4" fmla="*/ 1257833 h 1257833"/>
                <a:gd name="connsiteX5" fmla="*/ 2687579 w 3316495"/>
                <a:gd name="connsiteY5" fmla="*/ 943375 h 1257833"/>
                <a:gd name="connsiteX6" fmla="*/ 0 w 3316495"/>
                <a:gd name="connsiteY6" fmla="*/ 943375 h 1257833"/>
                <a:gd name="connsiteX7" fmla="*/ 0 w 3316495"/>
                <a:gd name="connsiteY7" fmla="*/ 314458 h 125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6495" h="1257833">
                  <a:moveTo>
                    <a:pt x="0" y="314458"/>
                  </a:moveTo>
                  <a:lnTo>
                    <a:pt x="2687579" y="314458"/>
                  </a:lnTo>
                  <a:lnTo>
                    <a:pt x="2687579" y="0"/>
                  </a:lnTo>
                  <a:lnTo>
                    <a:pt x="3316495" y="628917"/>
                  </a:lnTo>
                  <a:lnTo>
                    <a:pt x="2687579" y="1257833"/>
                  </a:lnTo>
                  <a:lnTo>
                    <a:pt x="2687579" y="943375"/>
                  </a:lnTo>
                  <a:lnTo>
                    <a:pt x="0" y="943375"/>
                  </a:lnTo>
                  <a:lnTo>
                    <a:pt x="0" y="314458"/>
                  </a:lnTo>
                  <a:close/>
                </a:path>
              </a:pathLst>
            </a:custGeom>
            <a:solidFill>
              <a:schemeClr val="tx2"/>
            </a:solidFill>
          </p:spPr>
          <p:style>
            <a:lnRef idx="2">
              <a:schemeClr val="lt1">
                <a:hueOff val="0"/>
                <a:satOff val="0"/>
                <a:lumOff val="0"/>
                <a:alphaOff val="0"/>
              </a:schemeClr>
            </a:lnRef>
            <a:fillRef idx="1">
              <a:scrgbClr r="0" g="0" b="0"/>
            </a:fillRef>
            <a:effectRef idx="0">
              <a:schemeClr val="accent3">
                <a:hueOff val="-355475"/>
                <a:satOff val="-27136"/>
                <a:lumOff val="24509"/>
                <a:alphaOff val="0"/>
              </a:schemeClr>
            </a:effectRef>
            <a:fontRef idx="minor">
              <a:schemeClr val="lt1"/>
            </a:fontRef>
          </p:style>
          <p:txBody>
            <a:bodyPr spcFirstLastPara="0" vert="horz" wrap="square" lIns="91440" tIns="405898" rIns="568458" bIns="514139" numCol="1" spcCol="1270" anchor="ctr" anchorCtr="0">
              <a:noAutofit/>
            </a:bodyPr>
            <a:lstStyle/>
            <a:p>
              <a:pPr lvl="0" algn="l" defTabSz="1066800">
                <a:spcBef>
                  <a:spcPct val="0"/>
                </a:spcBef>
                <a:spcAft>
                  <a:spcPts val="0"/>
                </a:spcAft>
              </a:pPr>
              <a:r>
                <a:rPr lang="en-US" sz="2400" b="1" kern="1200" dirty="0" smtClean="0"/>
                <a:t>Safety Threat</a:t>
              </a:r>
              <a:endParaRPr lang="en-US" sz="2400" b="1" kern="1200" dirty="0"/>
            </a:p>
          </p:txBody>
        </p:sp>
        <p:sp>
          <p:nvSpPr>
            <p:cNvPr id="10" name="Freeform 9"/>
            <p:cNvSpPr/>
            <p:nvPr/>
          </p:nvSpPr>
          <p:spPr>
            <a:xfrm>
              <a:off x="5625748" y="3386971"/>
              <a:ext cx="2633262" cy="2387589"/>
            </a:xfrm>
            <a:custGeom>
              <a:avLst/>
              <a:gdLst>
                <a:gd name="connsiteX0" fmla="*/ 0 w 2660105"/>
                <a:gd name="connsiteY0" fmla="*/ 0 h 2387589"/>
                <a:gd name="connsiteX1" fmla="*/ 2660105 w 2660105"/>
                <a:gd name="connsiteY1" fmla="*/ 0 h 2387589"/>
                <a:gd name="connsiteX2" fmla="*/ 2660105 w 2660105"/>
                <a:gd name="connsiteY2" fmla="*/ 2387589 h 2387589"/>
                <a:gd name="connsiteX3" fmla="*/ 0 w 2660105"/>
                <a:gd name="connsiteY3" fmla="*/ 2387589 h 2387589"/>
                <a:gd name="connsiteX4" fmla="*/ 0 w 2660105"/>
                <a:gd name="connsiteY4" fmla="*/ 0 h 2387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0105" h="2387589">
                  <a:moveTo>
                    <a:pt x="0" y="0"/>
                  </a:moveTo>
                  <a:lnTo>
                    <a:pt x="2660105" y="0"/>
                  </a:lnTo>
                  <a:lnTo>
                    <a:pt x="2660105" y="2387589"/>
                  </a:lnTo>
                  <a:lnTo>
                    <a:pt x="0" y="2387589"/>
                  </a:lnTo>
                  <a:lnTo>
                    <a:pt x="0" y="0"/>
                  </a:lnTo>
                  <a:close/>
                </a:path>
              </a:pathLst>
            </a:custGeom>
            <a:ln>
              <a:solidFill>
                <a:schemeClr val="accent3"/>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t" anchorCtr="0">
              <a:noAutofit/>
            </a:bodyPr>
            <a:lstStyle/>
            <a:p>
              <a:pPr lvl="0" algn="l" defTabSz="1066800">
                <a:spcBef>
                  <a:spcPct val="0"/>
                </a:spcBef>
                <a:spcAft>
                  <a:spcPts val="0"/>
                </a:spcAft>
              </a:pPr>
              <a:r>
                <a:rPr lang="en-US" sz="2000" kern="1200" dirty="0" smtClean="0"/>
                <a:t>Imminent threat of serious harm</a:t>
              </a:r>
              <a:endParaRPr lang="en-US" sz="2000" kern="1200" dirty="0"/>
            </a:p>
          </p:txBody>
        </p:sp>
      </p:grpSp>
    </p:spTree>
    <p:extLst>
      <p:ext uri="{BB962C8B-B14F-4D97-AF65-F5344CB8AC3E}">
        <p14:creationId xmlns:p14="http://schemas.microsoft.com/office/powerpoint/2010/main" val="38183566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smtClean="0"/>
              <a:t>Reunification Reassessment</a:t>
            </a: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2870478290"/>
              </p:ext>
            </p:extLst>
          </p:nvPr>
        </p:nvGraphicFramePr>
        <p:xfrm>
          <a:off x="762000" y="1493838"/>
          <a:ext cx="7924800" cy="4906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hlinkClick r:id="rId8"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1" name="Title 1"/>
          <p:cNvSpPr>
            <a:spLocks noGrp="1"/>
          </p:cNvSpPr>
          <p:nvPr>
            <p:ph type="ctrTitle"/>
          </p:nvPr>
        </p:nvSpPr>
        <p:spPr>
          <a:xfrm>
            <a:off x="0" y="1727200"/>
            <a:ext cx="9144000" cy="2159000"/>
          </a:xfrm>
        </p:spPr>
        <p:txBody>
          <a:bodyPr/>
          <a:lstStyle/>
          <a:p>
            <a:pPr algn="ctr"/>
            <a:r>
              <a:rPr lang="en-US" dirty="0">
                <a:solidFill>
                  <a:schemeClr val="tx1"/>
                </a:solidFill>
              </a:rPr>
              <a:t>Supervisory Leadership in Practice Change</a:t>
            </a:r>
            <a:endParaRPr lang="en-US" dirty="0">
              <a:solidFill>
                <a:schemeClr val="tx1"/>
              </a:solidFill>
              <a:latin typeface="Verdana" charset="0"/>
              <a:ea typeface="MS PGothic" charset="0"/>
            </a:endParaRPr>
          </a:p>
        </p:txBody>
      </p:sp>
    </p:spTree>
    <p:extLst>
      <p:ext uri="{BB962C8B-B14F-4D97-AF65-F5344CB8AC3E}">
        <p14:creationId xmlns:p14="http://schemas.microsoft.com/office/powerpoint/2010/main" val="1306393632"/>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36576"/>
            <a:ext cx="8686800" cy="961998"/>
          </a:xfrm>
        </p:spPr>
        <p:txBody>
          <a:bodyPr/>
          <a:lstStyle/>
          <a:p>
            <a:r>
              <a:rPr lang="en-US" dirty="0" smtClean="0">
                <a:solidFill>
                  <a:schemeClr val="tx1"/>
                </a:solidFill>
              </a:rPr>
              <a:t>Highlights of the SDM</a:t>
            </a:r>
            <a:r>
              <a:rPr lang="en-US" baseline="30000" dirty="0" smtClean="0">
                <a:solidFill>
                  <a:schemeClr val="tx1"/>
                </a:solidFill>
              </a:rPr>
              <a:t>®</a:t>
            </a:r>
            <a:r>
              <a:rPr lang="en-US" dirty="0" smtClean="0">
                <a:solidFill>
                  <a:schemeClr val="tx1"/>
                </a:solidFill>
              </a:rPr>
              <a:t> Reunification Reassessment: Version 3.0</a:t>
            </a:r>
            <a:endParaRPr lang="en-US" dirty="0">
              <a:solidFill>
                <a:schemeClr val="tx1"/>
              </a:solidFill>
            </a:endParaRPr>
          </a:p>
        </p:txBody>
      </p:sp>
      <p:grpSp>
        <p:nvGrpSpPr>
          <p:cNvPr id="3" name="Group 2"/>
          <p:cNvGrpSpPr/>
          <p:nvPr/>
        </p:nvGrpSpPr>
        <p:grpSpPr>
          <a:xfrm>
            <a:off x="821531" y="1754981"/>
            <a:ext cx="7500936" cy="4531522"/>
            <a:chOff x="821531" y="1754981"/>
            <a:chExt cx="7500936" cy="4531522"/>
          </a:xfrm>
        </p:grpSpPr>
        <p:sp>
          <p:nvSpPr>
            <p:cNvPr id="4" name="Freeform 3"/>
            <p:cNvSpPr/>
            <p:nvPr/>
          </p:nvSpPr>
          <p:spPr>
            <a:xfrm>
              <a:off x="821531" y="1754981"/>
              <a:ext cx="3571874" cy="2143125"/>
            </a:xfrm>
            <a:custGeom>
              <a:avLst/>
              <a:gdLst>
                <a:gd name="connsiteX0" fmla="*/ 0 w 3571874"/>
                <a:gd name="connsiteY0" fmla="*/ 0 h 2143125"/>
                <a:gd name="connsiteX1" fmla="*/ 3571874 w 3571874"/>
                <a:gd name="connsiteY1" fmla="*/ 0 h 2143125"/>
                <a:gd name="connsiteX2" fmla="*/ 3571874 w 3571874"/>
                <a:gd name="connsiteY2" fmla="*/ 2143125 h 2143125"/>
                <a:gd name="connsiteX3" fmla="*/ 0 w 3571874"/>
                <a:gd name="connsiteY3" fmla="*/ 2143125 h 2143125"/>
                <a:gd name="connsiteX4" fmla="*/ 0 w 3571874"/>
                <a:gd name="connsiteY4" fmla="*/ 0 h 214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4" h="2143125">
                  <a:moveTo>
                    <a:pt x="0" y="0"/>
                  </a:moveTo>
                  <a:lnTo>
                    <a:pt x="3571874" y="0"/>
                  </a:lnTo>
                  <a:lnTo>
                    <a:pt x="3571874" y="2143125"/>
                  </a:lnTo>
                  <a:lnTo>
                    <a:pt x="0" y="2143125"/>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Progress definitions focus on behavior change</a:t>
              </a:r>
              <a:endParaRPr lang="en-US" sz="2700" kern="1200" dirty="0"/>
            </a:p>
          </p:txBody>
        </p:sp>
        <p:sp>
          <p:nvSpPr>
            <p:cNvPr id="6" name="Freeform 5"/>
            <p:cNvSpPr/>
            <p:nvPr/>
          </p:nvSpPr>
          <p:spPr>
            <a:xfrm>
              <a:off x="4750593" y="1754981"/>
              <a:ext cx="3571874" cy="2143125"/>
            </a:xfrm>
            <a:custGeom>
              <a:avLst/>
              <a:gdLst>
                <a:gd name="connsiteX0" fmla="*/ 0 w 3571874"/>
                <a:gd name="connsiteY0" fmla="*/ 0 h 2143125"/>
                <a:gd name="connsiteX1" fmla="*/ 3571874 w 3571874"/>
                <a:gd name="connsiteY1" fmla="*/ 0 h 2143125"/>
                <a:gd name="connsiteX2" fmla="*/ 3571874 w 3571874"/>
                <a:gd name="connsiteY2" fmla="*/ 2143125 h 2143125"/>
                <a:gd name="connsiteX3" fmla="*/ 0 w 3571874"/>
                <a:gd name="connsiteY3" fmla="*/ 2143125 h 2143125"/>
                <a:gd name="connsiteX4" fmla="*/ 0 w 3571874"/>
                <a:gd name="connsiteY4" fmla="*/ 0 h 214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4" h="2143125">
                  <a:moveTo>
                    <a:pt x="0" y="0"/>
                  </a:moveTo>
                  <a:lnTo>
                    <a:pt x="3571874" y="0"/>
                  </a:lnTo>
                  <a:lnTo>
                    <a:pt x="3571874" y="2143125"/>
                  </a:lnTo>
                  <a:lnTo>
                    <a:pt x="0" y="2143125"/>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2">
                <a:hueOff val="3253337"/>
                <a:satOff val="0"/>
                <a:lumOff val="-5686"/>
                <a:alphaOff val="0"/>
              </a:schemeClr>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Weights based upon revalidation study</a:t>
              </a:r>
              <a:endParaRPr lang="en-US" sz="2700" kern="1200" dirty="0"/>
            </a:p>
          </p:txBody>
        </p:sp>
        <p:sp>
          <p:nvSpPr>
            <p:cNvPr id="7" name="Freeform 6"/>
            <p:cNvSpPr/>
            <p:nvPr/>
          </p:nvSpPr>
          <p:spPr>
            <a:xfrm>
              <a:off x="821531" y="4143378"/>
              <a:ext cx="3571874" cy="2143125"/>
            </a:xfrm>
            <a:custGeom>
              <a:avLst/>
              <a:gdLst>
                <a:gd name="connsiteX0" fmla="*/ 0 w 3571874"/>
                <a:gd name="connsiteY0" fmla="*/ 0 h 2143125"/>
                <a:gd name="connsiteX1" fmla="*/ 3571874 w 3571874"/>
                <a:gd name="connsiteY1" fmla="*/ 0 h 2143125"/>
                <a:gd name="connsiteX2" fmla="*/ 3571874 w 3571874"/>
                <a:gd name="connsiteY2" fmla="*/ 2143125 h 2143125"/>
                <a:gd name="connsiteX3" fmla="*/ 0 w 3571874"/>
                <a:gd name="connsiteY3" fmla="*/ 2143125 h 2143125"/>
                <a:gd name="connsiteX4" fmla="*/ 0 w 3571874"/>
                <a:gd name="connsiteY4" fmla="*/ 0 h 214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4" h="2143125">
                  <a:moveTo>
                    <a:pt x="0" y="0"/>
                  </a:moveTo>
                  <a:lnTo>
                    <a:pt x="3571874" y="0"/>
                  </a:lnTo>
                  <a:lnTo>
                    <a:pt x="3571874" y="2143125"/>
                  </a:lnTo>
                  <a:lnTo>
                    <a:pt x="0" y="2143125"/>
                  </a:lnTo>
                  <a:lnTo>
                    <a:pt x="0" y="0"/>
                  </a:lnTo>
                  <a:close/>
                </a:path>
              </a:pathLst>
            </a:custGeom>
            <a:solidFill>
              <a:schemeClr val="accent3"/>
            </a:solidFill>
          </p:spPr>
          <p:style>
            <a:lnRef idx="2">
              <a:schemeClr val="lt1">
                <a:hueOff val="0"/>
                <a:satOff val="0"/>
                <a:lumOff val="0"/>
                <a:alphaOff val="0"/>
              </a:schemeClr>
            </a:lnRef>
            <a:fillRef idx="1">
              <a:scrgbClr r="0" g="0" b="0"/>
            </a:fillRef>
            <a:effectRef idx="0">
              <a:schemeClr val="accent2">
                <a:hueOff val="6506675"/>
                <a:satOff val="0"/>
                <a:lumOff val="-11373"/>
                <a:alphaOff val="0"/>
              </a:schemeClr>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Visitation section streamlined</a:t>
              </a:r>
              <a:endParaRPr lang="en-US" sz="2700" kern="1200" dirty="0"/>
            </a:p>
          </p:txBody>
        </p:sp>
        <p:sp>
          <p:nvSpPr>
            <p:cNvPr id="8" name="Freeform 7"/>
            <p:cNvSpPr/>
            <p:nvPr/>
          </p:nvSpPr>
          <p:spPr>
            <a:xfrm>
              <a:off x="4750593" y="4143378"/>
              <a:ext cx="3571874" cy="2143125"/>
            </a:xfrm>
            <a:custGeom>
              <a:avLst/>
              <a:gdLst>
                <a:gd name="connsiteX0" fmla="*/ 0 w 3571874"/>
                <a:gd name="connsiteY0" fmla="*/ 0 h 2143125"/>
                <a:gd name="connsiteX1" fmla="*/ 3571874 w 3571874"/>
                <a:gd name="connsiteY1" fmla="*/ 0 h 2143125"/>
                <a:gd name="connsiteX2" fmla="*/ 3571874 w 3571874"/>
                <a:gd name="connsiteY2" fmla="*/ 2143125 h 2143125"/>
                <a:gd name="connsiteX3" fmla="*/ 0 w 3571874"/>
                <a:gd name="connsiteY3" fmla="*/ 2143125 h 2143125"/>
                <a:gd name="connsiteX4" fmla="*/ 0 w 3571874"/>
                <a:gd name="connsiteY4" fmla="*/ 0 h 214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4" h="2143125">
                  <a:moveTo>
                    <a:pt x="0" y="0"/>
                  </a:moveTo>
                  <a:lnTo>
                    <a:pt x="3571874" y="0"/>
                  </a:lnTo>
                  <a:lnTo>
                    <a:pt x="3571874" y="2143125"/>
                  </a:lnTo>
                  <a:lnTo>
                    <a:pt x="0" y="2143125"/>
                  </a:lnTo>
                  <a:lnTo>
                    <a:pt x="0" y="0"/>
                  </a:lnTo>
                  <a:close/>
                </a:path>
              </a:pathLst>
            </a:custGeom>
            <a:solidFill>
              <a:schemeClr val="accent4"/>
            </a:solidFill>
          </p:spPr>
          <p:style>
            <a:lnRef idx="2">
              <a:schemeClr val="lt1">
                <a:hueOff val="0"/>
                <a:satOff val="0"/>
                <a:lumOff val="0"/>
                <a:alphaOff val="0"/>
              </a:schemeClr>
            </a:lnRef>
            <a:fillRef idx="1">
              <a:scrgbClr r="0" g="0" b="0"/>
            </a:fillRef>
            <a:effectRef idx="0">
              <a:schemeClr val="accent2">
                <a:hueOff val="9760012"/>
                <a:satOff val="0"/>
                <a:lumOff val="-17059"/>
                <a:alphaOff val="0"/>
              </a:schemeClr>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smtClean="0"/>
                <a:t>Safety assessment </a:t>
              </a:r>
              <a:r>
                <a:rPr lang="en-US" sz="2700" kern="1200" dirty="0" smtClean="0"/>
                <a:t>focuses on prior AND current safety threat assessment</a:t>
              </a:r>
              <a:endParaRPr lang="en-US" sz="2700" kern="1200" dirty="0"/>
            </a:p>
          </p:txBody>
        </p:sp>
      </p:grpSp>
    </p:spTree>
    <p:extLst>
      <p:ext uri="{BB962C8B-B14F-4D97-AF65-F5344CB8AC3E}">
        <p14:creationId xmlns:p14="http://schemas.microsoft.com/office/powerpoint/2010/main" val="20090187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a:r>
              <a:rPr lang="en-US" altLang="en-US" smtClean="0"/>
              <a:t>Common Mistakes</a:t>
            </a: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3032027274"/>
              </p:ext>
            </p:extLst>
          </p:nvPr>
        </p:nvGraphicFramePr>
        <p:xfrm>
          <a:off x="228600" y="1447800"/>
          <a:ext cx="8686800" cy="498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849" y="723940"/>
            <a:ext cx="7582302" cy="210312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849" y="3978131"/>
            <a:ext cx="7582302" cy="2100565"/>
          </a:xfrm>
          <a:prstGeom prst="rect">
            <a:avLst/>
          </a:prstGeom>
        </p:spPr>
      </p:pic>
      <p:sp>
        <p:nvSpPr>
          <p:cNvPr id="5" name="TextBox 4"/>
          <p:cNvSpPr txBox="1"/>
          <p:nvPr/>
        </p:nvSpPr>
        <p:spPr>
          <a:xfrm>
            <a:off x="780849" y="182880"/>
            <a:ext cx="5332568" cy="567186"/>
          </a:xfrm>
          <a:prstGeom prst="rect">
            <a:avLst/>
          </a:prstGeom>
        </p:spPr>
        <p:txBody>
          <a:bodyPr vert="horz" wrap="squar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r>
              <a:rPr kumimoji="0" lang="en-US" sz="2800" b="0" i="0" u="none" strike="noStrike" kern="1200" cap="none" spc="0" normalizeH="0" baseline="0" noProof="0" dirty="0" smtClean="0">
                <a:ln>
                  <a:noFill/>
                </a:ln>
                <a:effectLst/>
                <a:uLnTx/>
                <a:uFillTx/>
                <a:latin typeface="Verdana"/>
                <a:ea typeface="+mj-ea"/>
                <a:cs typeface="Verdana"/>
              </a:rPr>
              <a:t>CFSR C1.3</a:t>
            </a:r>
          </a:p>
        </p:txBody>
      </p:sp>
      <p:sp>
        <p:nvSpPr>
          <p:cNvPr id="8" name="TextBox 7"/>
          <p:cNvSpPr txBox="1"/>
          <p:nvPr/>
        </p:nvSpPr>
        <p:spPr>
          <a:xfrm>
            <a:off x="780849" y="3446701"/>
            <a:ext cx="5332568" cy="567186"/>
          </a:xfrm>
          <a:prstGeom prst="rect">
            <a:avLst/>
          </a:prstGeom>
        </p:spPr>
        <p:txBody>
          <a:bodyPr vert="horz" wrap="squar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r>
              <a:rPr kumimoji="0" lang="en-US" sz="2800" b="0" i="0" u="none" strike="noStrike" kern="1200" cap="none" spc="0" normalizeH="0" baseline="0" noProof="0" dirty="0" smtClean="0">
                <a:ln>
                  <a:noFill/>
                </a:ln>
                <a:effectLst/>
                <a:uLnTx/>
                <a:uFillTx/>
                <a:latin typeface="Verdana"/>
                <a:ea typeface="+mj-ea"/>
                <a:cs typeface="Verdana"/>
              </a:rPr>
              <a:t>CFSR C1.4</a:t>
            </a:r>
          </a:p>
        </p:txBody>
      </p:sp>
    </p:spTree>
    <p:extLst>
      <p:ext uri="{BB962C8B-B14F-4D97-AF65-F5344CB8AC3E}">
        <p14:creationId xmlns:p14="http://schemas.microsoft.com/office/powerpoint/2010/main" val="3349677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686800" cy="961998"/>
          </a:xfrm>
        </p:spPr>
        <p:txBody>
          <a:bodyPr/>
          <a:lstStyle/>
          <a:p>
            <a:r>
              <a:rPr lang="en-US" dirty="0" smtClean="0">
                <a:solidFill>
                  <a:schemeClr val="tx1"/>
                </a:solidFill>
                <a:latin typeface="Verdana" pitchFamily="34" charset="0"/>
                <a:cs typeface="Verdana" pitchFamily="34" charset="0"/>
              </a:rPr>
              <a:t>The SDM</a:t>
            </a:r>
            <a:r>
              <a:rPr lang="en-US" baseline="30000" dirty="0">
                <a:solidFill>
                  <a:schemeClr val="tx1"/>
                </a:solidFill>
                <a:latin typeface="Verdana" pitchFamily="34" charset="0"/>
                <a:cs typeface="Verdana" pitchFamily="34" charset="0"/>
              </a:rPr>
              <a:t>®</a:t>
            </a:r>
            <a:r>
              <a:rPr lang="en-US" dirty="0">
                <a:solidFill>
                  <a:schemeClr val="tx1"/>
                </a:solidFill>
                <a:latin typeface="Verdana" pitchFamily="34" charset="0"/>
                <a:cs typeface="Verdana" pitchFamily="34" charset="0"/>
              </a:rPr>
              <a:t> Reunification </a:t>
            </a:r>
            <a:r>
              <a:rPr lang="en-US" dirty="0" smtClean="0">
                <a:solidFill>
                  <a:schemeClr val="tx1"/>
                </a:solidFill>
                <a:latin typeface="Verdana" pitchFamily="34" charset="0"/>
                <a:cs typeface="Verdana" pitchFamily="34" charset="0"/>
              </a:rPr>
              <a:t>Reassessment </a:t>
            </a:r>
            <a:r>
              <a:rPr lang="en-US" dirty="0">
                <a:solidFill>
                  <a:schemeClr val="tx1"/>
                </a:solidFill>
                <a:latin typeface="Verdana" pitchFamily="34" charset="0"/>
                <a:cs typeface="Verdana" pitchFamily="34" charset="0"/>
              </a:rPr>
              <a:t>is </a:t>
            </a:r>
            <a:r>
              <a:rPr lang="en-US" dirty="0" smtClean="0">
                <a:solidFill>
                  <a:schemeClr val="tx1"/>
                </a:solidFill>
                <a:latin typeface="Verdana" pitchFamily="34" charset="0"/>
                <a:cs typeface="Verdana" pitchFamily="34" charset="0"/>
              </a:rPr>
              <a:t>Related </a:t>
            </a:r>
            <a:r>
              <a:rPr lang="en-US" dirty="0">
                <a:solidFill>
                  <a:schemeClr val="tx1"/>
                </a:solidFill>
                <a:latin typeface="Verdana" pitchFamily="34" charset="0"/>
                <a:cs typeface="Verdana" pitchFamily="34" charset="0"/>
              </a:rPr>
              <a:t>to </a:t>
            </a:r>
            <a:r>
              <a:rPr lang="en-US" dirty="0" smtClean="0">
                <a:solidFill>
                  <a:schemeClr val="tx1"/>
                </a:solidFill>
                <a:latin typeface="Verdana" pitchFamily="34" charset="0"/>
                <a:cs typeface="Verdana" pitchFamily="34" charset="0"/>
              </a:rPr>
              <a:t>Decreased Rates </a:t>
            </a:r>
            <a:r>
              <a:rPr lang="en-US" dirty="0">
                <a:solidFill>
                  <a:schemeClr val="tx1"/>
                </a:solidFill>
                <a:latin typeface="Verdana" pitchFamily="34" charset="0"/>
                <a:cs typeface="Verdana" pitchFamily="34" charset="0"/>
              </a:rPr>
              <a:t>of </a:t>
            </a:r>
            <a:r>
              <a:rPr lang="en-US" dirty="0" smtClean="0">
                <a:solidFill>
                  <a:schemeClr val="tx1"/>
                </a:solidFill>
                <a:latin typeface="Verdana" pitchFamily="34" charset="0"/>
                <a:cs typeface="Verdana" pitchFamily="34" charset="0"/>
              </a:rPr>
              <a:t>Foster Care Reentry</a:t>
            </a:r>
            <a:endParaRPr lang="en-US" dirty="0"/>
          </a:p>
        </p:txBody>
      </p:sp>
      <p:sp>
        <p:nvSpPr>
          <p:cNvPr id="3" name="Text Placeholder 2"/>
          <p:cNvSpPr>
            <a:spLocks noGrp="1"/>
          </p:cNvSpPr>
          <p:nvPr>
            <p:ph type="body" sz="quarter" idx="4294967295"/>
          </p:nvPr>
        </p:nvSpPr>
        <p:spPr>
          <a:xfrm>
            <a:off x="152400" y="1295400"/>
            <a:ext cx="8991600" cy="609600"/>
          </a:xfrm>
        </p:spPr>
        <p:txBody>
          <a:bodyPr/>
          <a:lstStyle/>
          <a:p>
            <a:pPr algn="ctr"/>
            <a:r>
              <a:rPr lang="en-US" sz="2000" b="1" dirty="0" smtClean="0"/>
              <a:t>Compliance </a:t>
            </a:r>
            <a:r>
              <a:rPr lang="en-US" sz="2000" b="1" dirty="0"/>
              <a:t>W</a:t>
            </a:r>
            <a:r>
              <a:rPr lang="en-US" sz="2000" b="1" dirty="0" smtClean="0"/>
              <a:t>ith SDM</a:t>
            </a:r>
            <a:r>
              <a:rPr lang="en-US" sz="2000" b="1" baseline="30000" dirty="0" smtClean="0"/>
              <a:t>®</a:t>
            </a:r>
            <a:r>
              <a:rPr lang="en-US" sz="2000" b="1" dirty="0" smtClean="0"/>
              <a:t> Reunification Reassessment </a:t>
            </a:r>
            <a:endParaRPr lang="en-US" sz="2000" b="1" dirty="0"/>
          </a:p>
        </p:txBody>
      </p:sp>
      <p:graphicFrame>
        <p:nvGraphicFramePr>
          <p:cNvPr id="7" name="Content Placeholder 6"/>
          <p:cNvGraphicFramePr>
            <a:graphicFrameLocks noGrp="1"/>
          </p:cNvGraphicFramePr>
          <p:nvPr>
            <p:ph sz="quarter" idx="4294967295"/>
            <p:extLst>
              <p:ext uri="{D42A27DB-BD31-4B8C-83A1-F6EECF244321}">
                <p14:modId xmlns:p14="http://schemas.microsoft.com/office/powerpoint/2010/main" val="3787336114"/>
              </p:ext>
            </p:extLst>
          </p:nvPr>
        </p:nvGraphicFramePr>
        <p:xfrm>
          <a:off x="457200" y="1702958"/>
          <a:ext cx="7970837" cy="396557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746782" y="5536798"/>
            <a:ext cx="6397218" cy="304800"/>
          </a:xfrm>
          <a:prstGeom prst="rect">
            <a:avLst/>
          </a:prstGeom>
        </p:spPr>
        <p:txBody>
          <a:bodyPr vert="horz" wrap="square" lIns="91440" tIns="45720" rIns="91440" bIns="45720" rtlCol="0" anchor="ctr">
            <a:noAutofit/>
          </a:bodyPr>
          <a:lstStyle/>
          <a:p>
            <a:pPr marL="0" marR="0" indent="0" algn="l" defTabSz="457200" rtl="0" eaLnBrk="1" fontAlgn="auto" latinLnBrk="0" hangingPunct="1">
              <a:lnSpc>
                <a:spcPct val="100000"/>
              </a:lnSpc>
              <a:spcBef>
                <a:spcPct val="0"/>
              </a:spcBef>
              <a:spcAft>
                <a:spcPts val="0"/>
              </a:spcAft>
              <a:buClrTx/>
              <a:buSzTx/>
              <a:buFontTx/>
              <a:buNone/>
              <a:tabLst/>
            </a:pPr>
            <a:r>
              <a:rPr kumimoji="0" lang="en-US" sz="1400" b="0" i="0" u="none" strike="noStrike" kern="1200" cap="none" spc="0" normalizeH="0" baseline="0" noProof="0" dirty="0" smtClean="0">
                <a:ln>
                  <a:noFill/>
                </a:ln>
                <a:effectLst/>
                <a:uLnTx/>
                <a:uFillTx/>
                <a:latin typeface="Verdana"/>
                <a:ea typeface="+mj-ea"/>
                <a:cs typeface="Verdana"/>
              </a:rPr>
              <a:t>12-Month Foster Care Reentry Rate</a:t>
            </a:r>
          </a:p>
        </p:txBody>
      </p:sp>
      <p:sp>
        <p:nvSpPr>
          <p:cNvPr id="9" name="TextBox 8"/>
          <p:cNvSpPr txBox="1"/>
          <p:nvPr/>
        </p:nvSpPr>
        <p:spPr>
          <a:xfrm>
            <a:off x="304800" y="5689198"/>
            <a:ext cx="2057400" cy="381000"/>
          </a:xfrm>
          <a:prstGeom prst="rect">
            <a:avLst/>
          </a:prstGeom>
        </p:spPr>
        <p:txBody>
          <a:bodyPr vert="horz" wrap="squar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r>
              <a:rPr kumimoji="0" lang="en-US" sz="1200" b="0" i="0" u="none" strike="noStrike" kern="1200" cap="none" spc="0" normalizeH="0" baseline="0" noProof="0" dirty="0" smtClean="0">
                <a:ln>
                  <a:noFill/>
                </a:ln>
                <a:effectLst/>
                <a:uLnTx/>
                <a:uFillTx/>
                <a:latin typeface="Verdana"/>
                <a:ea typeface="+mj-ea"/>
                <a:cs typeface="Verdana"/>
              </a:rPr>
              <a:t>N = 2,327</a:t>
            </a:r>
          </a:p>
        </p:txBody>
      </p:sp>
      <p:sp>
        <p:nvSpPr>
          <p:cNvPr id="10" name="Rectangle 9"/>
          <p:cNvSpPr/>
          <p:nvPr/>
        </p:nvSpPr>
        <p:spPr>
          <a:xfrm>
            <a:off x="0" y="6070199"/>
            <a:ext cx="9144000" cy="646331"/>
          </a:xfrm>
          <a:prstGeom prst="rect">
            <a:avLst/>
          </a:prstGeom>
        </p:spPr>
        <p:txBody>
          <a:bodyPr wrap="square">
            <a:spAutoFit/>
          </a:bodyPr>
          <a:lstStyle/>
          <a:p>
            <a:pPr marL="285750" lvl="1" indent="0" defTabSz="457200" eaLnBrk="1" fontAlgn="auto" hangingPunct="1">
              <a:spcBef>
                <a:spcPts val="0"/>
              </a:spcBef>
              <a:spcAft>
                <a:spcPts val="0"/>
              </a:spcAft>
              <a:defRPr/>
            </a:pPr>
            <a:r>
              <a:rPr lang="en-US" sz="1200" b="0" dirty="0" smtClean="0">
                <a:solidFill>
                  <a:srgbClr val="484C45"/>
                </a:solidFill>
                <a:latin typeface="Verdana"/>
                <a:ea typeface="Verdana" pitchFamily="34" charset="0"/>
                <a:cs typeface="Times New Roman" panose="02020603050405020304" pitchFamily="18" charset="0"/>
              </a:rPr>
              <a:t>Wagner, D., &amp; Bogie, </a:t>
            </a:r>
            <a:r>
              <a:rPr lang="en-US" sz="1200" b="0" smtClean="0">
                <a:solidFill>
                  <a:srgbClr val="484C45"/>
                </a:solidFill>
                <a:latin typeface="Verdana"/>
                <a:ea typeface="Verdana" pitchFamily="34" charset="0"/>
                <a:cs typeface="Times New Roman" panose="02020603050405020304" pitchFamily="18" charset="0"/>
              </a:rPr>
              <a:t>A. (</a:t>
            </a:r>
            <a:r>
              <a:rPr lang="en-US" sz="1200" b="0" dirty="0" smtClean="0">
                <a:solidFill>
                  <a:srgbClr val="484C45"/>
                </a:solidFill>
                <a:latin typeface="Verdana"/>
                <a:ea typeface="Verdana" pitchFamily="34" charset="0"/>
                <a:cs typeface="Times New Roman" panose="02020603050405020304" pitchFamily="18" charset="0"/>
              </a:rPr>
              <a:t>2010). </a:t>
            </a:r>
            <a:r>
              <a:rPr lang="en-US" sz="1200" b="0" i="1" dirty="0" smtClean="0">
                <a:solidFill>
                  <a:srgbClr val="484C45"/>
                </a:solidFill>
                <a:latin typeface="Verdana"/>
                <a:ea typeface="Verdana" pitchFamily="34" charset="0"/>
                <a:cs typeface="Times New Roman" panose="02020603050405020304" pitchFamily="18" charset="0"/>
              </a:rPr>
              <a:t>California Department of Social Services validation of the SDM reunification reassessment. </a:t>
            </a:r>
            <a:r>
              <a:rPr lang="en-US" sz="1200" b="0" dirty="0" smtClean="0">
                <a:solidFill>
                  <a:srgbClr val="484C45"/>
                </a:solidFill>
                <a:latin typeface="Verdana"/>
                <a:ea typeface="Verdana" pitchFamily="34" charset="0"/>
                <a:cs typeface="Times New Roman" panose="02020603050405020304" pitchFamily="18" charset="0"/>
              </a:rPr>
              <a:t>Retrieved </a:t>
            </a:r>
            <a:r>
              <a:rPr lang="en-US" sz="1200" b="0" smtClean="0">
                <a:solidFill>
                  <a:srgbClr val="484C45"/>
                </a:solidFill>
                <a:latin typeface="Verdana"/>
                <a:ea typeface="Verdana" pitchFamily="34" charset="0"/>
                <a:cs typeface="Times New Roman" panose="02020603050405020304" pitchFamily="18" charset="0"/>
              </a:rPr>
              <a:t>from </a:t>
            </a:r>
            <a:r>
              <a:rPr lang="en-US" sz="1200">
                <a:solidFill>
                  <a:srgbClr val="484C45"/>
                </a:solidFill>
                <a:latin typeface="Verdana"/>
                <a:ea typeface="Verdana" pitchFamily="34" charset="0"/>
                <a:cs typeface="Times New Roman" panose="02020603050405020304" pitchFamily="18" charset="0"/>
              </a:rPr>
              <a:t>http://</a:t>
            </a:r>
            <a:r>
              <a:rPr lang="en-US" sz="1200" smtClean="0">
                <a:solidFill>
                  <a:srgbClr val="484C45"/>
                </a:solidFill>
                <a:latin typeface="Verdana"/>
                <a:ea typeface="Verdana" pitchFamily="34" charset="0"/>
                <a:cs typeface="Times New Roman" panose="02020603050405020304" pitchFamily="18" charset="0"/>
              </a:rPr>
              <a:t>www.nccdglobal.org/sites/default/files/publication_pdf/crr_validation_report.pdf</a:t>
            </a:r>
            <a:endParaRPr lang="en-US" sz="1200" b="0" dirty="0">
              <a:solidFill>
                <a:srgbClr val="484C45"/>
              </a:solidFill>
              <a:latin typeface="Verdana"/>
              <a:ea typeface="Verdana" pitchFamily="34" charset="0"/>
              <a:cs typeface="Times New Roman" panose="02020603050405020304" pitchFamily="18" charset="0"/>
            </a:endParaRPr>
          </a:p>
        </p:txBody>
      </p:sp>
    </p:spTree>
    <p:extLst>
      <p:ext uri="{BB962C8B-B14F-4D97-AF65-F5344CB8AC3E}">
        <p14:creationId xmlns:p14="http://schemas.microsoft.com/office/powerpoint/2010/main" val="39522715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ln>
            <a:miter lim="800000"/>
            <a:headEnd/>
            <a:tailEnd/>
          </a:ln>
        </p:spPr>
        <p:txBody>
          <a:bodyPr wrap="square" numCol="1" anchorCtr="0" compatLnSpc="1">
            <a:prstTxWarp prst="textNoShape">
              <a:avLst/>
            </a:prstTxWarp>
          </a:bodyPr>
          <a:lstStyle/>
          <a:p>
            <a:r>
              <a:rPr lang="en-US" altLang="en-US" sz="2700" smtClean="0">
                <a:solidFill>
                  <a:schemeClr val="tx1"/>
                </a:solidFill>
              </a:rPr>
              <a:t>The SDM</a:t>
            </a:r>
            <a:r>
              <a:rPr lang="en-US" altLang="en-US" sz="2700" baseline="30000" smtClean="0">
                <a:solidFill>
                  <a:schemeClr val="tx1"/>
                </a:solidFill>
              </a:rPr>
              <a:t>®</a:t>
            </a:r>
            <a:r>
              <a:rPr lang="en-US" altLang="en-US" sz="2700" smtClean="0">
                <a:solidFill>
                  <a:schemeClr val="tx1"/>
                </a:solidFill>
              </a:rPr>
              <a:t> Risk </a:t>
            </a:r>
            <a:r>
              <a:rPr lang="en-US" altLang="en-US" sz="2700" dirty="0" smtClean="0">
                <a:solidFill>
                  <a:schemeClr val="tx1"/>
                </a:solidFill>
              </a:rPr>
              <a:t>Reassessment</a:t>
            </a:r>
          </a:p>
        </p:txBody>
      </p:sp>
      <p:sp>
        <p:nvSpPr>
          <p:cNvPr id="32771" name="Content Placeholder 2"/>
          <p:cNvSpPr>
            <a:spLocks noGrp="1"/>
          </p:cNvSpPr>
          <p:nvPr>
            <p:ph idx="4294967295"/>
          </p:nvPr>
        </p:nvSpPr>
        <p:spPr bwMode="auto">
          <a:xfrm>
            <a:off x="457200" y="1447800"/>
            <a:ext cx="6172200" cy="3737372"/>
          </a:xfrm>
        </p:spPr>
        <p:txBody>
          <a:bodyPr wrap="square" numCol="1" anchor="t" anchorCtr="0" compatLnSpc="1">
            <a:prstTxWarp prst="textNoShape">
              <a:avLst/>
            </a:prstTxWarp>
          </a:bodyPr>
          <a:lstStyle/>
          <a:p>
            <a:pPr>
              <a:spcBef>
                <a:spcPct val="0"/>
              </a:spcBef>
              <a:spcAft>
                <a:spcPct val="0"/>
              </a:spcAft>
              <a:buClr>
                <a:schemeClr val="tx1"/>
              </a:buClr>
            </a:pPr>
            <a:r>
              <a:rPr lang="en-US" altLang="en-US" dirty="0"/>
              <a:t>What is the probability of future maltreatment?</a:t>
            </a:r>
          </a:p>
          <a:p>
            <a:pPr>
              <a:spcBef>
                <a:spcPct val="0"/>
              </a:spcBef>
              <a:spcAft>
                <a:spcPct val="0"/>
              </a:spcAft>
              <a:buClr>
                <a:schemeClr val="tx1"/>
              </a:buClr>
            </a:pPr>
            <a:r>
              <a:rPr lang="en-US" altLang="en-US" dirty="0"/>
              <a:t>Open cases with all children in home</a:t>
            </a:r>
          </a:p>
          <a:p>
            <a:pPr>
              <a:spcBef>
                <a:spcPct val="0"/>
              </a:spcBef>
              <a:spcAft>
                <a:spcPct val="0"/>
              </a:spcAft>
              <a:buClr>
                <a:schemeClr val="tx1"/>
              </a:buClr>
            </a:pPr>
            <a:r>
              <a:rPr lang="en-US" altLang="en-US" dirty="0"/>
              <a:t>Prior to case plan/closure</a:t>
            </a:r>
          </a:p>
          <a:p>
            <a:pPr>
              <a:spcBef>
                <a:spcPct val="0"/>
              </a:spcBef>
              <a:spcAft>
                <a:spcPct val="0"/>
              </a:spcAft>
              <a:buClr>
                <a:schemeClr val="tx1"/>
              </a:buClr>
            </a:pPr>
            <a:r>
              <a:rPr lang="en-US" altLang="en-US" dirty="0"/>
              <a:t>Decisions</a:t>
            </a:r>
            <a:r>
              <a:rPr lang="en-US" altLang="en-US"/>
              <a:t>: </a:t>
            </a:r>
            <a:r>
              <a:rPr lang="en-US" altLang="en-US" smtClean="0"/>
              <a:t>Close </a:t>
            </a:r>
            <a:r>
              <a:rPr lang="en-US" altLang="en-US" dirty="0"/>
              <a:t>or continue FM</a:t>
            </a:r>
          </a:p>
        </p:txBody>
      </p:sp>
      <p:sp>
        <p:nvSpPr>
          <p:cNvPr id="6" name="Rectangle 5">
            <a:hlinkClick r:id="rId3" action="ppaction://hlinksldjump"/>
          </p:cNvPr>
          <p:cNvSpPr/>
          <p:nvPr/>
        </p:nvSpPr>
        <p:spPr>
          <a:xfrm>
            <a:off x="1143000" y="5486400"/>
            <a:ext cx="8572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sz="1350" dirty="0">
              <a:solidFill>
                <a:srgbClr val="FFFFFF"/>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743200"/>
            <a:ext cx="6844937" cy="3301050"/>
          </a:xfrm>
          <a:prstGeom prst="rect">
            <a:avLst/>
          </a:prstGeom>
          <a:ln w="3175">
            <a:solidFill>
              <a:schemeClr val="tx1"/>
            </a:solidFill>
          </a:ln>
        </p:spPr>
      </p:pic>
    </p:spTree>
    <p:extLst>
      <p:ext uri="{BB962C8B-B14F-4D97-AF65-F5344CB8AC3E}">
        <p14:creationId xmlns:p14="http://schemas.microsoft.com/office/powerpoint/2010/main" val="657200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41177" y="2286000"/>
            <a:ext cx="8014739" cy="2891162"/>
            <a:chOff x="841177" y="2286000"/>
            <a:chExt cx="8014739" cy="2891162"/>
          </a:xfrm>
        </p:grpSpPr>
        <p:sp>
          <p:nvSpPr>
            <p:cNvPr id="6" name="Freeform 5"/>
            <p:cNvSpPr/>
            <p:nvPr/>
          </p:nvSpPr>
          <p:spPr>
            <a:xfrm>
              <a:off x="841177" y="2286000"/>
              <a:ext cx="3275244" cy="2842525"/>
            </a:xfrm>
            <a:custGeom>
              <a:avLst/>
              <a:gdLst>
                <a:gd name="connsiteX0" fmla="*/ 0 w 2697343"/>
                <a:gd name="connsiteY0" fmla="*/ 240845 h 2408452"/>
                <a:gd name="connsiteX1" fmla="*/ 240845 w 2697343"/>
                <a:gd name="connsiteY1" fmla="*/ 0 h 2408452"/>
                <a:gd name="connsiteX2" fmla="*/ 2456498 w 2697343"/>
                <a:gd name="connsiteY2" fmla="*/ 0 h 2408452"/>
                <a:gd name="connsiteX3" fmla="*/ 2697343 w 2697343"/>
                <a:gd name="connsiteY3" fmla="*/ 240845 h 2408452"/>
                <a:gd name="connsiteX4" fmla="*/ 2697343 w 2697343"/>
                <a:gd name="connsiteY4" fmla="*/ 2167607 h 2408452"/>
                <a:gd name="connsiteX5" fmla="*/ 2456498 w 2697343"/>
                <a:gd name="connsiteY5" fmla="*/ 2408452 h 2408452"/>
                <a:gd name="connsiteX6" fmla="*/ 240845 w 2697343"/>
                <a:gd name="connsiteY6" fmla="*/ 2408452 h 2408452"/>
                <a:gd name="connsiteX7" fmla="*/ 0 w 2697343"/>
                <a:gd name="connsiteY7" fmla="*/ 2167607 h 2408452"/>
                <a:gd name="connsiteX8" fmla="*/ 0 w 2697343"/>
                <a:gd name="connsiteY8" fmla="*/ 240845 h 240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7343" h="2408452">
                  <a:moveTo>
                    <a:pt x="0" y="240845"/>
                  </a:moveTo>
                  <a:cubicBezTo>
                    <a:pt x="0" y="107830"/>
                    <a:pt x="107830" y="0"/>
                    <a:pt x="240845" y="0"/>
                  </a:cubicBezTo>
                  <a:lnTo>
                    <a:pt x="2456498" y="0"/>
                  </a:lnTo>
                  <a:cubicBezTo>
                    <a:pt x="2589513" y="0"/>
                    <a:pt x="2697343" y="107830"/>
                    <a:pt x="2697343" y="240845"/>
                  </a:cubicBezTo>
                  <a:lnTo>
                    <a:pt x="2697343" y="2167607"/>
                  </a:lnTo>
                  <a:cubicBezTo>
                    <a:pt x="2697343" y="2300622"/>
                    <a:pt x="2589513" y="2408452"/>
                    <a:pt x="2456498" y="2408452"/>
                  </a:cubicBezTo>
                  <a:lnTo>
                    <a:pt x="240845" y="2408452"/>
                  </a:lnTo>
                  <a:cubicBezTo>
                    <a:pt x="107830" y="2408452"/>
                    <a:pt x="0" y="2300622"/>
                    <a:pt x="0" y="2167607"/>
                  </a:cubicBezTo>
                  <a:lnTo>
                    <a:pt x="0" y="24084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5760" tIns="365760" rIns="365760" bIns="365760" numCol="1" spcCol="1270" anchor="t" anchorCtr="0">
              <a:noAutofit/>
            </a:bodyPr>
            <a:lstStyle/>
            <a:p>
              <a:pPr defTabSz="800100" eaLnBrk="0" hangingPunct="0">
                <a:lnSpc>
                  <a:spcPct val="90000"/>
                </a:lnSpc>
                <a:spcAft>
                  <a:spcPct val="35000"/>
                </a:spcAft>
              </a:pPr>
              <a:r>
                <a:rPr lang="en-US" b="1" dirty="0" smtClean="0">
                  <a:solidFill>
                    <a:srgbClr val="FFFFFF"/>
                  </a:solidFill>
                  <a:ea typeface="Tahoma" pitchFamily="34" charset="0"/>
                  <a:cs typeface="Tahoma" pitchFamily="34" charset="0"/>
                </a:rPr>
                <a:t>What areas of needs and strengths should be prioritized in the case plan?</a:t>
              </a:r>
              <a:endParaRPr lang="en-US" b="1" dirty="0">
                <a:solidFill>
                  <a:srgbClr val="FFFFFF"/>
                </a:solidFill>
                <a:ea typeface="Tahoma" pitchFamily="34" charset="0"/>
                <a:cs typeface="Tahoma" pitchFamily="34" charset="0"/>
              </a:endParaRPr>
            </a:p>
          </p:txBody>
        </p:sp>
        <p:sp>
          <p:nvSpPr>
            <p:cNvPr id="7" name="Freeform 6"/>
            <p:cNvSpPr/>
            <p:nvPr/>
          </p:nvSpPr>
          <p:spPr>
            <a:xfrm>
              <a:off x="1148186" y="4194023"/>
              <a:ext cx="3166195" cy="983139"/>
            </a:xfrm>
            <a:custGeom>
              <a:avLst/>
              <a:gdLst>
                <a:gd name="connsiteX0" fmla="*/ 0 w 3166195"/>
                <a:gd name="connsiteY0" fmla="*/ 98314 h 983139"/>
                <a:gd name="connsiteX1" fmla="*/ 98314 w 3166195"/>
                <a:gd name="connsiteY1" fmla="*/ 0 h 983139"/>
                <a:gd name="connsiteX2" fmla="*/ 3067881 w 3166195"/>
                <a:gd name="connsiteY2" fmla="*/ 0 h 983139"/>
                <a:gd name="connsiteX3" fmla="*/ 3166195 w 3166195"/>
                <a:gd name="connsiteY3" fmla="*/ 98314 h 983139"/>
                <a:gd name="connsiteX4" fmla="*/ 3166195 w 3166195"/>
                <a:gd name="connsiteY4" fmla="*/ 884825 h 983139"/>
                <a:gd name="connsiteX5" fmla="*/ 3067881 w 3166195"/>
                <a:gd name="connsiteY5" fmla="*/ 983139 h 983139"/>
                <a:gd name="connsiteX6" fmla="*/ 98314 w 3166195"/>
                <a:gd name="connsiteY6" fmla="*/ 983139 h 983139"/>
                <a:gd name="connsiteX7" fmla="*/ 0 w 3166195"/>
                <a:gd name="connsiteY7" fmla="*/ 884825 h 983139"/>
                <a:gd name="connsiteX8" fmla="*/ 0 w 3166195"/>
                <a:gd name="connsiteY8" fmla="*/ 98314 h 98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6195" h="983139">
                  <a:moveTo>
                    <a:pt x="0" y="98314"/>
                  </a:moveTo>
                  <a:cubicBezTo>
                    <a:pt x="0" y="44017"/>
                    <a:pt x="44017" y="0"/>
                    <a:pt x="98314" y="0"/>
                  </a:cubicBezTo>
                  <a:lnTo>
                    <a:pt x="3067881" y="0"/>
                  </a:lnTo>
                  <a:cubicBezTo>
                    <a:pt x="3122178" y="0"/>
                    <a:pt x="3166195" y="44017"/>
                    <a:pt x="3166195" y="98314"/>
                  </a:cubicBezTo>
                  <a:lnTo>
                    <a:pt x="3166195" y="884825"/>
                  </a:lnTo>
                  <a:cubicBezTo>
                    <a:pt x="3166195" y="939122"/>
                    <a:pt x="3122178" y="983139"/>
                    <a:pt x="3067881" y="983139"/>
                  </a:cubicBezTo>
                  <a:lnTo>
                    <a:pt x="98314" y="983139"/>
                  </a:lnTo>
                  <a:cubicBezTo>
                    <a:pt x="44017" y="983139"/>
                    <a:pt x="0" y="939122"/>
                    <a:pt x="0" y="884825"/>
                  </a:cubicBezTo>
                  <a:lnTo>
                    <a:pt x="0" y="9831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811" tIns="156811" rIns="156811" bIns="156811" numCol="1" spcCol="1270" anchor="t" anchorCtr="0">
              <a:noAutofit/>
            </a:bodyPr>
            <a:lstStyle/>
            <a:p>
              <a:pPr marL="171450" lvl="1" indent="-171450" defTabSz="800100" eaLnBrk="0" hangingPunct="0">
                <a:lnSpc>
                  <a:spcPct val="90000"/>
                </a:lnSpc>
                <a:spcAft>
                  <a:spcPct val="15000"/>
                </a:spcAft>
                <a:buFontTx/>
                <a:buChar char="••"/>
              </a:pPr>
              <a:endParaRPr lang="en-US" b="1" dirty="0">
                <a:solidFill>
                  <a:srgbClr val="484C45">
                    <a:hueOff val="0"/>
                    <a:satOff val="0"/>
                    <a:lumOff val="0"/>
                    <a:alphaOff val="0"/>
                  </a:srgbClr>
                </a:solidFill>
                <a:ea typeface="Tahoma" pitchFamily="34" charset="0"/>
                <a:cs typeface="Tahoma" pitchFamily="34" charset="0"/>
              </a:endParaRPr>
            </a:p>
          </p:txBody>
        </p:sp>
        <p:sp>
          <p:nvSpPr>
            <p:cNvPr id="8" name="Freeform 7"/>
            <p:cNvSpPr/>
            <p:nvPr/>
          </p:nvSpPr>
          <p:spPr>
            <a:xfrm>
              <a:off x="4314381" y="3200400"/>
              <a:ext cx="991129" cy="671560"/>
            </a:xfrm>
            <a:custGeom>
              <a:avLst/>
              <a:gdLst>
                <a:gd name="connsiteX0" fmla="*/ 0 w 991129"/>
                <a:gd name="connsiteY0" fmla="*/ 134312 h 671560"/>
                <a:gd name="connsiteX1" fmla="*/ 655349 w 991129"/>
                <a:gd name="connsiteY1" fmla="*/ 134312 h 671560"/>
                <a:gd name="connsiteX2" fmla="*/ 655349 w 991129"/>
                <a:gd name="connsiteY2" fmla="*/ 0 h 671560"/>
                <a:gd name="connsiteX3" fmla="*/ 991129 w 991129"/>
                <a:gd name="connsiteY3" fmla="*/ 335780 h 671560"/>
                <a:gd name="connsiteX4" fmla="*/ 655349 w 991129"/>
                <a:gd name="connsiteY4" fmla="*/ 671560 h 671560"/>
                <a:gd name="connsiteX5" fmla="*/ 655349 w 991129"/>
                <a:gd name="connsiteY5" fmla="*/ 537248 h 671560"/>
                <a:gd name="connsiteX6" fmla="*/ 0 w 991129"/>
                <a:gd name="connsiteY6" fmla="*/ 537248 h 671560"/>
                <a:gd name="connsiteX7" fmla="*/ 0 w 991129"/>
                <a:gd name="connsiteY7" fmla="*/ 134312 h 67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1129" h="671560">
                  <a:moveTo>
                    <a:pt x="0" y="134312"/>
                  </a:moveTo>
                  <a:lnTo>
                    <a:pt x="655349" y="134312"/>
                  </a:lnTo>
                  <a:lnTo>
                    <a:pt x="655349" y="0"/>
                  </a:lnTo>
                  <a:lnTo>
                    <a:pt x="991129" y="335780"/>
                  </a:lnTo>
                  <a:lnTo>
                    <a:pt x="655349" y="671560"/>
                  </a:lnTo>
                  <a:lnTo>
                    <a:pt x="655349" y="537248"/>
                  </a:lnTo>
                  <a:lnTo>
                    <a:pt x="0" y="537248"/>
                  </a:lnTo>
                  <a:lnTo>
                    <a:pt x="0" y="134312"/>
                  </a:lnTo>
                  <a:close/>
                </a:path>
              </a:pathLst>
            </a:custGeom>
            <a:solidFill>
              <a:schemeClr val="accent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34312" rIns="201468" bIns="134312" numCol="1" spcCol="1270" anchor="ctr" anchorCtr="0">
              <a:noAutofit/>
            </a:bodyPr>
            <a:lstStyle/>
            <a:p>
              <a:pPr algn="ctr" defTabSz="266700" eaLnBrk="0" hangingPunct="0">
                <a:lnSpc>
                  <a:spcPct val="90000"/>
                </a:lnSpc>
                <a:spcAft>
                  <a:spcPct val="35000"/>
                </a:spcAft>
              </a:pPr>
              <a:endParaRPr lang="en-US" sz="600" b="1" dirty="0">
                <a:solidFill>
                  <a:srgbClr val="FFFFFF"/>
                </a:solidFill>
              </a:endParaRPr>
            </a:p>
          </p:txBody>
        </p:sp>
        <p:sp>
          <p:nvSpPr>
            <p:cNvPr id="9" name="Freeform 8"/>
            <p:cNvSpPr/>
            <p:nvPr/>
          </p:nvSpPr>
          <p:spPr>
            <a:xfrm>
              <a:off x="5408576" y="2286000"/>
              <a:ext cx="3275244" cy="2842525"/>
            </a:xfrm>
            <a:custGeom>
              <a:avLst/>
              <a:gdLst>
                <a:gd name="connsiteX0" fmla="*/ 0 w 2697343"/>
                <a:gd name="connsiteY0" fmla="*/ 240845 h 2408452"/>
                <a:gd name="connsiteX1" fmla="*/ 240845 w 2697343"/>
                <a:gd name="connsiteY1" fmla="*/ 0 h 2408452"/>
                <a:gd name="connsiteX2" fmla="*/ 2456498 w 2697343"/>
                <a:gd name="connsiteY2" fmla="*/ 0 h 2408452"/>
                <a:gd name="connsiteX3" fmla="*/ 2697343 w 2697343"/>
                <a:gd name="connsiteY3" fmla="*/ 240845 h 2408452"/>
                <a:gd name="connsiteX4" fmla="*/ 2697343 w 2697343"/>
                <a:gd name="connsiteY4" fmla="*/ 2167607 h 2408452"/>
                <a:gd name="connsiteX5" fmla="*/ 2456498 w 2697343"/>
                <a:gd name="connsiteY5" fmla="*/ 2408452 h 2408452"/>
                <a:gd name="connsiteX6" fmla="*/ 240845 w 2697343"/>
                <a:gd name="connsiteY6" fmla="*/ 2408452 h 2408452"/>
                <a:gd name="connsiteX7" fmla="*/ 0 w 2697343"/>
                <a:gd name="connsiteY7" fmla="*/ 2167607 h 2408452"/>
                <a:gd name="connsiteX8" fmla="*/ 0 w 2697343"/>
                <a:gd name="connsiteY8" fmla="*/ 240845 h 240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7343" h="2408452">
                  <a:moveTo>
                    <a:pt x="0" y="240845"/>
                  </a:moveTo>
                  <a:cubicBezTo>
                    <a:pt x="0" y="107830"/>
                    <a:pt x="107830" y="0"/>
                    <a:pt x="240845" y="0"/>
                  </a:cubicBezTo>
                  <a:lnTo>
                    <a:pt x="2456498" y="0"/>
                  </a:lnTo>
                  <a:cubicBezTo>
                    <a:pt x="2589513" y="0"/>
                    <a:pt x="2697343" y="107830"/>
                    <a:pt x="2697343" y="240845"/>
                  </a:cubicBezTo>
                  <a:lnTo>
                    <a:pt x="2697343" y="2167607"/>
                  </a:lnTo>
                  <a:cubicBezTo>
                    <a:pt x="2697343" y="2300622"/>
                    <a:pt x="2589513" y="2408452"/>
                    <a:pt x="2456498" y="2408452"/>
                  </a:cubicBezTo>
                  <a:lnTo>
                    <a:pt x="240845" y="2408452"/>
                  </a:lnTo>
                  <a:cubicBezTo>
                    <a:pt x="107830" y="2408452"/>
                    <a:pt x="0" y="2300622"/>
                    <a:pt x="0" y="2167607"/>
                  </a:cubicBezTo>
                  <a:lnTo>
                    <a:pt x="0" y="240845"/>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5760" tIns="365760" rIns="365760" bIns="365760" numCol="1" spcCol="1270" anchor="t" anchorCtr="0">
              <a:noAutofit/>
            </a:bodyPr>
            <a:lstStyle/>
            <a:p>
              <a:pPr defTabSz="800100" eaLnBrk="0" hangingPunct="0">
                <a:lnSpc>
                  <a:spcPct val="90000"/>
                </a:lnSpc>
                <a:spcAft>
                  <a:spcPct val="35000"/>
                </a:spcAft>
              </a:pPr>
              <a:r>
                <a:rPr lang="en-US" b="1" dirty="0" smtClean="0">
                  <a:solidFill>
                    <a:srgbClr val="FFFFFF"/>
                  </a:solidFill>
                  <a:ea typeface="Tahoma" pitchFamily="34" charset="0"/>
                  <a:cs typeface="Tahoma" pitchFamily="34" charset="0"/>
                </a:rPr>
                <a:t>Should the case remain open or be closed (for in-home cases)?</a:t>
              </a:r>
              <a:endParaRPr lang="en-US" b="1" dirty="0">
                <a:solidFill>
                  <a:srgbClr val="FFFFFF"/>
                </a:solidFill>
                <a:ea typeface="Tahoma" pitchFamily="34" charset="0"/>
                <a:cs typeface="Tahoma" pitchFamily="34" charset="0"/>
              </a:endParaRPr>
            </a:p>
          </p:txBody>
        </p:sp>
        <p:sp>
          <p:nvSpPr>
            <p:cNvPr id="10" name="Freeform 9"/>
            <p:cNvSpPr/>
            <p:nvPr/>
          </p:nvSpPr>
          <p:spPr>
            <a:xfrm>
              <a:off x="5943599" y="4073183"/>
              <a:ext cx="2912317" cy="1055342"/>
            </a:xfrm>
            <a:custGeom>
              <a:avLst/>
              <a:gdLst>
                <a:gd name="connsiteX0" fmla="*/ 0 w 2748214"/>
                <a:gd name="connsiteY0" fmla="*/ 70940 h 709401"/>
                <a:gd name="connsiteX1" fmla="*/ 70940 w 2748214"/>
                <a:gd name="connsiteY1" fmla="*/ 0 h 709401"/>
                <a:gd name="connsiteX2" fmla="*/ 2677274 w 2748214"/>
                <a:gd name="connsiteY2" fmla="*/ 0 h 709401"/>
                <a:gd name="connsiteX3" fmla="*/ 2748214 w 2748214"/>
                <a:gd name="connsiteY3" fmla="*/ 70940 h 709401"/>
                <a:gd name="connsiteX4" fmla="*/ 2748214 w 2748214"/>
                <a:gd name="connsiteY4" fmla="*/ 638461 h 709401"/>
                <a:gd name="connsiteX5" fmla="*/ 2677274 w 2748214"/>
                <a:gd name="connsiteY5" fmla="*/ 709401 h 709401"/>
                <a:gd name="connsiteX6" fmla="*/ 70940 w 2748214"/>
                <a:gd name="connsiteY6" fmla="*/ 709401 h 709401"/>
                <a:gd name="connsiteX7" fmla="*/ 0 w 2748214"/>
                <a:gd name="connsiteY7" fmla="*/ 638461 h 709401"/>
                <a:gd name="connsiteX8" fmla="*/ 0 w 2748214"/>
                <a:gd name="connsiteY8" fmla="*/ 70940 h 70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8214" h="709401">
                  <a:moveTo>
                    <a:pt x="0" y="70940"/>
                  </a:moveTo>
                  <a:cubicBezTo>
                    <a:pt x="0" y="31761"/>
                    <a:pt x="31761" y="0"/>
                    <a:pt x="70940" y="0"/>
                  </a:cubicBezTo>
                  <a:lnTo>
                    <a:pt x="2677274" y="0"/>
                  </a:lnTo>
                  <a:cubicBezTo>
                    <a:pt x="2716453" y="0"/>
                    <a:pt x="2748214" y="31761"/>
                    <a:pt x="2748214" y="70940"/>
                  </a:cubicBezTo>
                  <a:lnTo>
                    <a:pt x="2748214" y="638461"/>
                  </a:lnTo>
                  <a:cubicBezTo>
                    <a:pt x="2748214" y="677640"/>
                    <a:pt x="2716453" y="709401"/>
                    <a:pt x="2677274" y="709401"/>
                  </a:cubicBezTo>
                  <a:lnTo>
                    <a:pt x="70940" y="709401"/>
                  </a:lnTo>
                  <a:cubicBezTo>
                    <a:pt x="31761" y="709401"/>
                    <a:pt x="0" y="677640"/>
                    <a:pt x="0" y="638461"/>
                  </a:cubicBezTo>
                  <a:lnTo>
                    <a:pt x="0" y="70940"/>
                  </a:lnTo>
                  <a:close/>
                </a:path>
              </a:pathLst>
            </a:custGeom>
            <a:ln>
              <a:solidFill>
                <a:schemeClr val="accent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8794" tIns="148794" rIns="148794" bIns="148794" numCol="1" spcCol="1270" anchor="t" anchorCtr="0">
              <a:noAutofit/>
            </a:bodyPr>
            <a:lstStyle/>
            <a:p>
              <a:pPr marL="171450" lvl="1" indent="-171450" defTabSz="800100" eaLnBrk="0" hangingPunct="0">
                <a:lnSpc>
                  <a:spcPct val="90000"/>
                </a:lnSpc>
                <a:spcAft>
                  <a:spcPct val="15000"/>
                </a:spcAft>
                <a:buFontTx/>
                <a:buChar char="••"/>
              </a:pPr>
              <a:endParaRPr lang="en-US" b="1" dirty="0">
                <a:solidFill>
                  <a:srgbClr val="484C45">
                    <a:hueOff val="0"/>
                    <a:satOff val="0"/>
                    <a:lumOff val="0"/>
                    <a:alphaOff val="0"/>
                  </a:srgbClr>
                </a:solidFill>
                <a:ea typeface="Tahoma" pitchFamily="34" charset="0"/>
                <a:cs typeface="Tahoma" pitchFamily="34" charset="0"/>
              </a:endParaRPr>
            </a:p>
          </p:txBody>
        </p:sp>
      </p:grpSp>
      <p:sp>
        <p:nvSpPr>
          <p:cNvPr id="5" name="Title 1"/>
          <p:cNvSpPr>
            <a:spLocks noGrp="1"/>
          </p:cNvSpPr>
          <p:nvPr>
            <p:ph type="title"/>
          </p:nvPr>
        </p:nvSpPr>
        <p:spPr/>
        <p:txBody>
          <a:bodyPr/>
          <a:lstStyle/>
          <a:p>
            <a:r>
              <a:rPr lang="en-US" sz="2700" dirty="0" smtClean="0">
                <a:solidFill>
                  <a:schemeClr val="tx1"/>
                </a:solidFill>
                <a:latin typeface="Verdana" pitchFamily="34" charset="0"/>
                <a:cs typeface="Verdana" pitchFamily="34" charset="0"/>
              </a:rPr>
              <a:t>The SDM</a:t>
            </a:r>
            <a:r>
              <a:rPr lang="en-US" sz="2700" baseline="30000" dirty="0">
                <a:solidFill>
                  <a:schemeClr val="tx1"/>
                </a:solidFill>
                <a:latin typeface="Verdana" pitchFamily="34" charset="0"/>
                <a:cs typeface="Verdana" pitchFamily="34" charset="0"/>
              </a:rPr>
              <a:t>®</a:t>
            </a:r>
            <a:r>
              <a:rPr lang="en-US" sz="2700" dirty="0">
                <a:solidFill>
                  <a:schemeClr val="tx1"/>
                </a:solidFill>
                <a:latin typeface="Verdana" pitchFamily="34" charset="0"/>
                <a:cs typeface="Verdana" pitchFamily="34" charset="0"/>
              </a:rPr>
              <a:t> Risk Reassessment </a:t>
            </a:r>
            <a:r>
              <a:rPr lang="en-US" sz="2700" dirty="0" smtClean="0">
                <a:solidFill>
                  <a:schemeClr val="tx1"/>
                </a:solidFill>
                <a:latin typeface="Verdana" pitchFamily="34" charset="0"/>
                <a:cs typeface="Verdana" pitchFamily="34" charset="0"/>
              </a:rPr>
              <a:t>Is Completed </a:t>
            </a:r>
            <a:r>
              <a:rPr lang="en-US" sz="2700" dirty="0">
                <a:solidFill>
                  <a:schemeClr val="tx1"/>
                </a:solidFill>
                <a:latin typeface="Verdana" pitchFamily="34" charset="0"/>
                <a:cs typeface="Verdana" pitchFamily="34" charset="0"/>
              </a:rPr>
              <a:t>at </a:t>
            </a:r>
            <a:r>
              <a:rPr lang="en-US" sz="2700" dirty="0" smtClean="0">
                <a:solidFill>
                  <a:schemeClr val="tx1"/>
                </a:solidFill>
                <a:latin typeface="Verdana" pitchFamily="34" charset="0"/>
                <a:cs typeface="Verdana" pitchFamily="34" charset="0"/>
              </a:rPr>
              <a:t>Regular Intervals</a:t>
            </a:r>
            <a:endParaRPr lang="en-US" sz="2700" dirty="0">
              <a:solidFill>
                <a:schemeClr val="tx1"/>
              </a:solidFill>
              <a:latin typeface="Verdana" pitchFamily="34" charset="0"/>
              <a:cs typeface="Verdana" pitchFamily="34" charset="0"/>
            </a:endParaRPr>
          </a:p>
        </p:txBody>
      </p:sp>
      <p:sp>
        <p:nvSpPr>
          <p:cNvPr id="2" name="TextBox 1"/>
          <p:cNvSpPr txBox="1"/>
          <p:nvPr/>
        </p:nvSpPr>
        <p:spPr>
          <a:xfrm>
            <a:off x="1142999" y="4210049"/>
            <a:ext cx="3171381" cy="918475"/>
          </a:xfrm>
          <a:prstGeom prst="rect">
            <a:avLst/>
          </a:prstGeom>
        </p:spPr>
        <p:txBody>
          <a:bodyPr vert="horz" wrap="square" lIns="91440" tIns="45720" rIns="91440" bIns="45720" rtlCol="0" anchor="ctr">
            <a:noAutofit/>
          </a:bodyPr>
          <a:lstStyle/>
          <a:p>
            <a:pPr defTabSz="457200" fontAlgn="auto">
              <a:spcAft>
                <a:spcPts val="0"/>
              </a:spcAft>
            </a:pPr>
            <a:r>
              <a:rPr lang="en-US" sz="2000" dirty="0">
                <a:solidFill>
                  <a:srgbClr val="484C45"/>
                </a:solidFill>
                <a:latin typeface="Verdana"/>
                <a:ea typeface="Tahoma" pitchFamily="34" charset="0"/>
                <a:cs typeface="Tahoma" pitchFamily="34" charset="0"/>
              </a:rPr>
              <a:t>Family Strengths and Needs </a:t>
            </a:r>
            <a:r>
              <a:rPr lang="en-US" sz="2000" dirty="0" smtClean="0">
                <a:solidFill>
                  <a:srgbClr val="484C45"/>
                </a:solidFill>
                <a:latin typeface="Verdana"/>
                <a:ea typeface="Tahoma" pitchFamily="34" charset="0"/>
                <a:cs typeface="Tahoma" pitchFamily="34" charset="0"/>
              </a:rPr>
              <a:t>Assessment</a:t>
            </a:r>
            <a:endParaRPr lang="en-US" sz="2000" dirty="0">
              <a:solidFill>
                <a:srgbClr val="484C45"/>
              </a:solidFill>
              <a:latin typeface="Verdana"/>
              <a:ea typeface="Tahoma" pitchFamily="34" charset="0"/>
              <a:cs typeface="Tahoma" pitchFamily="34" charset="0"/>
            </a:endParaRPr>
          </a:p>
        </p:txBody>
      </p:sp>
      <p:sp>
        <p:nvSpPr>
          <p:cNvPr id="3" name="TextBox 2"/>
          <p:cNvSpPr txBox="1"/>
          <p:nvPr/>
        </p:nvSpPr>
        <p:spPr>
          <a:xfrm>
            <a:off x="6072679" y="4277004"/>
            <a:ext cx="2819400" cy="647700"/>
          </a:xfrm>
          <a:prstGeom prst="rect">
            <a:avLst/>
          </a:prstGeom>
        </p:spPr>
        <p:txBody>
          <a:bodyPr vert="horz" wrap="square" lIns="91440" tIns="45720" rIns="91440" bIns="45720" rtlCol="0" anchor="ctr">
            <a:noAutofit/>
          </a:bodyPr>
          <a:lstStyle/>
          <a:p>
            <a:pPr defTabSz="457200" fontAlgn="auto">
              <a:spcAft>
                <a:spcPts val="0"/>
              </a:spcAft>
            </a:pPr>
            <a:r>
              <a:rPr lang="en-US" sz="2000" dirty="0">
                <a:solidFill>
                  <a:srgbClr val="484C45"/>
                </a:solidFill>
                <a:latin typeface="Verdana"/>
                <a:ea typeface="Tahoma" pitchFamily="34" charset="0"/>
                <a:cs typeface="Tahoma" pitchFamily="34" charset="0"/>
              </a:rPr>
              <a:t>Family Risk </a:t>
            </a:r>
            <a:r>
              <a:rPr lang="en-US" sz="2000" dirty="0" smtClean="0">
                <a:solidFill>
                  <a:srgbClr val="484C45"/>
                </a:solidFill>
                <a:latin typeface="Verdana"/>
                <a:ea typeface="Tahoma" pitchFamily="34" charset="0"/>
                <a:cs typeface="Tahoma" pitchFamily="34" charset="0"/>
              </a:rPr>
              <a:t>Reassessment</a:t>
            </a:r>
            <a:endParaRPr lang="en-US" sz="2000" dirty="0">
              <a:solidFill>
                <a:srgbClr val="484C45"/>
              </a:solidFill>
              <a:latin typeface="Verdana"/>
              <a:ea typeface="Tahoma" pitchFamily="34" charset="0"/>
              <a:cs typeface="Tahoma" pitchFamily="34" charset="0"/>
            </a:endParaRPr>
          </a:p>
        </p:txBody>
      </p:sp>
    </p:spTree>
    <p:extLst>
      <p:ext uri="{BB962C8B-B14F-4D97-AF65-F5344CB8AC3E}">
        <p14:creationId xmlns:p14="http://schemas.microsoft.com/office/powerpoint/2010/main" val="18935825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Highlights of the SDM</a:t>
            </a:r>
            <a:r>
              <a:rPr lang="en-US" baseline="30000" dirty="0" smtClean="0">
                <a:solidFill>
                  <a:schemeClr val="tx1"/>
                </a:solidFill>
              </a:rPr>
              <a:t>®</a:t>
            </a:r>
            <a:r>
              <a:rPr lang="en-US" dirty="0" smtClean="0">
                <a:solidFill>
                  <a:schemeClr val="tx1"/>
                </a:solidFill>
              </a:rPr>
              <a:t> Risk Reassessment: Version 3.0</a:t>
            </a:r>
            <a:endParaRPr lang="en-US" dirty="0">
              <a:solidFill>
                <a:schemeClr val="tx1"/>
              </a:solidFill>
            </a:endParaRPr>
          </a:p>
        </p:txBody>
      </p:sp>
      <p:graphicFrame>
        <p:nvGraphicFramePr>
          <p:cNvPr id="5" name="Content Placeholder 4"/>
          <p:cNvGraphicFramePr>
            <a:graphicFrameLocks noGrp="1"/>
          </p:cNvGraphicFramePr>
          <p:nvPr>
            <p:ph sz="quarter" idx="4"/>
            <p:extLst>
              <p:ext uri="{D42A27DB-BD31-4B8C-83A1-F6EECF244321}">
                <p14:modId xmlns:p14="http://schemas.microsoft.com/office/powerpoint/2010/main" val="1038348811"/>
              </p:ext>
            </p:extLst>
          </p:nvPr>
        </p:nvGraphicFramePr>
        <p:xfrm>
          <a:off x="877887" y="1524000"/>
          <a:ext cx="7388225" cy="460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8947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a:r>
              <a:rPr lang="en-US" altLang="en-US" smtClean="0"/>
              <a:t>Common Mistakes</a:t>
            </a: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1308947719"/>
              </p:ext>
            </p:extLst>
          </p:nvPr>
        </p:nvGraphicFramePr>
        <p:xfrm>
          <a:off x="457200" y="1447800"/>
          <a:ext cx="8229600" cy="4983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ln>
            <a:miter lim="800000"/>
            <a:headEnd/>
            <a:tailEnd/>
          </a:ln>
        </p:spPr>
        <p:txBody>
          <a:bodyPr wrap="square" numCol="1" anchorCtr="0" compatLnSpc="1">
            <a:prstTxWarp prst="textNoShape">
              <a:avLst/>
            </a:prstTxWarp>
          </a:bodyPr>
          <a:lstStyle/>
          <a:p>
            <a:r>
              <a:rPr lang="en-US" altLang="en-US" sz="2700" dirty="0" smtClean="0">
                <a:solidFill>
                  <a:schemeClr val="tx1"/>
                </a:solidFill>
              </a:rPr>
              <a:t>Contact Guidelines</a:t>
            </a:r>
          </a:p>
        </p:txBody>
      </p:sp>
      <p:sp>
        <p:nvSpPr>
          <p:cNvPr id="34819" name="Content Placeholder 2"/>
          <p:cNvSpPr>
            <a:spLocks noGrp="1"/>
          </p:cNvSpPr>
          <p:nvPr>
            <p:ph idx="4294967295"/>
          </p:nvPr>
        </p:nvSpPr>
        <p:spPr bwMode="auto">
          <a:xfrm>
            <a:off x="457200" y="1524000"/>
            <a:ext cx="6515100" cy="3737372"/>
          </a:xfrm>
        </p:spPr>
        <p:txBody>
          <a:bodyPr wrap="square" numCol="1" anchor="t" anchorCtr="0" compatLnSpc="1">
            <a:prstTxWarp prst="textNoShape">
              <a:avLst/>
            </a:prstTxWarp>
          </a:bodyPr>
          <a:lstStyle/>
          <a:p>
            <a:pPr marL="0" indent="0">
              <a:spcBef>
                <a:spcPct val="0"/>
              </a:spcBef>
              <a:spcAft>
                <a:spcPct val="0"/>
              </a:spcAft>
            </a:pPr>
            <a:r>
              <a:rPr lang="en-US" altLang="en-US" sz="2400" dirty="0"/>
              <a:t>The higher the risk, the more contact is needed to ensure safety and promote change.</a:t>
            </a:r>
          </a:p>
        </p:txBody>
      </p:sp>
      <p:sp>
        <p:nvSpPr>
          <p:cNvPr id="6" name="Rectangle 5">
            <a:hlinkClick r:id="rId3" action="ppaction://hlinksldjump"/>
          </p:cNvPr>
          <p:cNvSpPr/>
          <p:nvPr/>
        </p:nvSpPr>
        <p:spPr>
          <a:xfrm>
            <a:off x="1143000" y="5486400"/>
            <a:ext cx="8572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sz="1350" dirty="0">
              <a:solidFill>
                <a:srgbClr val="FFFFFF"/>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44566"/>
            <a:ext cx="9144000" cy="2881745"/>
          </a:xfrm>
          <a:prstGeom prst="rect">
            <a:avLst/>
          </a:prstGeom>
        </p:spPr>
      </p:pic>
    </p:spTree>
    <p:extLst>
      <p:ext uri="{BB962C8B-B14F-4D97-AF65-F5344CB8AC3E}">
        <p14:creationId xmlns:p14="http://schemas.microsoft.com/office/powerpoint/2010/main" val="37048123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7908" y="6503991"/>
            <a:ext cx="10287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081" y="296423"/>
            <a:ext cx="7819177" cy="5852160"/>
          </a:xfrm>
          <a:prstGeom prst="rect">
            <a:avLst/>
          </a:prstGeom>
        </p:spPr>
      </p:pic>
    </p:spTree>
    <p:extLst>
      <p:ext uri="{BB962C8B-B14F-4D97-AF65-F5344CB8AC3E}">
        <p14:creationId xmlns:p14="http://schemas.microsoft.com/office/powerpoint/2010/main" val="272749966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4645025" y="1434083"/>
            <a:ext cx="3881755" cy="4692079"/>
          </a:xfrm>
        </p:spPr>
        <p:txBody>
          <a:bodyPr/>
          <a:lstStyle/>
          <a:p>
            <a:pPr marL="457200" indent="-457200">
              <a:buFont typeface="Verdana" panose="020B0604030504040204" pitchFamily="34" charset="0"/>
              <a:buChar char="•"/>
            </a:pPr>
            <a:r>
              <a:rPr lang="en-US" sz="2000" dirty="0"/>
              <a:t>Role modeling</a:t>
            </a:r>
            <a:endParaRPr lang="en-US" sz="2200" dirty="0"/>
          </a:p>
          <a:p>
            <a:pPr marL="457200" indent="-457200">
              <a:buFont typeface="Verdana" panose="020B0604030504040204" pitchFamily="34" charset="0"/>
              <a:buChar char="•"/>
            </a:pPr>
            <a:endParaRPr lang="en-US" sz="2200" dirty="0"/>
          </a:p>
          <a:p>
            <a:pPr marL="457200" indent="-457200">
              <a:buFont typeface="Verdana" panose="020B0604030504040204" pitchFamily="34" charset="0"/>
              <a:buChar char="•"/>
            </a:pPr>
            <a:r>
              <a:rPr lang="en-US" sz="2000" dirty="0"/>
              <a:t>Positive reinforcement</a:t>
            </a:r>
            <a:endParaRPr lang="en-US" sz="2200" dirty="0"/>
          </a:p>
          <a:p>
            <a:pPr marL="457200" indent="-457200">
              <a:buFont typeface="Verdana" panose="020B0604030504040204" pitchFamily="34" charset="0"/>
              <a:buChar char="•"/>
            </a:pPr>
            <a:endParaRPr lang="en-US" sz="2200" dirty="0"/>
          </a:p>
          <a:p>
            <a:pPr marL="457200" indent="-457200">
              <a:buFont typeface="Verdana" panose="020B0604030504040204" pitchFamily="34" charset="0"/>
              <a:buChar char="•"/>
            </a:pPr>
            <a:r>
              <a:rPr lang="en-US" sz="2000" dirty="0"/>
              <a:t>Creating agreements for trying new skills</a:t>
            </a:r>
            <a:endParaRPr lang="en-US" sz="2200" dirty="0"/>
          </a:p>
          <a:p>
            <a:pPr marL="457200" indent="-457200">
              <a:buFont typeface="Verdana" panose="020B0604030504040204" pitchFamily="34" charset="0"/>
              <a:buChar char="•"/>
            </a:pPr>
            <a:endParaRPr lang="en-US" sz="2200" dirty="0"/>
          </a:p>
          <a:p>
            <a:pPr marL="457200" indent="-457200">
              <a:buFont typeface="Verdana" panose="020B0604030504040204" pitchFamily="34" charset="0"/>
              <a:buChar char="•"/>
            </a:pPr>
            <a:r>
              <a:rPr lang="en-US" sz="2000" dirty="0"/>
              <a:t>Arranging time to practice</a:t>
            </a:r>
            <a:endParaRPr lang="en-US" sz="2200" dirty="0"/>
          </a:p>
          <a:p>
            <a:pPr marL="457200" indent="-457200">
              <a:buFont typeface="Verdana" panose="020B0604030504040204" pitchFamily="34" charset="0"/>
              <a:buChar char="•"/>
            </a:pPr>
            <a:endParaRPr lang="en-US" sz="2200" dirty="0"/>
          </a:p>
          <a:p>
            <a:pPr marL="457200" indent="-457200">
              <a:buFont typeface="Verdana" panose="020B0604030504040204" pitchFamily="34" charset="0"/>
              <a:buChar char="•"/>
            </a:pPr>
            <a:r>
              <a:rPr lang="en-US" sz="2000" dirty="0"/>
              <a:t>Celebrating successes</a:t>
            </a:r>
            <a:endParaRPr lang="en-US" sz="2200" dirty="0"/>
          </a:p>
        </p:txBody>
      </p:sp>
      <p:sp>
        <p:nvSpPr>
          <p:cNvPr id="4" name="Content Placeholder 3"/>
          <p:cNvSpPr>
            <a:spLocks noGrp="1"/>
          </p:cNvSpPr>
          <p:nvPr>
            <p:ph sz="quarter" idx="12"/>
          </p:nvPr>
        </p:nvSpPr>
        <p:spPr>
          <a:xfrm>
            <a:off x="457200" y="1434085"/>
            <a:ext cx="4041775" cy="4692077"/>
          </a:xfrm>
        </p:spPr>
        <p:txBody>
          <a:bodyPr>
            <a:normAutofit fontScale="85000" lnSpcReduction="10000"/>
          </a:bodyPr>
          <a:lstStyle/>
          <a:p>
            <a:pPr marL="457200" indent="-457200">
              <a:lnSpc>
                <a:spcPct val="120000"/>
              </a:lnSpc>
              <a:spcAft>
                <a:spcPts val="0"/>
              </a:spcAft>
              <a:buFont typeface="Verdana" panose="020B0604030504040204" pitchFamily="34" charset="0"/>
              <a:buChar char="•"/>
            </a:pPr>
            <a:r>
              <a:rPr lang="en-US" sz="2400" dirty="0"/>
              <a:t>Planned integration of new knowledge or skill in daily practice</a:t>
            </a:r>
          </a:p>
          <a:p>
            <a:pPr marL="457200" indent="-457200">
              <a:lnSpc>
                <a:spcPct val="120000"/>
              </a:lnSpc>
              <a:spcAft>
                <a:spcPts val="0"/>
              </a:spcAft>
              <a:buFont typeface="Verdana" panose="020B0604030504040204" pitchFamily="34" charset="0"/>
              <a:buChar char="•"/>
            </a:pPr>
            <a:endParaRPr lang="en-US" sz="2400" dirty="0"/>
          </a:p>
          <a:p>
            <a:pPr marL="457200" indent="-457200">
              <a:lnSpc>
                <a:spcPct val="120000"/>
              </a:lnSpc>
              <a:spcAft>
                <a:spcPts val="0"/>
              </a:spcAft>
              <a:buFont typeface="Verdana" panose="020B0604030504040204" pitchFamily="34" charset="0"/>
              <a:buChar char="•"/>
            </a:pPr>
            <a:r>
              <a:rPr lang="en-US" sz="2400" dirty="0"/>
              <a:t>Communicating explicit support for use of new skill</a:t>
            </a:r>
          </a:p>
          <a:p>
            <a:pPr marL="457200" indent="-457200">
              <a:lnSpc>
                <a:spcPct val="120000"/>
              </a:lnSpc>
              <a:spcAft>
                <a:spcPts val="0"/>
              </a:spcAft>
              <a:buFont typeface="Verdana" panose="020B0604030504040204" pitchFamily="34" charset="0"/>
              <a:buChar char="•"/>
            </a:pPr>
            <a:endParaRPr lang="en-US" sz="2400" dirty="0"/>
          </a:p>
          <a:p>
            <a:pPr marL="457200" indent="-457200">
              <a:lnSpc>
                <a:spcPct val="120000"/>
              </a:lnSpc>
              <a:spcAft>
                <a:spcPts val="0"/>
              </a:spcAft>
              <a:buFont typeface="Verdana" panose="020B0604030504040204" pitchFamily="34" charset="0"/>
              <a:buChar char="•"/>
            </a:pPr>
            <a:r>
              <a:rPr lang="en-US" sz="2400" dirty="0"/>
              <a:t>Providing opportunities for practice</a:t>
            </a:r>
          </a:p>
          <a:p>
            <a:pPr marL="457200" indent="-457200">
              <a:lnSpc>
                <a:spcPct val="120000"/>
              </a:lnSpc>
              <a:spcAft>
                <a:spcPts val="0"/>
              </a:spcAft>
              <a:buFont typeface="Verdana" panose="020B0604030504040204" pitchFamily="34" charset="0"/>
              <a:buChar char="•"/>
            </a:pPr>
            <a:endParaRPr lang="en-US" sz="2400" dirty="0"/>
          </a:p>
          <a:p>
            <a:pPr marL="457200" indent="-457200">
              <a:lnSpc>
                <a:spcPct val="120000"/>
              </a:lnSpc>
              <a:spcAft>
                <a:spcPts val="0"/>
              </a:spcAft>
              <a:buFont typeface="Verdana" panose="020B0604030504040204" pitchFamily="34" charset="0"/>
              <a:buChar char="•"/>
            </a:pPr>
            <a:r>
              <a:rPr lang="en-US" sz="2400"/>
              <a:t>Allowing </a:t>
            </a:r>
            <a:r>
              <a:rPr lang="en-US" sz="2400" smtClean="0"/>
              <a:t>time </a:t>
            </a:r>
            <a:r>
              <a:rPr lang="en-US" sz="2400" dirty="0"/>
              <a:t>for</a:t>
            </a:r>
            <a:r>
              <a:rPr lang="en-US" sz="2400"/>
              <a:t> development of new </a:t>
            </a:r>
            <a:r>
              <a:rPr lang="en-US" sz="2400" smtClean="0"/>
              <a:t>skills</a:t>
            </a:r>
            <a:endParaRPr lang="en-US" sz="2400" dirty="0"/>
          </a:p>
        </p:txBody>
      </p:sp>
      <p:sp>
        <p:nvSpPr>
          <p:cNvPr id="5" name="Title 4"/>
          <p:cNvSpPr>
            <a:spLocks noGrp="1"/>
          </p:cNvSpPr>
          <p:nvPr>
            <p:ph type="title"/>
          </p:nvPr>
        </p:nvSpPr>
        <p:spPr/>
        <p:txBody>
          <a:bodyPr/>
          <a:lstStyle/>
          <a:p>
            <a:r>
              <a:rPr lang="en-US" sz="2800" dirty="0">
                <a:solidFill>
                  <a:schemeClr val="tx1"/>
                </a:solidFill>
              </a:rPr>
              <a:t>Supervisor Support </a:t>
            </a:r>
            <a:r>
              <a:rPr lang="en-US" sz="2800" dirty="0" smtClean="0">
                <a:solidFill>
                  <a:schemeClr val="tx1"/>
                </a:solidFill>
              </a:rPr>
              <a:t>for </a:t>
            </a:r>
            <a:r>
              <a:rPr lang="en-US" sz="2800" dirty="0">
                <a:solidFill>
                  <a:schemeClr val="tx1"/>
                </a:solidFill>
              </a:rPr>
              <a:t>Practice </a:t>
            </a:r>
            <a:r>
              <a:rPr lang="en-US" sz="2800" dirty="0" smtClean="0">
                <a:solidFill>
                  <a:schemeClr val="tx1"/>
                </a:solidFill>
              </a:rPr>
              <a:t>Change</a:t>
            </a:r>
            <a:endParaRPr lang="en-US" dirty="0">
              <a:solidFill>
                <a:schemeClr val="tx1"/>
              </a:solidFill>
            </a:endParaRPr>
          </a:p>
        </p:txBody>
      </p:sp>
      <p:sp>
        <p:nvSpPr>
          <p:cNvPr id="2" name="TextBox 1"/>
          <p:cNvSpPr txBox="1"/>
          <p:nvPr/>
        </p:nvSpPr>
        <p:spPr>
          <a:xfrm>
            <a:off x="85724" y="5931243"/>
            <a:ext cx="7427183" cy="824166"/>
          </a:xfrm>
          <a:prstGeom prst="rect">
            <a:avLst/>
          </a:prstGeom>
        </p:spPr>
        <p:txBody>
          <a:bodyPr vert="horz" wrap="square" lIns="91440" tIns="45720" rIns="91440" bIns="45720" rtlCol="0" anchor="ctr">
            <a:noAutofit/>
          </a:bodyPr>
          <a:lstStyle/>
          <a:p>
            <a:pPr>
              <a:spcBef>
                <a:spcPct val="0"/>
              </a:spcBef>
            </a:pPr>
            <a:r>
              <a:rPr lang="en-US" sz="1400" dirty="0"/>
              <a:t>Adapted from Broad, M. L., </a:t>
            </a:r>
            <a:r>
              <a:rPr lang="en-US" sz="1400" dirty="0" smtClean="0"/>
              <a:t>&amp; </a:t>
            </a:r>
            <a:r>
              <a:rPr lang="en-US" sz="1400" dirty="0" err="1"/>
              <a:t>Newstrom</a:t>
            </a:r>
            <a:r>
              <a:rPr lang="en-US" sz="1400" dirty="0"/>
              <a:t>, J. W. (1992). </a:t>
            </a:r>
            <a:r>
              <a:rPr lang="en-US" sz="1400" i="1" dirty="0" smtClean="0"/>
              <a:t>Transfer </a:t>
            </a:r>
            <a:r>
              <a:rPr lang="en-US" sz="1400" i="1" dirty="0"/>
              <a:t>of </a:t>
            </a:r>
            <a:r>
              <a:rPr lang="en-US" sz="1400" i="1" dirty="0" smtClean="0"/>
              <a:t>training</a:t>
            </a:r>
            <a:r>
              <a:rPr lang="en-US" sz="1400" i="1" dirty="0"/>
              <a:t>: Action-packed strategies to ensure high payoff from training investment</a:t>
            </a:r>
            <a:r>
              <a:rPr lang="en-US" sz="1400" dirty="0"/>
              <a:t>. New York , NY: Basic </a:t>
            </a:r>
            <a:r>
              <a:rPr lang="en-US" sz="1400" dirty="0" smtClean="0"/>
              <a:t>Books.</a:t>
            </a:r>
            <a:endParaRPr kumimoji="0" lang="en-US" sz="1400" b="0" i="0" u="none" strike="noStrike" kern="1200" cap="none" spc="0" normalizeH="0" baseline="0" noProof="0" dirty="0">
              <a:ln>
                <a:noFill/>
              </a:ln>
              <a:effectLst/>
              <a:uLnTx/>
              <a:uFillTx/>
              <a:latin typeface="Verdana"/>
              <a:ea typeface="+mj-ea"/>
              <a:cs typeface="Verdana"/>
            </a:endParaRPr>
          </a:p>
        </p:txBody>
      </p:sp>
    </p:spTree>
    <p:extLst>
      <p:ext uri="{BB962C8B-B14F-4D97-AF65-F5344CB8AC3E}">
        <p14:creationId xmlns:p14="http://schemas.microsoft.com/office/powerpoint/2010/main" val="11196007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Definitions Matter!</a:t>
            </a:r>
          </a:p>
        </p:txBody>
      </p:sp>
      <p:sp>
        <p:nvSpPr>
          <p:cNvPr id="6" name="Content Placeholder 5"/>
          <p:cNvSpPr>
            <a:spLocks noGrp="1"/>
          </p:cNvSpPr>
          <p:nvPr>
            <p:ph sz="quarter" idx="4294967295"/>
          </p:nvPr>
        </p:nvSpPr>
        <p:spPr>
          <a:xfrm>
            <a:off x="457200" y="1371600"/>
            <a:ext cx="8597900" cy="4972050"/>
          </a:xfrm>
        </p:spPr>
        <p:txBody>
          <a:bodyPr/>
          <a:lstStyle/>
          <a:p>
            <a:pPr marL="0" indent="0" defTabSz="914306">
              <a:spcBef>
                <a:spcPct val="0"/>
              </a:spcBef>
              <a:spcAft>
                <a:spcPct val="0"/>
              </a:spcAft>
              <a:buClr>
                <a:srgbClr val="000000"/>
              </a:buClr>
            </a:pPr>
            <a:r>
              <a:rPr lang="en-US" sz="2000" dirty="0" smtClean="0">
                <a:solidFill>
                  <a:schemeClr val="tx1"/>
                </a:solidFill>
                <a:latin typeface="+mj-lt"/>
                <a:cs typeface="Tahoma" pitchFamily="34" charset="0"/>
              </a:rPr>
              <a:t>Use </a:t>
            </a:r>
            <a:r>
              <a:rPr lang="en-US" sz="2000" dirty="0">
                <a:solidFill>
                  <a:schemeClr val="tx1"/>
                </a:solidFill>
                <a:latin typeface="+mj-lt"/>
                <a:cs typeface="Tahoma" pitchFamily="34" charset="0"/>
              </a:rPr>
              <a:t>item </a:t>
            </a:r>
            <a:r>
              <a:rPr lang="en-US" sz="2000" b="1" dirty="0">
                <a:solidFill>
                  <a:srgbClr val="0085BA"/>
                </a:solidFill>
                <a:latin typeface="+mj-lt"/>
                <a:cs typeface="Tahoma" pitchFamily="34" charset="0"/>
              </a:rPr>
              <a:t>definitions</a:t>
            </a:r>
            <a:r>
              <a:rPr lang="en-US" sz="2000" dirty="0">
                <a:solidFill>
                  <a:srgbClr val="000000"/>
                </a:solidFill>
                <a:latin typeface="+mj-lt"/>
                <a:cs typeface="Tahoma" pitchFamily="34" charset="0"/>
              </a:rPr>
              <a:t> </a:t>
            </a:r>
            <a:r>
              <a:rPr lang="en-US" sz="2000" dirty="0">
                <a:solidFill>
                  <a:schemeClr val="tx1"/>
                </a:solidFill>
                <a:latin typeface="+mj-lt"/>
                <a:cs typeface="Tahoma" pitchFamily="34" charset="0"/>
              </a:rPr>
              <a:t>to determine </a:t>
            </a:r>
            <a:r>
              <a:rPr lang="en-US" sz="2000" dirty="0" smtClean="0">
                <a:solidFill>
                  <a:schemeClr val="tx1"/>
                </a:solidFill>
                <a:latin typeface="+mj-lt"/>
                <a:cs typeface="Tahoma" pitchFamily="34" charset="0"/>
              </a:rPr>
              <a:t>whether the information about the family matches the item being considered</a:t>
            </a:r>
            <a:r>
              <a:rPr lang="en-US" sz="2000" dirty="0" smtClean="0">
                <a:solidFill>
                  <a:srgbClr val="000000"/>
                </a:solidFill>
                <a:latin typeface="+mj-lt"/>
                <a:cs typeface="Tahoma" pitchFamily="34" charset="0"/>
              </a:rPr>
              <a:t>. </a:t>
            </a:r>
            <a:endParaRPr lang="en-US" sz="2000" dirty="0">
              <a:solidFill>
                <a:srgbClr val="000000"/>
              </a:solidFill>
              <a:latin typeface="+mj-lt"/>
              <a:cs typeface="Tahoma" pitchFamily="34" charset="0"/>
            </a:endParaRPr>
          </a:p>
          <a:p>
            <a:pPr marL="342865" indent="-342865" defTabSz="914306">
              <a:spcBef>
                <a:spcPct val="0"/>
              </a:spcBef>
              <a:spcAft>
                <a:spcPct val="0"/>
              </a:spcAft>
              <a:buClr>
                <a:srgbClr val="000000"/>
              </a:buClr>
              <a:buFont typeface="Arial" pitchFamily="34" charset="0"/>
              <a:buChar char="•"/>
            </a:pPr>
            <a:endParaRPr lang="en-US" sz="1200" dirty="0">
              <a:solidFill>
                <a:srgbClr val="000000"/>
              </a:solidFill>
              <a:latin typeface="+mj-lt"/>
              <a:cs typeface="Tahoma" pitchFamily="34" charset="0"/>
            </a:endParaRPr>
          </a:p>
          <a:p>
            <a:endParaRPr lang="en-US" sz="1600" dirty="0">
              <a:latin typeface="+mj-lt"/>
            </a:endParaRPr>
          </a:p>
        </p:txBody>
      </p:sp>
      <p:graphicFrame>
        <p:nvGraphicFramePr>
          <p:cNvPr id="4" name="Diagram 3"/>
          <p:cNvGraphicFramePr/>
          <p:nvPr>
            <p:extLst>
              <p:ext uri="{D42A27DB-BD31-4B8C-83A1-F6EECF244321}">
                <p14:modId xmlns:p14="http://schemas.microsoft.com/office/powerpoint/2010/main" val="1271128981"/>
              </p:ext>
            </p:extLst>
          </p:nvPr>
        </p:nvGraphicFramePr>
        <p:xfrm>
          <a:off x="228600" y="1981200"/>
          <a:ext cx="8775915" cy="46120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9061155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ctrTitle"/>
          </p:nvPr>
        </p:nvSpPr>
        <p:spPr bwMode="auto">
          <a:extLst>
            <a:ext uri="{91240B29-F687-4F45-9708-019B960494DF}">
              <a14:hiddenLine xmlns:a14="http://schemas.microsoft.com/office/drawing/2010/main" w="50800">
                <a:solidFill>
                  <a:srgbClr val="2C928F"/>
                </a:solidFill>
                <a:miter lim="800000"/>
                <a:headEnd/>
                <a:tailEnd/>
              </a14:hiddenLine>
            </a:ext>
          </a:extLst>
        </p:spPr>
        <p:txBody>
          <a:bodyPr wrap="square" numCol="1" anchorCtr="0" compatLnSpc="1">
            <a:prstTxWarp prst="textNoShape">
              <a:avLst/>
            </a:prstTxWarp>
          </a:bodyPr>
          <a:lstStyle/>
          <a:p>
            <a:pPr indent="0"/>
            <a:r>
              <a:rPr lang="en-US" altLang="en-US" sz="4400" dirty="0" smtClean="0">
                <a:solidFill>
                  <a:schemeClr val="tx1"/>
                </a:solidFill>
              </a:rPr>
              <a:t>Exercise: Fun With Definitions</a:t>
            </a:r>
          </a:p>
        </p:txBody>
      </p:sp>
      <p:sp>
        <p:nvSpPr>
          <p:cNvPr id="6" name="Rectangle 5">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dirty="0" smtClean="0"/>
              <a:t>Participant Guide</a:t>
            </a:r>
            <a:endParaRPr lang="en-US" altLang="en-US" dirty="0" smtClean="0"/>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3278597439"/>
              </p:ext>
            </p:extLst>
          </p:nvPr>
        </p:nvGraphicFramePr>
        <p:xfrm>
          <a:off x="762000" y="1447800"/>
          <a:ext cx="7467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hlinkClick r:id="rId8"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smtClean="0"/>
              <a:t>Example (Risk Assessment)</a:t>
            </a:r>
          </a:p>
        </p:txBody>
      </p:sp>
      <p:sp>
        <p:nvSpPr>
          <p:cNvPr id="6" name="Rectangle 5">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22459399"/>
              </p:ext>
            </p:extLst>
          </p:nvPr>
        </p:nvGraphicFramePr>
        <p:xfrm>
          <a:off x="533400" y="1743075"/>
          <a:ext cx="8077200" cy="2893409"/>
        </p:xfrm>
        <a:graphic>
          <a:graphicData uri="http://schemas.openxmlformats.org/drawingml/2006/table">
            <a:tbl>
              <a:tblPr/>
              <a:tblGrid>
                <a:gridCol w="470664"/>
                <a:gridCol w="2125579"/>
                <a:gridCol w="2125579"/>
                <a:gridCol w="1374178"/>
                <a:gridCol w="1981200"/>
              </a:tblGrid>
              <a:tr h="650081">
                <a:tc>
                  <a:txBody>
                    <a:bodyPr/>
                    <a:lstStyle/>
                    <a:p>
                      <a:pPr marL="0" marR="0" algn="ctr">
                        <a:lnSpc>
                          <a:spcPct val="115000"/>
                        </a:lnSpc>
                        <a:spcBef>
                          <a:spcPts val="0"/>
                        </a:spcBef>
                        <a:spcAft>
                          <a:spcPts val="0"/>
                        </a:spcAft>
                      </a:pPr>
                      <a:r>
                        <a:rPr lang="en-US" sz="1600" b="1" dirty="0">
                          <a:solidFill>
                            <a:schemeClr val="tx1"/>
                          </a:solidFill>
                          <a:latin typeface="+mj-lt"/>
                          <a:ea typeface="Calibri"/>
                          <a:cs typeface="Times New Roman"/>
                        </a:rPr>
                        <a:t>#</a:t>
                      </a:r>
                      <a:endParaRPr lang="en-US" sz="1600" dirty="0">
                        <a:solidFill>
                          <a:schemeClr val="tx1"/>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dirty="0">
                          <a:solidFill>
                            <a:schemeClr val="tx1"/>
                          </a:solidFill>
                          <a:latin typeface="+mj-lt"/>
                          <a:ea typeface="Calibri"/>
                          <a:cs typeface="Times New Roman"/>
                        </a:rPr>
                        <a:t>SDM Item</a:t>
                      </a:r>
                      <a:endParaRPr lang="en-US" sz="1600" dirty="0">
                        <a:solidFill>
                          <a:schemeClr val="tx1"/>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dirty="0">
                          <a:solidFill>
                            <a:schemeClr val="tx1"/>
                          </a:solidFill>
                          <a:latin typeface="+mj-lt"/>
                          <a:ea typeface="Calibri"/>
                          <a:cs typeface="Times New Roman"/>
                        </a:rPr>
                        <a:t>Narrative</a:t>
                      </a:r>
                      <a:endParaRPr lang="en-US" sz="1600" dirty="0">
                        <a:solidFill>
                          <a:schemeClr val="tx1"/>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a:solidFill>
                            <a:schemeClr val="tx1"/>
                          </a:solidFill>
                          <a:latin typeface="+mj-lt"/>
                          <a:ea typeface="Calibri"/>
                          <a:cs typeface="Times New Roman"/>
                        </a:rPr>
                        <a:t>Supervisor Decision</a:t>
                      </a:r>
                      <a:endParaRPr lang="en-US" sz="1600">
                        <a:solidFill>
                          <a:schemeClr val="tx1"/>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dirty="0">
                          <a:solidFill>
                            <a:schemeClr val="tx1"/>
                          </a:solidFill>
                          <a:latin typeface="+mj-lt"/>
                          <a:ea typeface="Calibri"/>
                          <a:cs typeface="Times New Roman"/>
                        </a:rPr>
                        <a:t>If Incorrect, Why?</a:t>
                      </a:r>
                      <a:endParaRPr lang="en-US" sz="1600" dirty="0">
                        <a:solidFill>
                          <a:schemeClr val="tx1"/>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50244">
                <a:tc>
                  <a:txBody>
                    <a:bodyPr/>
                    <a:lstStyle/>
                    <a:p>
                      <a:pPr marL="0" marR="0">
                        <a:lnSpc>
                          <a:spcPct val="115000"/>
                        </a:lnSpc>
                        <a:spcBef>
                          <a:spcPts val="0"/>
                        </a:spcBef>
                        <a:spcAft>
                          <a:spcPts val="0"/>
                        </a:spcAft>
                      </a:pPr>
                      <a:r>
                        <a:rPr lang="en-US" sz="1600">
                          <a:solidFill>
                            <a:schemeClr val="tx1"/>
                          </a:solidFill>
                          <a:latin typeface="+mj-lt"/>
                          <a:ea typeface="Calibri"/>
                          <a:cs typeface="Times New Roman"/>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600" dirty="0" smtClean="0">
                          <a:solidFill>
                            <a:schemeClr val="tx1"/>
                          </a:solidFill>
                          <a:latin typeface="+mj-lt"/>
                          <a:ea typeface="Calibri"/>
                          <a:cs typeface="Times New Roman"/>
                        </a:rPr>
                        <a:t>8. </a:t>
                      </a:r>
                      <a:r>
                        <a:rPr lang="en-US" sz="1600" dirty="0">
                          <a:solidFill>
                            <a:schemeClr val="tx1"/>
                          </a:solidFill>
                          <a:latin typeface="+mj-lt"/>
                          <a:ea typeface="Calibri"/>
                          <a:cs typeface="Times New Roman"/>
                        </a:rPr>
                        <a:t>Age of youngest child in home</a:t>
                      </a:r>
                    </a:p>
                    <a:p>
                      <a:pPr marL="342900" marR="0" lvl="0" indent="-342900">
                        <a:lnSpc>
                          <a:spcPct val="115000"/>
                        </a:lnSpc>
                        <a:spcBef>
                          <a:spcPts val="0"/>
                        </a:spcBef>
                        <a:spcAft>
                          <a:spcPts val="0"/>
                        </a:spcAft>
                        <a:buFont typeface="+mj-lt"/>
                        <a:buAutoNum type="alphaLcPeriod"/>
                        <a:tabLst>
                          <a:tab pos="207645" algn="l"/>
                        </a:tabLst>
                      </a:pPr>
                      <a:r>
                        <a:rPr lang="en-US" sz="1600" smtClean="0">
                          <a:solidFill>
                            <a:schemeClr val="tx1"/>
                          </a:solidFill>
                          <a:latin typeface="+mj-lt"/>
                          <a:ea typeface="Calibri"/>
                          <a:cs typeface="Times New Roman"/>
                        </a:rPr>
                        <a:t>2 or </a:t>
                      </a:r>
                      <a:r>
                        <a:rPr lang="en-US" sz="1600" dirty="0">
                          <a:solidFill>
                            <a:schemeClr val="tx1"/>
                          </a:solidFill>
                          <a:latin typeface="+mj-lt"/>
                          <a:ea typeface="Calibri"/>
                          <a:cs typeface="Times New Roman"/>
                        </a:rPr>
                        <a:t>older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600" dirty="0">
                          <a:solidFill>
                            <a:schemeClr val="tx1"/>
                          </a:solidFill>
                          <a:latin typeface="+mj-lt"/>
                          <a:ea typeface="Calibri"/>
                          <a:cs typeface="Times New Roman"/>
                        </a:rPr>
                        <a:t>The family includes three children, ages 7, 5, and 6 months, but </a:t>
                      </a:r>
                      <a:r>
                        <a:rPr lang="en-US" sz="1600">
                          <a:solidFill>
                            <a:schemeClr val="tx1"/>
                          </a:solidFill>
                          <a:latin typeface="+mj-lt"/>
                          <a:ea typeface="Calibri"/>
                          <a:cs typeface="Times New Roman"/>
                        </a:rPr>
                        <a:t>the </a:t>
                      </a:r>
                      <a:r>
                        <a:rPr lang="en-US" sz="1600" smtClean="0">
                          <a:solidFill>
                            <a:schemeClr val="tx1"/>
                          </a:solidFill>
                          <a:latin typeface="+mj-lt"/>
                          <a:ea typeface="Calibri"/>
                          <a:cs typeface="Times New Roman"/>
                        </a:rPr>
                        <a:t> 6-month-old </a:t>
                      </a:r>
                      <a:r>
                        <a:rPr lang="en-US" sz="1600" dirty="0">
                          <a:solidFill>
                            <a:schemeClr val="tx1"/>
                          </a:solidFill>
                          <a:latin typeface="+mj-lt"/>
                          <a:ea typeface="Calibri"/>
                          <a:cs typeface="Times New Roman"/>
                        </a:rPr>
                        <a:t>is in foster care as a result of this referral.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tabLst>
                          <a:tab pos="219075" algn="l"/>
                        </a:tabLst>
                      </a:pPr>
                      <a:r>
                        <a:rPr lang="en-US" sz="1600" dirty="0">
                          <a:solidFill>
                            <a:schemeClr val="tx1"/>
                          </a:solidFill>
                          <a:latin typeface="+mj-lt"/>
                          <a:ea typeface="Calibri"/>
                          <a:cs typeface="Times New Roman"/>
                        </a:rPr>
                        <a:t>○	Correct</a:t>
                      </a:r>
                    </a:p>
                    <a:p>
                      <a:pPr marL="0" marR="0">
                        <a:lnSpc>
                          <a:spcPct val="115000"/>
                        </a:lnSpc>
                        <a:spcBef>
                          <a:spcPts val="0"/>
                        </a:spcBef>
                        <a:spcAft>
                          <a:spcPts val="0"/>
                        </a:spcAft>
                        <a:tabLst>
                          <a:tab pos="219075" algn="l"/>
                        </a:tabLst>
                      </a:pPr>
                      <a:r>
                        <a:rPr lang="en-US" sz="1600" dirty="0" smtClean="0">
                          <a:solidFill>
                            <a:schemeClr val="tx1"/>
                          </a:solidFill>
                          <a:latin typeface="+mj-lt"/>
                          <a:ea typeface="Calibri"/>
                          <a:cs typeface="Times New Roman"/>
                        </a:rPr>
                        <a:t>○</a:t>
                      </a:r>
                      <a:r>
                        <a:rPr lang="en-US" sz="1600" dirty="0">
                          <a:solidFill>
                            <a:schemeClr val="tx1"/>
                          </a:solidFill>
                          <a:latin typeface="+mj-lt"/>
                          <a:ea typeface="Calibri"/>
                          <a:cs typeface="Times New Roman"/>
                        </a:rPr>
                        <a:t>	Incorrect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600" dirty="0">
                        <a:solidFill>
                          <a:schemeClr val="tx1"/>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8918" name="Text Box 6"/>
          <p:cNvSpPr txBox="1">
            <a:spLocks noChangeArrowheads="1"/>
          </p:cNvSpPr>
          <p:nvPr/>
        </p:nvSpPr>
        <p:spPr bwMode="auto">
          <a:xfrm>
            <a:off x="533400" y="4953000"/>
            <a:ext cx="8077200" cy="1219200"/>
          </a:xfrm>
          <a:prstGeom prst="rect">
            <a:avLst/>
          </a:prstGeom>
          <a:solidFill>
            <a:srgbClr val="FFFFFF"/>
          </a:solidFill>
          <a:ln w="9525">
            <a:solidFill>
              <a:srgbClr val="000000"/>
            </a:solidFill>
            <a:miter lim="800000"/>
            <a:headEnd/>
            <a:tailEnd/>
          </a:ln>
        </p:spPr>
        <p:txBody>
          <a:bodyPr anchor="ctr"/>
          <a:lstStyle/>
          <a:p>
            <a:pPr>
              <a:tabLst>
                <a:tab pos="465138" algn="l"/>
              </a:tabLst>
              <a:defRPr/>
            </a:pPr>
            <a:r>
              <a:rPr lang="en-US" sz="1600" b="1" dirty="0">
                <a:latin typeface="+mj-lt"/>
              </a:rPr>
              <a:t>8</a:t>
            </a:r>
            <a:r>
              <a:rPr lang="en-US" sz="1600" b="1" dirty="0" smtClean="0">
                <a:latin typeface="+mj-lt"/>
              </a:rPr>
              <a:t>.</a:t>
            </a:r>
            <a:r>
              <a:rPr lang="en-US" sz="1600" b="1" dirty="0">
                <a:latin typeface="+mj-lt"/>
              </a:rPr>
              <a:t>	Age of Youngest Child in the Home</a:t>
            </a:r>
          </a:p>
          <a:p>
            <a:pPr>
              <a:defRPr/>
            </a:pPr>
            <a:r>
              <a:rPr lang="en-US" sz="1600" dirty="0" smtClean="0">
                <a:latin typeface="+mj-lt"/>
              </a:rPr>
              <a:t>Identify the current age of the youngest child presently in </a:t>
            </a:r>
            <a:r>
              <a:rPr lang="en-US" sz="1600" dirty="0">
                <a:latin typeface="+mj-lt"/>
              </a:rPr>
              <a:t>the household where the maltreatment incident reportedly occurred.  If a child is removed as a result of the current investigation, count the child as residing in the home.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smtClean="0"/>
              <a:t>Example (Risk Assessment)</a:t>
            </a:r>
          </a:p>
        </p:txBody>
      </p:sp>
      <p:sp>
        <p:nvSpPr>
          <p:cNvPr id="6" name="Rectangle 5">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628772515"/>
              </p:ext>
            </p:extLst>
          </p:nvPr>
        </p:nvGraphicFramePr>
        <p:xfrm>
          <a:off x="533400" y="1743075"/>
          <a:ext cx="8077200" cy="2893409"/>
        </p:xfrm>
        <a:graphic>
          <a:graphicData uri="http://schemas.openxmlformats.org/drawingml/2006/table">
            <a:tbl>
              <a:tblPr/>
              <a:tblGrid>
                <a:gridCol w="470664"/>
                <a:gridCol w="1967736"/>
                <a:gridCol w="2133600"/>
                <a:gridCol w="1440352"/>
                <a:gridCol w="2064848"/>
              </a:tblGrid>
              <a:tr h="650081">
                <a:tc>
                  <a:txBody>
                    <a:bodyPr/>
                    <a:lstStyle/>
                    <a:p>
                      <a:pPr marL="0" marR="0" algn="ctr">
                        <a:lnSpc>
                          <a:spcPct val="115000"/>
                        </a:lnSpc>
                        <a:spcBef>
                          <a:spcPts val="0"/>
                        </a:spcBef>
                        <a:spcAft>
                          <a:spcPts val="0"/>
                        </a:spcAft>
                      </a:pPr>
                      <a:r>
                        <a:rPr lang="en-US" sz="1600" b="1" dirty="0">
                          <a:solidFill>
                            <a:schemeClr val="tx1"/>
                          </a:solidFill>
                          <a:latin typeface="+mj-lt"/>
                          <a:ea typeface="Calibri"/>
                          <a:cs typeface="Times New Roman"/>
                        </a:rPr>
                        <a:t>#</a:t>
                      </a:r>
                      <a:endParaRPr lang="en-US" sz="1600" dirty="0">
                        <a:solidFill>
                          <a:schemeClr val="tx1"/>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a:solidFill>
                            <a:schemeClr val="tx1"/>
                          </a:solidFill>
                          <a:latin typeface="+mj-lt"/>
                          <a:ea typeface="Calibri"/>
                          <a:cs typeface="Times New Roman"/>
                        </a:rPr>
                        <a:t>SDM Item</a:t>
                      </a:r>
                      <a:endParaRPr lang="en-US" sz="1600">
                        <a:solidFill>
                          <a:schemeClr val="tx1"/>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a:solidFill>
                            <a:schemeClr val="tx1"/>
                          </a:solidFill>
                          <a:latin typeface="+mj-lt"/>
                          <a:ea typeface="Calibri"/>
                          <a:cs typeface="Times New Roman"/>
                        </a:rPr>
                        <a:t>Narrative</a:t>
                      </a:r>
                      <a:endParaRPr lang="en-US" sz="1600">
                        <a:solidFill>
                          <a:schemeClr val="tx1"/>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dirty="0">
                          <a:solidFill>
                            <a:schemeClr val="tx1"/>
                          </a:solidFill>
                          <a:latin typeface="+mj-lt"/>
                          <a:ea typeface="Calibri"/>
                          <a:cs typeface="Times New Roman"/>
                        </a:rPr>
                        <a:t>Supervisor Decision</a:t>
                      </a:r>
                      <a:endParaRPr lang="en-US" sz="1600" dirty="0">
                        <a:solidFill>
                          <a:schemeClr val="tx1"/>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a:solidFill>
                            <a:schemeClr val="tx1"/>
                          </a:solidFill>
                          <a:latin typeface="+mj-lt"/>
                          <a:ea typeface="Calibri"/>
                          <a:cs typeface="Times New Roman"/>
                        </a:rPr>
                        <a:t>If Incorrect, Why?</a:t>
                      </a:r>
                      <a:endParaRPr lang="en-US" sz="1600">
                        <a:solidFill>
                          <a:schemeClr val="tx1"/>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50244">
                <a:tc>
                  <a:txBody>
                    <a:bodyPr/>
                    <a:lstStyle/>
                    <a:p>
                      <a:pPr marL="0" marR="0">
                        <a:lnSpc>
                          <a:spcPct val="115000"/>
                        </a:lnSpc>
                        <a:spcBef>
                          <a:spcPts val="0"/>
                        </a:spcBef>
                        <a:spcAft>
                          <a:spcPts val="0"/>
                        </a:spcAft>
                      </a:pPr>
                      <a:r>
                        <a:rPr lang="en-US" sz="1600" dirty="0">
                          <a:solidFill>
                            <a:schemeClr val="tx1"/>
                          </a:solidFill>
                          <a:latin typeface="+mj-lt"/>
                          <a:ea typeface="Calibri"/>
                          <a:cs typeface="Times New Roman"/>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600" dirty="0" smtClean="0">
                          <a:solidFill>
                            <a:schemeClr val="tx1"/>
                          </a:solidFill>
                          <a:latin typeface="+mj-lt"/>
                          <a:ea typeface="Calibri"/>
                          <a:cs typeface="Times New Roman"/>
                        </a:rPr>
                        <a:t>8. </a:t>
                      </a:r>
                      <a:r>
                        <a:rPr lang="en-US" sz="1600" dirty="0">
                          <a:solidFill>
                            <a:schemeClr val="tx1"/>
                          </a:solidFill>
                          <a:latin typeface="+mj-lt"/>
                          <a:ea typeface="Calibri"/>
                          <a:cs typeface="Times New Roman"/>
                        </a:rPr>
                        <a:t>Age of youngest child in home</a:t>
                      </a:r>
                    </a:p>
                    <a:p>
                      <a:pPr marL="342900" marR="0" lvl="0" indent="-342900">
                        <a:lnSpc>
                          <a:spcPct val="115000"/>
                        </a:lnSpc>
                        <a:spcBef>
                          <a:spcPts val="0"/>
                        </a:spcBef>
                        <a:spcAft>
                          <a:spcPts val="0"/>
                        </a:spcAft>
                        <a:buFont typeface="+mj-lt"/>
                        <a:buAutoNum type="alphaLcPeriod"/>
                        <a:tabLst>
                          <a:tab pos="207645" algn="l"/>
                        </a:tabLst>
                      </a:pPr>
                      <a:r>
                        <a:rPr lang="en-US" sz="1600" smtClean="0">
                          <a:solidFill>
                            <a:schemeClr val="tx1"/>
                          </a:solidFill>
                          <a:latin typeface="+mj-lt"/>
                          <a:ea typeface="Calibri"/>
                          <a:cs typeface="Times New Roman"/>
                        </a:rPr>
                        <a:t>2 </a:t>
                      </a:r>
                      <a:r>
                        <a:rPr lang="en-US" sz="1600" dirty="0">
                          <a:solidFill>
                            <a:schemeClr val="tx1"/>
                          </a:solidFill>
                          <a:latin typeface="+mj-lt"/>
                          <a:ea typeface="Calibri"/>
                          <a:cs typeface="Times New Roman"/>
                        </a:rPr>
                        <a:t>or older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600" dirty="0">
                          <a:solidFill>
                            <a:schemeClr val="tx1"/>
                          </a:solidFill>
                          <a:latin typeface="+mj-lt"/>
                          <a:ea typeface="Calibri"/>
                          <a:cs typeface="Times New Roman"/>
                        </a:rPr>
                        <a:t>The family includes three children, ages 7, 5, and 6 months, but </a:t>
                      </a:r>
                      <a:r>
                        <a:rPr lang="en-US" sz="1600">
                          <a:solidFill>
                            <a:schemeClr val="tx1"/>
                          </a:solidFill>
                          <a:latin typeface="+mj-lt"/>
                          <a:ea typeface="Calibri"/>
                          <a:cs typeface="Times New Roman"/>
                        </a:rPr>
                        <a:t>the </a:t>
                      </a:r>
                      <a:r>
                        <a:rPr lang="en-US" sz="1600" smtClean="0">
                          <a:solidFill>
                            <a:schemeClr val="tx1"/>
                          </a:solidFill>
                          <a:latin typeface="+mj-lt"/>
                          <a:ea typeface="Calibri"/>
                          <a:cs typeface="Times New Roman"/>
                        </a:rPr>
                        <a:t> 6-month-old </a:t>
                      </a:r>
                      <a:r>
                        <a:rPr lang="en-US" sz="1600" dirty="0">
                          <a:solidFill>
                            <a:schemeClr val="tx1"/>
                          </a:solidFill>
                          <a:latin typeface="+mj-lt"/>
                          <a:ea typeface="Calibri"/>
                          <a:cs typeface="Times New Roman"/>
                        </a:rPr>
                        <a:t>is in foster care as a result of this referral.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tabLst>
                          <a:tab pos="219075" algn="l"/>
                        </a:tabLst>
                      </a:pPr>
                      <a:r>
                        <a:rPr lang="en-US" sz="1600">
                          <a:solidFill>
                            <a:schemeClr val="tx1"/>
                          </a:solidFill>
                          <a:latin typeface="+mj-lt"/>
                          <a:ea typeface="Calibri"/>
                          <a:cs typeface="Times New Roman"/>
                        </a:rPr>
                        <a:t>○	Correct</a:t>
                      </a:r>
                    </a:p>
                    <a:p>
                      <a:pPr marL="0" marR="0">
                        <a:lnSpc>
                          <a:spcPct val="115000"/>
                        </a:lnSpc>
                        <a:spcBef>
                          <a:spcPts val="0"/>
                        </a:spcBef>
                        <a:spcAft>
                          <a:spcPts val="0"/>
                        </a:spcAft>
                        <a:tabLst>
                          <a:tab pos="219075" algn="l"/>
                        </a:tabLst>
                      </a:pPr>
                      <a:r>
                        <a:rPr lang="en-US" sz="1600">
                          <a:solidFill>
                            <a:schemeClr val="tx1"/>
                          </a:solidFill>
                          <a:latin typeface="+mj-lt"/>
                          <a:ea typeface="Calibri"/>
                          <a:cs typeface="Times New Roman"/>
                        </a:rPr>
                        <a:t>●	Incorrect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600" dirty="0">
                          <a:solidFill>
                            <a:schemeClr val="tx1"/>
                          </a:solidFill>
                          <a:latin typeface="+mj-lt"/>
                          <a:ea typeface="Calibri"/>
                          <a:cs typeface="Times New Roman"/>
                        </a:rPr>
                        <a:t>If a child was removed as a result of this investigation, he/she should be included, so </a:t>
                      </a:r>
                      <a:r>
                        <a:rPr lang="en-US" sz="1600">
                          <a:solidFill>
                            <a:schemeClr val="tx1"/>
                          </a:solidFill>
                          <a:latin typeface="+mj-lt"/>
                          <a:ea typeface="Calibri"/>
                          <a:cs typeface="Times New Roman"/>
                        </a:rPr>
                        <a:t>the </a:t>
                      </a:r>
                      <a:r>
                        <a:rPr lang="en-US" sz="1600" smtClean="0">
                          <a:solidFill>
                            <a:schemeClr val="tx1"/>
                          </a:solidFill>
                          <a:latin typeface="+mj-lt"/>
                          <a:ea typeface="Calibri"/>
                          <a:cs typeface="Times New Roman"/>
                        </a:rPr>
                        <a:t>6-month-old </a:t>
                      </a:r>
                      <a:r>
                        <a:rPr lang="en-US" sz="1600" dirty="0">
                          <a:solidFill>
                            <a:schemeClr val="tx1"/>
                          </a:solidFill>
                          <a:latin typeface="+mj-lt"/>
                          <a:ea typeface="Calibri"/>
                          <a:cs typeface="Times New Roman"/>
                        </a:rPr>
                        <a:t>should be counted.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8918" name="Text Box 6"/>
          <p:cNvSpPr txBox="1">
            <a:spLocks noChangeArrowheads="1"/>
          </p:cNvSpPr>
          <p:nvPr/>
        </p:nvSpPr>
        <p:spPr bwMode="auto">
          <a:xfrm>
            <a:off x="533400" y="4953000"/>
            <a:ext cx="8077200" cy="1219200"/>
          </a:xfrm>
          <a:prstGeom prst="rect">
            <a:avLst/>
          </a:prstGeom>
          <a:solidFill>
            <a:srgbClr val="FFFFFF"/>
          </a:solidFill>
          <a:ln w="9525">
            <a:solidFill>
              <a:srgbClr val="000000"/>
            </a:solidFill>
            <a:miter lim="800000"/>
            <a:headEnd/>
            <a:tailEnd/>
          </a:ln>
        </p:spPr>
        <p:txBody>
          <a:bodyPr anchor="ctr"/>
          <a:lstStyle/>
          <a:p>
            <a:pPr>
              <a:tabLst>
                <a:tab pos="465138" algn="l"/>
              </a:tabLst>
              <a:defRPr/>
            </a:pPr>
            <a:r>
              <a:rPr lang="en-US" sz="1600" b="1" dirty="0">
                <a:latin typeface="+mj-lt"/>
              </a:rPr>
              <a:t>N5.	Age of Youngest Child in the Home</a:t>
            </a:r>
          </a:p>
          <a:p>
            <a:pPr>
              <a:defRPr/>
            </a:pPr>
            <a:r>
              <a:rPr lang="en-US" sz="1600" dirty="0">
                <a:latin typeface="+mj-lt"/>
              </a:rPr>
              <a:t>Identify the current age of the youngest child presently in the household where the maltreatment incident reportedly occurred</a:t>
            </a:r>
            <a:r>
              <a:rPr lang="en-US" sz="1600">
                <a:latin typeface="+mj-lt"/>
              </a:rPr>
              <a:t>. </a:t>
            </a:r>
            <a:r>
              <a:rPr lang="en-US" sz="1600" smtClean="0">
                <a:latin typeface="+mj-lt"/>
              </a:rPr>
              <a:t>If </a:t>
            </a:r>
            <a:r>
              <a:rPr lang="en-US" sz="1600" dirty="0">
                <a:latin typeface="+mj-lt"/>
              </a:rPr>
              <a:t>a </a:t>
            </a:r>
            <a:r>
              <a:rPr lang="en-US" sz="1600">
                <a:latin typeface="+mj-lt"/>
              </a:rPr>
              <a:t>child </a:t>
            </a:r>
            <a:r>
              <a:rPr lang="en-US" sz="1600" smtClean="0">
                <a:latin typeface="+mj-lt"/>
              </a:rPr>
              <a:t>was </a:t>
            </a:r>
            <a:r>
              <a:rPr lang="en-US" sz="1600" dirty="0">
                <a:latin typeface="+mj-lt"/>
              </a:rPr>
              <a:t>removed as a result of the current investigation, count the child as residing in the </a:t>
            </a:r>
            <a:r>
              <a:rPr lang="en-US" sz="1600">
                <a:latin typeface="+mj-lt"/>
              </a:rPr>
              <a:t>home</a:t>
            </a:r>
            <a:r>
              <a:rPr lang="en-US" sz="1600" smtClean="0">
                <a:latin typeface="+mj-lt"/>
              </a:rPr>
              <a:t>.</a:t>
            </a:r>
            <a:endParaRPr lang="en-US" sz="1600" dirty="0">
              <a:latin typeface="+mj-l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15066"/>
            <a:ext cx="6350000" cy="4385734"/>
          </a:xfrm>
        </p:spPr>
        <p:txBody>
          <a:bodyPr/>
          <a:lstStyle/>
          <a:p>
            <a:pPr algn="ctr"/>
            <a:r>
              <a:rPr lang="en-US" sz="4400" dirty="0" smtClean="0">
                <a:solidFill>
                  <a:schemeClr val="tx1"/>
                </a:solidFill>
              </a:rPr>
              <a:t>Debrief</a:t>
            </a:r>
            <a:endParaRPr lang="en-US" sz="4400" dirty="0">
              <a:solidFill>
                <a:schemeClr val="tx1"/>
              </a:solidFill>
            </a:endParaRPr>
          </a:p>
        </p:txBody>
      </p:sp>
      <p:sp>
        <p:nvSpPr>
          <p:cNvPr id="6" name="Rectangle 5">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5"/>
          <p:cNvSpPr>
            <a:spLocks noGrp="1"/>
          </p:cNvSpPr>
          <p:nvPr>
            <p:ph type="ctrTitle"/>
          </p:nvPr>
        </p:nvSpPr>
        <p:spPr bwMode="auto">
          <a:extLst>
            <a:ext uri="{91240B29-F687-4F45-9708-019B960494DF}">
              <a14:hiddenLine xmlns:a14="http://schemas.microsoft.com/office/drawing/2010/main" w="50800">
                <a:solidFill>
                  <a:srgbClr val="2C928F"/>
                </a:solidFill>
                <a:miter lim="800000"/>
                <a:headEnd/>
                <a:tailEnd/>
              </a14:hiddenLine>
            </a:ext>
          </a:extLst>
        </p:spPr>
        <p:txBody>
          <a:bodyPr wrap="square" numCol="1" anchorCtr="0" compatLnSpc="1">
            <a:prstTxWarp prst="textNoShape">
              <a:avLst/>
            </a:prstTxWarp>
          </a:bodyPr>
          <a:lstStyle/>
          <a:p>
            <a:pPr indent="0"/>
            <a:r>
              <a:rPr lang="en-US" altLang="en-US" sz="4400" dirty="0" smtClean="0">
                <a:solidFill>
                  <a:schemeClr val="tx1"/>
                </a:solidFill>
              </a:rPr>
              <a:t>Common Mistakes and How to </a:t>
            </a:r>
            <a:r>
              <a:rPr lang="en-US" altLang="en-US" sz="4400" dirty="0">
                <a:solidFill>
                  <a:schemeClr val="tx1"/>
                </a:solidFill>
              </a:rPr>
              <a:t>F</a:t>
            </a:r>
            <a:r>
              <a:rPr lang="en-US" altLang="en-US" sz="4400" dirty="0" smtClean="0">
                <a:solidFill>
                  <a:schemeClr val="tx1"/>
                </a:solidFill>
              </a:rPr>
              <a:t>ix </a:t>
            </a:r>
            <a:r>
              <a:rPr lang="en-US" altLang="en-US" sz="4400" dirty="0">
                <a:solidFill>
                  <a:schemeClr val="tx1"/>
                </a:solidFill>
              </a:rPr>
              <a:t>T</a:t>
            </a:r>
            <a:r>
              <a:rPr lang="en-US" altLang="en-US" sz="4400" dirty="0" smtClean="0">
                <a:solidFill>
                  <a:schemeClr val="tx1"/>
                </a:solidFill>
              </a:rPr>
              <a:t>hem</a:t>
            </a:r>
          </a:p>
        </p:txBody>
      </p:sp>
      <p:sp>
        <p:nvSpPr>
          <p:cNvPr id="9" name="Rectangle 8">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5791200"/>
            <a:ext cx="7924800" cy="1066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chemeClr val="tx1"/>
                </a:solidFill>
              </a:rPr>
              <a:t>Family engagement</a:t>
            </a:r>
          </a:p>
        </p:txBody>
      </p:sp>
      <p:sp>
        <p:nvSpPr>
          <p:cNvPr id="5" name="Rectangle 4"/>
          <p:cNvSpPr/>
          <p:nvPr/>
        </p:nvSpPr>
        <p:spPr>
          <a:xfrm>
            <a:off x="2133600" y="4648200"/>
            <a:ext cx="7010400" cy="1066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Complete assessments</a:t>
            </a:r>
          </a:p>
        </p:txBody>
      </p:sp>
      <p:sp>
        <p:nvSpPr>
          <p:cNvPr id="6" name="Rectangle 5"/>
          <p:cNvSpPr/>
          <p:nvPr/>
        </p:nvSpPr>
        <p:spPr>
          <a:xfrm>
            <a:off x="3048000" y="3505200"/>
            <a:ext cx="6096000" cy="1066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Accurate completion</a:t>
            </a:r>
          </a:p>
        </p:txBody>
      </p:sp>
      <p:sp>
        <p:nvSpPr>
          <p:cNvPr id="7" name="Rectangle 6"/>
          <p:cNvSpPr/>
          <p:nvPr/>
        </p:nvSpPr>
        <p:spPr>
          <a:xfrm>
            <a:off x="3962400" y="2362200"/>
            <a:ext cx="5181600"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Guide decisions</a:t>
            </a:r>
          </a:p>
        </p:txBody>
      </p:sp>
      <p:sp>
        <p:nvSpPr>
          <p:cNvPr id="8" name="Rectangle 7"/>
          <p:cNvSpPr/>
          <p:nvPr/>
        </p:nvSpPr>
        <p:spPr>
          <a:xfrm>
            <a:off x="4876800" y="1219200"/>
            <a:ext cx="4267200" cy="106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Improved outcomes</a:t>
            </a:r>
          </a:p>
        </p:txBody>
      </p:sp>
      <p:sp>
        <p:nvSpPr>
          <p:cNvPr id="44039" name="Title 8"/>
          <p:cNvSpPr>
            <a:spLocks noGrp="1"/>
          </p:cNvSpPr>
          <p:nvPr>
            <p:ph type="title"/>
          </p:nvPr>
        </p:nvSpPr>
        <p:spPr bwMode="auto">
          <a:ln>
            <a:miter lim="800000"/>
            <a:headEnd/>
            <a:tailEnd/>
          </a:ln>
        </p:spPr>
        <p:txBody>
          <a:bodyPr wrap="square" numCol="1" anchorCtr="0" compatLnSpc="1">
            <a:prstTxWarp prst="textNoShape">
              <a:avLst/>
            </a:prstTxWarp>
          </a:bodyPr>
          <a:lstStyle/>
          <a:p>
            <a:pPr indent="0"/>
            <a:r>
              <a:rPr lang="en-US" altLang="en-US" smtClean="0"/>
              <a:t>Process of Implementation</a:t>
            </a:r>
          </a:p>
        </p:txBody>
      </p:sp>
      <p:cxnSp>
        <p:nvCxnSpPr>
          <p:cNvPr id="11" name="Straight Arrow Connector 10"/>
          <p:cNvCxnSpPr/>
          <p:nvPr/>
        </p:nvCxnSpPr>
        <p:spPr>
          <a:xfrm flipV="1">
            <a:off x="381000" y="1550614"/>
            <a:ext cx="3505200" cy="4088186"/>
          </a:xfrm>
          <a:prstGeom prst="straightConnector1">
            <a:avLst/>
          </a:prstGeom>
          <a:ln w="38100">
            <a:solidFill>
              <a:schemeClr val="accent6"/>
            </a:solidFill>
            <a:tailEnd type="stealth"/>
          </a:ln>
        </p:spPr>
        <p:style>
          <a:lnRef idx="1">
            <a:schemeClr val="accent1"/>
          </a:lnRef>
          <a:fillRef idx="0">
            <a:schemeClr val="accent1"/>
          </a:fillRef>
          <a:effectRef idx="0">
            <a:schemeClr val="accent1"/>
          </a:effectRef>
          <a:fontRef idx="minor">
            <a:schemeClr val="tx1"/>
          </a:fontRef>
        </p:style>
      </p:cxnSp>
      <p:sp>
        <p:nvSpPr>
          <p:cNvPr id="38921" name="TextBox 11"/>
          <p:cNvSpPr txBox="1">
            <a:spLocks noChangeArrowheads="1"/>
          </p:cNvSpPr>
          <p:nvPr/>
        </p:nvSpPr>
        <p:spPr bwMode="auto">
          <a:xfrm rot="-2824082">
            <a:off x="1156261" y="2154656"/>
            <a:ext cx="1877891" cy="523220"/>
          </a:xfrm>
          <a:prstGeom prst="rect">
            <a:avLst/>
          </a:prstGeom>
          <a:noFill/>
          <a:ln w="9525">
            <a:noFill/>
            <a:miter lim="800000"/>
            <a:headEnd/>
            <a:tailEnd/>
          </a:ln>
          <a:scene3d>
            <a:camera prst="orthographicFront">
              <a:rot lat="0" lon="0" rev="300000"/>
            </a:camera>
            <a:lightRig rig="threePt" dir="t"/>
          </a:scene3d>
        </p:spPr>
        <p:txBody>
          <a:bodyPr>
            <a:spAutoFit/>
          </a:bodyPr>
          <a:lstStyle/>
          <a:p>
            <a:pPr fontAlgn="auto">
              <a:spcBef>
                <a:spcPts val="0"/>
              </a:spcBef>
              <a:spcAft>
                <a:spcPts val="0"/>
              </a:spcAft>
              <a:defRPr/>
            </a:pPr>
            <a:r>
              <a:rPr lang="en-US" sz="2800" dirty="0">
                <a:latin typeface="+mn-lt"/>
              </a:rPr>
              <a:t>Time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7"/>
          <p:cNvSpPr>
            <a:spLocks noGrp="1"/>
          </p:cNvSpPr>
          <p:nvPr>
            <p:ph sz="quarter" idx="13"/>
          </p:nvPr>
        </p:nvSpPr>
        <p:spPr bwMode="auto"/>
        <p:txBody>
          <a:bodyPr wrap="square" numCol="1" anchor="t" anchorCtr="0" compatLnSpc="1">
            <a:prstTxWarp prst="textNoShape">
              <a:avLst/>
            </a:prstTxWarp>
          </a:bodyPr>
          <a:lstStyle/>
          <a:p>
            <a:pPr marL="0" indent="0" algn="l"/>
            <a:r>
              <a:rPr lang="en-US" altLang="en-US" sz="2400" b="1" u="sng" dirty="0" smtClean="0"/>
              <a:t>Supervisor A</a:t>
            </a:r>
          </a:p>
          <a:p>
            <a:pPr marL="0" indent="0" algn="l"/>
            <a:endParaRPr lang="en-US" altLang="en-US" sz="2400" b="1" u="sng" dirty="0" smtClean="0"/>
          </a:p>
          <a:p>
            <a:pPr marL="0" indent="0" algn="l"/>
            <a:r>
              <a:rPr lang="en-US" altLang="en-US" sz="2400" dirty="0" smtClean="0"/>
              <a:t>Knows that SDM screening criteria were not established, but lets it go through.</a:t>
            </a:r>
          </a:p>
        </p:txBody>
      </p:sp>
      <p:sp>
        <p:nvSpPr>
          <p:cNvPr id="45060" name="Content Placeholder 9"/>
          <p:cNvSpPr>
            <a:spLocks noGrp="1"/>
          </p:cNvSpPr>
          <p:nvPr>
            <p:ph sz="quarter" idx="15"/>
          </p:nvPr>
        </p:nvSpPr>
        <p:spPr bwMode="auto"/>
        <p:txBody>
          <a:bodyPr wrap="square" numCol="1" anchor="t" anchorCtr="0" compatLnSpc="1">
            <a:prstTxWarp prst="textNoShape">
              <a:avLst/>
            </a:prstTxWarp>
          </a:bodyPr>
          <a:lstStyle/>
          <a:p>
            <a:pPr marL="0" indent="0" algn="l"/>
            <a:r>
              <a:rPr lang="en-US" altLang="en-US" sz="2400" b="1" u="sng" dirty="0" smtClean="0"/>
              <a:t>Supervisor B</a:t>
            </a:r>
          </a:p>
          <a:p>
            <a:pPr marL="0" indent="0" algn="l"/>
            <a:endParaRPr lang="en-US" altLang="en-US" sz="2400" b="1" u="sng" dirty="0" smtClean="0"/>
          </a:p>
          <a:p>
            <a:pPr marL="0" indent="0" algn="l"/>
            <a:r>
              <a:rPr lang="en-US" altLang="en-US" sz="2400" dirty="0" smtClean="0"/>
              <a:t>Asks worker about information on location of children, frequency, severity, impact on children, </a:t>
            </a:r>
            <a:r>
              <a:rPr lang="en-US" altLang="en-US" sz="2400" smtClean="0"/>
              <a:t>etc., </a:t>
            </a:r>
            <a:r>
              <a:rPr lang="en-US" altLang="en-US" sz="2400" dirty="0" smtClean="0"/>
              <a:t>using SDM definitions. Coaches on ways to get needed information.</a:t>
            </a:r>
          </a:p>
        </p:txBody>
      </p:sp>
      <p:sp>
        <p:nvSpPr>
          <p:cNvPr id="45058" name="Title 3"/>
          <p:cNvSpPr>
            <a:spLocks noGrp="1"/>
          </p:cNvSpPr>
          <p:nvPr>
            <p:ph type="title"/>
          </p:nvPr>
        </p:nvSpPr>
        <p:spPr bwMode="auto">
          <a:ln>
            <a:miter lim="800000"/>
            <a:headEnd/>
            <a:tailEnd/>
          </a:ln>
        </p:spPr>
        <p:txBody>
          <a:bodyPr wrap="square" numCol="1" anchorCtr="0" compatLnSpc="1">
            <a:prstTxWarp prst="textNoShape">
              <a:avLst/>
            </a:prstTxWarp>
            <a:normAutofit/>
          </a:bodyPr>
          <a:lstStyle/>
          <a:p>
            <a:r>
              <a:rPr lang="en-US" altLang="en-US" sz="2700" smtClean="0">
                <a:solidFill>
                  <a:schemeClr val="tx1"/>
                </a:solidFill>
              </a:rPr>
              <a:t>A Tale of Two Supervisors</a:t>
            </a:r>
            <a:endParaRPr lang="en-US" altLang="en-US" sz="2700" dirty="0" smtClean="0">
              <a:solidFill>
                <a:schemeClr val="tx1"/>
              </a:solidFill>
            </a:endParaRPr>
          </a:p>
        </p:txBody>
      </p:sp>
      <p:sp>
        <p:nvSpPr>
          <p:cNvPr id="11" name="Rectangle 10">
            <a:hlinkClick r:id="rId3" action="ppaction://hlinksldjump"/>
          </p:cNvPr>
          <p:cNvSpPr/>
          <p:nvPr/>
        </p:nvSpPr>
        <p:spPr>
          <a:xfrm>
            <a:off x="0" y="63246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062" name="Rectangle 8"/>
          <p:cNvSpPr>
            <a:spLocks noChangeArrowheads="1"/>
          </p:cNvSpPr>
          <p:nvPr/>
        </p:nvSpPr>
        <p:spPr bwMode="auto">
          <a:xfrm>
            <a:off x="497416" y="1316290"/>
            <a:ext cx="8610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dirty="0">
                <a:latin typeface="Verdana" panose="020B0604030504040204" pitchFamily="34" charset="0"/>
                <a:ea typeface="Verdana" panose="020B0604030504040204" pitchFamily="34" charset="0"/>
                <a:cs typeface="Verdana" panose="020B0604030504040204" pitchFamily="34" charset="0"/>
              </a:rPr>
              <a:t>Two supervisors review a screener narrative that assigned a referral based on a </a:t>
            </a:r>
            <a:r>
              <a:rPr lang="en-US" altLang="en-US" sz="2200">
                <a:latin typeface="Verdana" panose="020B0604030504040204" pitchFamily="34" charset="0"/>
                <a:ea typeface="Verdana" panose="020B0604030504040204" pitchFamily="34" charset="0"/>
                <a:cs typeface="Verdana" panose="020B0604030504040204" pitchFamily="34" charset="0"/>
              </a:rPr>
              <a:t>domestic </a:t>
            </a:r>
            <a:r>
              <a:rPr lang="en-US" altLang="en-US" sz="2200" smtClean="0">
                <a:latin typeface="Verdana" panose="020B0604030504040204" pitchFamily="34" charset="0"/>
                <a:ea typeface="Verdana" panose="020B0604030504040204" pitchFamily="34" charset="0"/>
                <a:cs typeface="Verdana" panose="020B0604030504040204" pitchFamily="34" charset="0"/>
              </a:rPr>
              <a:t>violence incident.</a:t>
            </a:r>
            <a:endParaRPr lang="en-US" altLang="en-US" sz="22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7"/>
          <p:cNvSpPr>
            <a:spLocks noGrp="1"/>
          </p:cNvSpPr>
          <p:nvPr>
            <p:ph sz="quarter" idx="13"/>
          </p:nvPr>
        </p:nvSpPr>
        <p:spPr bwMode="auto">
          <a:xfrm>
            <a:off x="457200" y="2656486"/>
            <a:ext cx="3884083" cy="3756547"/>
          </a:xfrm>
        </p:spPr>
        <p:txBody>
          <a:bodyPr wrap="square" numCol="1" anchor="t" anchorCtr="0" compatLnSpc="1">
            <a:prstTxWarp prst="textNoShape">
              <a:avLst/>
            </a:prstTxWarp>
          </a:bodyPr>
          <a:lstStyle/>
          <a:p>
            <a:pPr marL="0" indent="0" algn="l"/>
            <a:r>
              <a:rPr lang="en-US" altLang="en-US" sz="2000" b="1" u="sng" dirty="0" smtClean="0"/>
              <a:t>Supervisor A</a:t>
            </a:r>
          </a:p>
          <a:p>
            <a:pPr marL="0" indent="0" algn="l"/>
            <a:endParaRPr lang="en-US" altLang="en-US" sz="2000" b="1" u="sng" dirty="0" smtClean="0"/>
          </a:p>
          <a:p>
            <a:pPr marL="0" indent="0" algn="l"/>
            <a:r>
              <a:rPr lang="en-US" altLang="en-US" sz="2000" dirty="0" smtClean="0"/>
              <a:t>Knows how busy the worker has been, and reasons that the case plan will get written up soon anyway</a:t>
            </a:r>
            <a:r>
              <a:rPr lang="en-US" altLang="en-US" sz="2000" smtClean="0"/>
              <a:t>. Besides</a:t>
            </a:r>
            <a:r>
              <a:rPr lang="en-US" altLang="en-US" sz="2000" dirty="0" smtClean="0"/>
              <a:t>, it’s obvious that mom needs parenting classes. </a:t>
            </a:r>
          </a:p>
        </p:txBody>
      </p:sp>
      <p:sp>
        <p:nvSpPr>
          <p:cNvPr id="46084" name="Content Placeholder 9"/>
          <p:cNvSpPr>
            <a:spLocks noGrp="1"/>
          </p:cNvSpPr>
          <p:nvPr>
            <p:ph sz="quarter" idx="15"/>
          </p:nvPr>
        </p:nvSpPr>
        <p:spPr bwMode="auto">
          <a:xfrm>
            <a:off x="4802717" y="2656486"/>
            <a:ext cx="3884083" cy="3756547"/>
          </a:xfrm>
        </p:spPr>
        <p:txBody>
          <a:bodyPr wrap="square" numCol="1" anchor="t" anchorCtr="0" compatLnSpc="1">
            <a:prstTxWarp prst="textNoShape">
              <a:avLst/>
            </a:prstTxWarp>
          </a:bodyPr>
          <a:lstStyle/>
          <a:p>
            <a:pPr marL="0" indent="0" algn="l"/>
            <a:r>
              <a:rPr lang="en-US" altLang="en-US" sz="2000" b="1" u="sng" dirty="0" smtClean="0"/>
              <a:t>Supervisor B</a:t>
            </a:r>
          </a:p>
          <a:p>
            <a:pPr marL="0" indent="0" algn="l"/>
            <a:endParaRPr lang="en-US" altLang="en-US" sz="2000" b="1" u="sng" dirty="0" smtClean="0"/>
          </a:p>
          <a:p>
            <a:pPr marL="0" indent="0" algn="l"/>
            <a:r>
              <a:rPr lang="en-US" altLang="en-US" sz="2000" dirty="0" smtClean="0"/>
              <a:t>Helps worker specify the threat and generate ideas for possible safety interventions. Worker returns to family to develop updated safety plan that addresses immediate threat and includes monitoring.</a:t>
            </a:r>
          </a:p>
        </p:txBody>
      </p:sp>
      <p:sp>
        <p:nvSpPr>
          <p:cNvPr id="2" name="Title 1"/>
          <p:cNvSpPr>
            <a:spLocks noGrp="1"/>
          </p:cNvSpPr>
          <p:nvPr>
            <p:ph type="title"/>
          </p:nvPr>
        </p:nvSpPr>
        <p:spPr/>
        <p:txBody>
          <a:bodyPr>
            <a:normAutofit/>
          </a:bodyPr>
          <a:lstStyle/>
          <a:p>
            <a:r>
              <a:rPr lang="en-US" sz="2700" smtClean="0">
                <a:solidFill>
                  <a:schemeClr val="tx1"/>
                </a:solidFill>
              </a:rPr>
              <a:t>Another Tale of Two Supervisors</a:t>
            </a:r>
            <a:endParaRPr lang="en-US" sz="2700" dirty="0">
              <a:solidFill>
                <a:schemeClr val="tx1"/>
              </a:solidFill>
            </a:endParaRPr>
          </a:p>
        </p:txBody>
      </p:sp>
      <p:sp>
        <p:nvSpPr>
          <p:cNvPr id="11" name="Rectangle 10">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086" name="Rectangle 9"/>
          <p:cNvSpPr>
            <a:spLocks noChangeArrowheads="1"/>
          </p:cNvSpPr>
          <p:nvPr/>
        </p:nvSpPr>
        <p:spPr bwMode="auto">
          <a:xfrm>
            <a:off x="457200" y="1295400"/>
            <a:ext cx="861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latin typeface="Verdana" panose="020B0604030504040204" pitchFamily="34" charset="0"/>
                <a:ea typeface="Verdana" panose="020B0604030504040204" pitchFamily="34" charset="0"/>
                <a:cs typeface="Verdana" panose="020B0604030504040204" pitchFamily="34" charset="0"/>
              </a:rPr>
              <a:t>Two supervisors review a safety plan that doesn’t make clear what the threat is, uses services that won’t start for weeks, and has no monitoring plan.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457200" y="1729853"/>
            <a:ext cx="3863340" cy="4396309"/>
          </a:xfrm>
        </p:spPr>
        <p:txBody>
          <a:bodyPr>
            <a:normAutofit/>
          </a:bodyPr>
          <a:lstStyle/>
          <a:p>
            <a:r>
              <a:rPr lang="en-US" sz="2800" dirty="0"/>
              <a:t>Supervisors can </a:t>
            </a:r>
            <a:r>
              <a:rPr lang="en-US" sz="2800" dirty="0" smtClean="0"/>
              <a:t>communicate that  SDM </a:t>
            </a:r>
            <a:r>
              <a:rPr lang="en-US" sz="2800" dirty="0"/>
              <a:t>assessments </a:t>
            </a:r>
            <a:r>
              <a:rPr lang="en-US" sz="2800" dirty="0" smtClean="0"/>
              <a:t>are </a:t>
            </a:r>
            <a:r>
              <a:rPr lang="en-US" sz="2800" dirty="0"/>
              <a:t>not just paperwork—they are </a:t>
            </a:r>
            <a:r>
              <a:rPr lang="en-US" sz="2800" dirty="0" smtClean="0"/>
              <a:t>prompts </a:t>
            </a:r>
            <a:r>
              <a:rPr lang="en-US" sz="2800" dirty="0"/>
              <a:t>for practice!</a:t>
            </a:r>
            <a:endParaRPr lang="en-US" sz="2800" i="1" dirty="0"/>
          </a:p>
        </p:txBody>
      </p:sp>
      <p:sp>
        <p:nvSpPr>
          <p:cNvPr id="5" name="Title 4"/>
          <p:cNvSpPr>
            <a:spLocks noGrp="1"/>
          </p:cNvSpPr>
          <p:nvPr>
            <p:ph type="title"/>
          </p:nvPr>
        </p:nvSpPr>
        <p:spPr/>
        <p:txBody>
          <a:bodyPr/>
          <a:lstStyle/>
          <a:p>
            <a:r>
              <a:rPr lang="en-US" sz="2800" dirty="0">
                <a:solidFill>
                  <a:schemeClr val="tx1"/>
                </a:solidFill>
              </a:rPr>
              <a:t>Assessments </a:t>
            </a:r>
            <a:r>
              <a:rPr lang="en-US" sz="2800" i="1" dirty="0" smtClean="0">
                <a:solidFill>
                  <a:schemeClr val="tx1"/>
                </a:solidFill>
              </a:rPr>
              <a:t>With</a:t>
            </a:r>
            <a:r>
              <a:rPr lang="en-US" sz="2800" dirty="0" smtClean="0">
                <a:solidFill>
                  <a:schemeClr val="tx1"/>
                </a:solidFill>
              </a:rPr>
              <a:t>, </a:t>
            </a:r>
            <a:r>
              <a:rPr lang="en-US" sz="2800" dirty="0">
                <a:solidFill>
                  <a:schemeClr val="tx1"/>
                </a:solidFill>
              </a:rPr>
              <a:t>N</a:t>
            </a:r>
            <a:r>
              <a:rPr lang="en-US" sz="2800" dirty="0" smtClean="0">
                <a:solidFill>
                  <a:schemeClr val="tx1"/>
                </a:solidFill>
              </a:rPr>
              <a:t>ot </a:t>
            </a:r>
            <a:r>
              <a:rPr lang="en-US" sz="2800" i="1" dirty="0" smtClean="0">
                <a:solidFill>
                  <a:schemeClr val="tx1"/>
                </a:solidFill>
              </a:rPr>
              <a:t>About</a:t>
            </a:r>
            <a:r>
              <a:rPr lang="en-US" sz="2800" dirty="0" smtClean="0">
                <a:solidFill>
                  <a:schemeClr val="tx1"/>
                </a:solidFill>
              </a:rPr>
              <a:t> Families</a:t>
            </a:r>
            <a:endParaRPr lang="en-US" dirty="0">
              <a:solidFill>
                <a:schemeClr val="tx1"/>
              </a:solidFill>
            </a:endParaRPr>
          </a:p>
        </p:txBody>
      </p:sp>
      <p:pic>
        <p:nvPicPr>
          <p:cNvPr id="9" name="Content Placeholder 8"/>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163362" y="1907822"/>
            <a:ext cx="4551483" cy="3031641"/>
          </a:xfrm>
        </p:spPr>
      </p:pic>
    </p:spTree>
    <p:extLst>
      <p:ext uri="{BB962C8B-B14F-4D97-AF65-F5344CB8AC3E}">
        <p14:creationId xmlns:p14="http://schemas.microsoft.com/office/powerpoint/2010/main" val="16180946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7"/>
          <p:cNvSpPr>
            <a:spLocks noGrp="1"/>
          </p:cNvSpPr>
          <p:nvPr>
            <p:ph sz="quarter" idx="13"/>
          </p:nvPr>
        </p:nvSpPr>
        <p:spPr bwMode="auto">
          <a:xfrm>
            <a:off x="571500" y="2683249"/>
            <a:ext cx="3782485" cy="3192984"/>
          </a:xfrm>
        </p:spPr>
        <p:txBody>
          <a:bodyPr wrap="square" numCol="1" anchor="t" anchorCtr="0" compatLnSpc="1">
            <a:prstTxWarp prst="textNoShape">
              <a:avLst/>
            </a:prstTxWarp>
          </a:bodyPr>
          <a:lstStyle/>
          <a:p>
            <a:pPr marL="0" indent="0" algn="l"/>
            <a:r>
              <a:rPr lang="en-US" altLang="en-US" sz="2000" b="1" u="sng" dirty="0" smtClean="0"/>
              <a:t>Supervisor A</a:t>
            </a:r>
          </a:p>
          <a:p>
            <a:pPr marL="0" indent="0" algn="l"/>
            <a:r>
              <a:rPr lang="en-US" altLang="en-US" sz="2000" dirty="0" smtClean="0"/>
              <a:t>Makes sure spelling and grammar are correct and all required spaces are filled in. Has heard worker talk about family for several months and knows worker was working very hard to get family ready for reunification.</a:t>
            </a:r>
          </a:p>
        </p:txBody>
      </p:sp>
      <p:sp>
        <p:nvSpPr>
          <p:cNvPr id="37892" name="Content Placeholder 9"/>
          <p:cNvSpPr>
            <a:spLocks noGrp="1"/>
          </p:cNvSpPr>
          <p:nvPr>
            <p:ph sz="quarter" idx="15"/>
          </p:nvPr>
        </p:nvSpPr>
        <p:spPr bwMode="auto">
          <a:xfrm>
            <a:off x="4802717" y="2665750"/>
            <a:ext cx="3884083" cy="3756547"/>
          </a:xfrm>
        </p:spPr>
        <p:txBody>
          <a:bodyPr wrap="square" numCol="1" anchor="t" anchorCtr="0" compatLnSpc="1">
            <a:prstTxWarp prst="textNoShape">
              <a:avLst/>
            </a:prstTxWarp>
            <a:noAutofit/>
          </a:bodyPr>
          <a:lstStyle/>
          <a:p>
            <a:pPr marL="0" indent="0" algn="l">
              <a:buFont typeface="Arial" charset="0"/>
              <a:buNone/>
              <a:defRPr/>
            </a:pPr>
            <a:r>
              <a:rPr lang="en-US" sz="2000" b="1" u="sng" dirty="0" smtClean="0"/>
              <a:t>Supervisor B</a:t>
            </a:r>
          </a:p>
          <a:p>
            <a:pPr marL="0" indent="0" algn="l">
              <a:buFont typeface="Arial" charset="0"/>
              <a:buNone/>
              <a:defRPr/>
            </a:pPr>
            <a:r>
              <a:rPr lang="en-US" sz="2000" dirty="0" smtClean="0"/>
              <a:t>Asks worker about quantity and quality of visits. Does not approve until this information is included in report and matches assessment</a:t>
            </a:r>
            <a:r>
              <a:rPr lang="en-US" sz="2000" smtClean="0"/>
              <a:t>. Uses </a:t>
            </a:r>
            <a:r>
              <a:rPr lang="en-US" sz="2000" dirty="0" smtClean="0"/>
              <a:t>opportunity to encourage worker to talk to families about expectations for visits and to use visits as opportunities to demonstrate skills.</a:t>
            </a:r>
          </a:p>
        </p:txBody>
      </p:sp>
      <p:sp>
        <p:nvSpPr>
          <p:cNvPr id="47106" name="Title 3"/>
          <p:cNvSpPr>
            <a:spLocks noGrp="1"/>
          </p:cNvSpPr>
          <p:nvPr>
            <p:ph type="title"/>
          </p:nvPr>
        </p:nvSpPr>
        <p:spPr bwMode="auto">
          <a:ln>
            <a:miter lim="800000"/>
            <a:headEnd/>
            <a:tailEnd/>
          </a:ln>
        </p:spPr>
        <p:txBody>
          <a:bodyPr wrap="square" numCol="1" anchorCtr="0" compatLnSpc="1">
            <a:prstTxWarp prst="textNoShape">
              <a:avLst/>
            </a:prstTxWarp>
            <a:normAutofit/>
          </a:bodyPr>
          <a:lstStyle/>
          <a:p>
            <a:r>
              <a:rPr lang="en-US" altLang="en-US" sz="2700" smtClean="0">
                <a:solidFill>
                  <a:schemeClr val="tx1"/>
                </a:solidFill>
              </a:rPr>
              <a:t>Yet Another</a:t>
            </a:r>
            <a:r>
              <a:rPr lang="en-US" altLang="en-US" sz="2700" dirty="0" smtClean="0">
                <a:solidFill>
                  <a:schemeClr val="tx1"/>
                </a:solidFill>
              </a:rPr>
              <a:t>…</a:t>
            </a:r>
          </a:p>
        </p:txBody>
      </p:sp>
      <p:sp>
        <p:nvSpPr>
          <p:cNvPr id="11" name="Rectangle 10">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110" name="Rectangle 9"/>
          <p:cNvSpPr>
            <a:spLocks noChangeArrowheads="1"/>
          </p:cNvSpPr>
          <p:nvPr/>
        </p:nvSpPr>
        <p:spPr bwMode="auto">
          <a:xfrm>
            <a:off x="457200" y="1219200"/>
            <a:ext cx="84201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dirty="0">
                <a:latin typeface="Verdana" panose="020B0604030504040204" pitchFamily="34" charset="0"/>
                <a:ea typeface="Verdana" panose="020B0604030504040204" pitchFamily="34" charset="0"/>
                <a:cs typeface="Verdana" panose="020B0604030504040204" pitchFamily="34" charset="0"/>
              </a:rPr>
              <a:t>Two supervisors review a court report recommending return home</a:t>
            </a:r>
            <a:r>
              <a:rPr lang="en-US" altLang="en-US" sz="2200">
                <a:latin typeface="Verdana" panose="020B0604030504040204" pitchFamily="34" charset="0"/>
                <a:ea typeface="Verdana" panose="020B0604030504040204" pitchFamily="34" charset="0"/>
                <a:cs typeface="Verdana" panose="020B0604030504040204" pitchFamily="34" charset="0"/>
              </a:rPr>
              <a:t>. </a:t>
            </a:r>
            <a:r>
              <a:rPr lang="en-US" altLang="en-US" sz="2200" smtClean="0">
                <a:latin typeface="Verdana" panose="020B0604030504040204" pitchFamily="34" charset="0"/>
                <a:ea typeface="Verdana" panose="020B0604030504040204" pitchFamily="34" charset="0"/>
                <a:cs typeface="Verdana" panose="020B0604030504040204" pitchFamily="34" charset="0"/>
              </a:rPr>
              <a:t>There </a:t>
            </a:r>
            <a:r>
              <a:rPr lang="en-US" altLang="en-US" sz="2200" dirty="0">
                <a:latin typeface="Verdana" panose="020B0604030504040204" pitchFamily="34" charset="0"/>
                <a:ea typeface="Verdana" panose="020B0604030504040204" pitchFamily="34" charset="0"/>
                <a:cs typeface="Verdana" panose="020B0604030504040204" pitchFamily="34" charset="0"/>
              </a:rPr>
              <a:t>is no information about visitation in the report, but it is marked “acceptable” on the SDM </a:t>
            </a:r>
            <a:r>
              <a:rPr lang="en-US" altLang="en-US" sz="2200">
                <a:latin typeface="Verdana" panose="020B0604030504040204" pitchFamily="34" charset="0"/>
                <a:ea typeface="Verdana" panose="020B0604030504040204" pitchFamily="34" charset="0"/>
                <a:cs typeface="Verdana" panose="020B0604030504040204" pitchFamily="34" charset="0"/>
              </a:rPr>
              <a:t>reunification </a:t>
            </a:r>
            <a:r>
              <a:rPr lang="en-US" altLang="en-US" sz="2200" smtClean="0">
                <a:latin typeface="Verdana" panose="020B0604030504040204" pitchFamily="34" charset="0"/>
                <a:ea typeface="Verdana" panose="020B0604030504040204" pitchFamily="34" charset="0"/>
                <a:cs typeface="Verdana" panose="020B0604030504040204" pitchFamily="34" charset="0"/>
              </a:rPr>
              <a:t>reassessment</a:t>
            </a:r>
            <a:r>
              <a:rPr lang="en-US" altLang="en-US" sz="2200" dirty="0">
                <a:latin typeface="Verdana" panose="020B0604030504040204" pitchFamily="34" charset="0"/>
                <a:ea typeface="Verdana" panose="020B0604030504040204" pitchFamily="34" charset="0"/>
                <a:cs typeface="Verdana" panose="020B0604030504040204" pitchFamily="34" charset="0"/>
              </a:rPr>
              <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dirty="0" smtClean="0"/>
              <a:t>Basic Principles</a:t>
            </a: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355773663"/>
              </p:ext>
            </p:extLst>
          </p:nvPr>
        </p:nvGraphicFramePr>
        <p:xfrm>
          <a:off x="461682" y="1332473"/>
          <a:ext cx="8229600" cy="498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hlinkClick r:id="rId8"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hlinkClick r:id="rId8" action="ppaction://hlinksldjump"/>
          </p:cNvPr>
          <p:cNvSpPr/>
          <p:nvPr/>
        </p:nvSpPr>
        <p:spPr>
          <a:xfrm>
            <a:off x="0" y="60960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solidFill>
                  <a:schemeClr val="tx1"/>
                </a:solidFill>
              </a:rPr>
              <a:t>Case Conferences</a:t>
            </a:r>
            <a:endParaRPr lang="en-US" sz="4400" dirty="0">
              <a:solidFill>
                <a:schemeClr val="tx1"/>
              </a:solidFill>
            </a:endParaRPr>
          </a:p>
        </p:txBody>
      </p:sp>
      <p:sp>
        <p:nvSpPr>
          <p:cNvPr id="6" name="Rectangle 5">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dirty="0" smtClean="0"/>
              <a:t>Types of Case Conferences</a:t>
            </a: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3596346078"/>
              </p:ext>
            </p:extLst>
          </p:nvPr>
        </p:nvGraphicFramePr>
        <p:xfrm>
          <a:off x="448235" y="1340224"/>
          <a:ext cx="8610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hlinkClick r:id="rId8"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solidFill>
                  <a:schemeClr val="tx1"/>
                </a:solidFill>
              </a:rPr>
              <a:t>Suggested Structure </a:t>
            </a:r>
            <a:r>
              <a:rPr lang="en-US" sz="2800" b="0" dirty="0" smtClean="0">
                <a:solidFill>
                  <a:schemeClr val="tx1"/>
                </a:solidFill>
              </a:rPr>
              <a:t>for </a:t>
            </a:r>
            <a:r>
              <a:rPr lang="en-US" sz="2800" b="0" dirty="0">
                <a:solidFill>
                  <a:schemeClr val="tx1"/>
                </a:solidFill>
              </a:rPr>
              <a:t>Case </a:t>
            </a:r>
            <a:r>
              <a:rPr lang="en-US" sz="2800" b="0" dirty="0" smtClean="0">
                <a:solidFill>
                  <a:schemeClr val="tx1"/>
                </a:solidFill>
              </a:rPr>
              <a:t>Conference</a:t>
            </a:r>
            <a:endParaRPr lang="en-US" sz="2800" b="0" dirty="0">
              <a:solidFill>
                <a:schemeClr val="tx1"/>
              </a:solidFill>
            </a:endParaRPr>
          </a:p>
        </p:txBody>
      </p:sp>
      <p:graphicFrame>
        <p:nvGraphicFramePr>
          <p:cNvPr id="3" name="Content Placeholder 2"/>
          <p:cNvGraphicFramePr>
            <a:graphicFrameLocks noGrp="1"/>
          </p:cNvGraphicFramePr>
          <p:nvPr>
            <p:ph sz="quarter" idx="4"/>
            <p:extLst>
              <p:ext uri="{D42A27DB-BD31-4B8C-83A1-F6EECF244321}">
                <p14:modId xmlns:p14="http://schemas.microsoft.com/office/powerpoint/2010/main" val="3116300990"/>
              </p:ext>
            </p:extLst>
          </p:nvPr>
        </p:nvGraphicFramePr>
        <p:xfrm>
          <a:off x="102426" y="1044833"/>
          <a:ext cx="8910982" cy="4773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4"/>
          <p:cNvSpPr/>
          <p:nvPr/>
        </p:nvSpPr>
        <p:spPr>
          <a:xfrm>
            <a:off x="102426" y="5818287"/>
            <a:ext cx="8910982" cy="409740"/>
          </a:xfrm>
          <a:prstGeom prs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60160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1"/>
            <a:ext cx="8686800" cy="961998"/>
          </a:xfrm>
        </p:spPr>
        <p:txBody>
          <a:bodyPr/>
          <a:lstStyle/>
          <a:p>
            <a:r>
              <a:rPr lang="en-US" dirty="0" smtClean="0">
                <a:solidFill>
                  <a:schemeClr val="tx1"/>
                </a:solidFill>
                <a:latin typeface="Verdana" pitchFamily="34" charset="0"/>
                <a:cs typeface="Verdana" pitchFamily="34" charset="0"/>
              </a:rPr>
              <a:t>Three Questions Can Uncover Relevant Details</a:t>
            </a:r>
            <a:endParaRPr lang="en-US" dirty="0">
              <a:solidFill>
                <a:schemeClr val="tx1"/>
              </a:solidFill>
              <a:latin typeface="Verdana" pitchFamily="34" charset="0"/>
              <a:cs typeface="Verdana" pitchFamily="34" charset="0"/>
            </a:endParaRPr>
          </a:p>
        </p:txBody>
      </p:sp>
      <p:graphicFrame>
        <p:nvGraphicFramePr>
          <p:cNvPr id="4" name="Content Placeholder 3"/>
          <p:cNvGraphicFramePr>
            <a:graphicFrameLocks/>
          </p:cNvGraphicFramePr>
          <p:nvPr>
            <p:extLst/>
          </p:nvPr>
        </p:nvGraphicFramePr>
        <p:xfrm>
          <a:off x="5334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47586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1"/>
            <a:ext cx="8686800" cy="961998"/>
          </a:xfrm>
        </p:spPr>
        <p:txBody>
          <a:bodyPr/>
          <a:lstStyle/>
          <a:p>
            <a:r>
              <a:rPr lang="en-US" sz="3100" dirty="0" smtClean="0">
                <a:solidFill>
                  <a:schemeClr val="tx1"/>
                </a:solidFill>
                <a:latin typeface="Verdana" pitchFamily="34" charset="0"/>
                <a:cs typeface="Verdana" pitchFamily="34" charset="0"/>
              </a:rPr>
              <a:t>Impact on the Child Is a Helpful Construct</a:t>
            </a:r>
            <a:endParaRPr lang="en-US" sz="3100" dirty="0">
              <a:solidFill>
                <a:schemeClr val="tx1"/>
              </a:solidFill>
              <a:latin typeface="Verdana" pitchFamily="34" charset="0"/>
              <a:cs typeface="Verdana" pitchFamily="34" charset="0"/>
            </a:endParaRPr>
          </a:p>
        </p:txBody>
      </p:sp>
      <p:grpSp>
        <p:nvGrpSpPr>
          <p:cNvPr id="5" name="Group 10"/>
          <p:cNvGrpSpPr>
            <a:grpSpLocks/>
          </p:cNvGrpSpPr>
          <p:nvPr/>
        </p:nvGrpSpPr>
        <p:grpSpPr bwMode="auto">
          <a:xfrm>
            <a:off x="850900" y="2743200"/>
            <a:ext cx="7440613" cy="2133600"/>
            <a:chOff x="0" y="0"/>
            <a:chExt cx="4687" cy="1344"/>
          </a:xfrm>
          <a:solidFill>
            <a:schemeClr val="tx2"/>
          </a:solidFill>
          <a:effectLst/>
        </p:grpSpPr>
        <p:sp>
          <p:nvSpPr>
            <p:cNvPr id="6" name="AutoShape 5"/>
            <p:cNvSpPr>
              <a:spLocks/>
            </p:cNvSpPr>
            <p:nvPr/>
          </p:nvSpPr>
          <p:spPr bwMode="auto">
            <a:xfrm>
              <a:off x="0" y="0"/>
              <a:ext cx="1208" cy="1344"/>
            </a:xfrm>
            <a:prstGeom prst="roundRect">
              <a:avLst>
                <a:gd name="adj" fmla="val 6681"/>
              </a:avLst>
            </a:prstGeom>
            <a:grpFill/>
            <a:ln>
              <a:noFill/>
            </a:ln>
            <a:effectLst/>
            <a:extLst/>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US" sz="2600" dirty="0" smtClean="0">
                  <a:solidFill>
                    <a:schemeClr val="bg1"/>
                  </a:solidFill>
                  <a:latin typeface="+mn-lt"/>
                  <a:ea typeface="Calibri" charset="0"/>
                  <a:cs typeface="Calibri" charset="0"/>
                  <a:sym typeface="Calibri" charset="0"/>
                </a:rPr>
                <a:t>Parent</a:t>
              </a:r>
              <a:endParaRPr lang="en-US" sz="2600" dirty="0">
                <a:solidFill>
                  <a:schemeClr val="bg1"/>
                </a:solidFill>
                <a:latin typeface="+mn-lt"/>
                <a:ea typeface="Calibri" charset="0"/>
                <a:cs typeface="Calibri" charset="0"/>
                <a:sym typeface="Calibri" charset="0"/>
              </a:endParaRPr>
            </a:p>
          </p:txBody>
        </p:sp>
        <p:sp>
          <p:nvSpPr>
            <p:cNvPr id="7" name="AutoShape 6"/>
            <p:cNvSpPr>
              <a:spLocks/>
            </p:cNvSpPr>
            <p:nvPr/>
          </p:nvSpPr>
          <p:spPr bwMode="auto">
            <a:xfrm>
              <a:off x="1341" y="524"/>
              <a:ext cx="265" cy="295"/>
            </a:xfrm>
            <a:prstGeom prst="rightArrow">
              <a:avLst>
                <a:gd name="adj1" fmla="val 64000"/>
                <a:gd name="adj2" fmla="val 44542"/>
              </a:avLst>
            </a:prstGeom>
            <a:grpFill/>
            <a:ln>
              <a:noFill/>
            </a:ln>
            <a:effectLst/>
            <a:ex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dirty="0">
                <a:latin typeface="+mn-lt"/>
                <a:ea typeface="ヒラギノ角ゴ ProN W3" charset="-128"/>
                <a:cs typeface="+mn-cs"/>
              </a:endParaRPr>
            </a:p>
          </p:txBody>
        </p:sp>
        <p:sp>
          <p:nvSpPr>
            <p:cNvPr id="8" name="AutoShape 7"/>
            <p:cNvSpPr>
              <a:spLocks/>
            </p:cNvSpPr>
            <p:nvPr/>
          </p:nvSpPr>
          <p:spPr bwMode="auto">
            <a:xfrm>
              <a:off x="1739" y="0"/>
              <a:ext cx="1209" cy="1344"/>
            </a:xfrm>
            <a:prstGeom prst="roundRect">
              <a:avLst>
                <a:gd name="adj" fmla="val 6681"/>
              </a:avLst>
            </a:prstGeom>
            <a:grpFill/>
            <a:ln>
              <a:noFill/>
            </a:ln>
            <a:effectLst/>
            <a:extLst/>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US" sz="2600" dirty="0" smtClean="0">
                  <a:solidFill>
                    <a:schemeClr val="bg1"/>
                  </a:solidFill>
                  <a:latin typeface="+mn-lt"/>
                  <a:ea typeface="Calibri" charset="0"/>
                  <a:cs typeface="Calibri" charset="0"/>
                  <a:sym typeface="Calibri" charset="0"/>
                </a:rPr>
                <a:t>Behavior</a:t>
              </a:r>
              <a:endParaRPr lang="en-US" sz="2600" dirty="0">
                <a:solidFill>
                  <a:schemeClr val="bg1"/>
                </a:solidFill>
                <a:latin typeface="+mn-lt"/>
                <a:ea typeface="Calibri" charset="0"/>
                <a:cs typeface="Calibri" charset="0"/>
                <a:sym typeface="Calibri" charset="0"/>
              </a:endParaRPr>
            </a:p>
          </p:txBody>
        </p:sp>
        <p:sp>
          <p:nvSpPr>
            <p:cNvPr id="9" name="AutoShape 8"/>
            <p:cNvSpPr>
              <a:spLocks/>
            </p:cNvSpPr>
            <p:nvPr/>
          </p:nvSpPr>
          <p:spPr bwMode="auto">
            <a:xfrm>
              <a:off x="3081" y="524"/>
              <a:ext cx="265" cy="295"/>
            </a:xfrm>
            <a:prstGeom prst="rightArrow">
              <a:avLst>
                <a:gd name="adj1" fmla="val 64000"/>
                <a:gd name="adj2" fmla="val 44542"/>
              </a:avLst>
            </a:prstGeom>
            <a:grpFill/>
            <a:ln>
              <a:noFill/>
            </a:ln>
            <a:effectLst/>
            <a:ex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dirty="0">
                <a:latin typeface="+mn-lt"/>
                <a:ea typeface="ヒラギノ角ゴ ProN W3" charset="-128"/>
                <a:cs typeface="+mn-cs"/>
              </a:endParaRPr>
            </a:p>
          </p:txBody>
        </p:sp>
        <p:sp>
          <p:nvSpPr>
            <p:cNvPr id="10" name="AutoShape 9"/>
            <p:cNvSpPr>
              <a:spLocks/>
            </p:cNvSpPr>
            <p:nvPr/>
          </p:nvSpPr>
          <p:spPr bwMode="auto">
            <a:xfrm>
              <a:off x="3479" y="0"/>
              <a:ext cx="1208" cy="1344"/>
            </a:xfrm>
            <a:prstGeom prst="roundRect">
              <a:avLst>
                <a:gd name="adj" fmla="val 6681"/>
              </a:avLst>
            </a:prstGeom>
            <a:grpFill/>
            <a:ln>
              <a:noFill/>
            </a:ln>
            <a:effectLst/>
            <a:extLst/>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US" sz="2600" dirty="0">
                  <a:solidFill>
                    <a:schemeClr val="bg1"/>
                  </a:solidFill>
                  <a:latin typeface="+mn-lt"/>
                  <a:ea typeface="Calibri" charset="0"/>
                  <a:cs typeface="Calibri" charset="0"/>
                  <a:sym typeface="Calibri" charset="0"/>
                </a:rPr>
                <a:t>Impact on the child</a:t>
              </a:r>
            </a:p>
          </p:txBody>
        </p:sp>
      </p:grpSp>
    </p:spTree>
    <p:extLst>
      <p:ext uri="{BB962C8B-B14F-4D97-AF65-F5344CB8AC3E}">
        <p14:creationId xmlns:p14="http://schemas.microsoft.com/office/powerpoint/2010/main" val="16344873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dirty="0" smtClean="0"/>
              <a:t>Supervisory Leadership</a:t>
            </a:r>
          </a:p>
        </p:txBody>
      </p:sp>
      <p:grpSp>
        <p:nvGrpSpPr>
          <p:cNvPr id="3" name="Group 1"/>
          <p:cNvGrpSpPr/>
          <p:nvPr/>
        </p:nvGrpSpPr>
        <p:grpSpPr>
          <a:xfrm>
            <a:off x="956603" y="1324886"/>
            <a:ext cx="7730196" cy="5198827"/>
            <a:chOff x="956603" y="1324886"/>
            <a:chExt cx="7730196" cy="5198827"/>
          </a:xfrm>
        </p:grpSpPr>
        <p:sp>
          <p:nvSpPr>
            <p:cNvPr id="4" name="Bent-Up Arrow 11"/>
            <p:cNvSpPr/>
            <p:nvPr/>
          </p:nvSpPr>
          <p:spPr>
            <a:xfrm rot="5400000">
              <a:off x="1316552" y="2830929"/>
              <a:ext cx="1358607" cy="1546726"/>
            </a:xfrm>
            <a:prstGeom prst="bentUpArrow">
              <a:avLst>
                <a:gd name="adj1" fmla="val 32840"/>
                <a:gd name="adj2" fmla="val 25000"/>
                <a:gd name="adj3" fmla="val 35780"/>
              </a:avLst>
            </a:prstGeom>
            <a:solidFill>
              <a:schemeClr val="accent5"/>
            </a:solid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5" name="Freeform 12"/>
            <p:cNvSpPr/>
            <p:nvPr/>
          </p:nvSpPr>
          <p:spPr>
            <a:xfrm>
              <a:off x="956603" y="1324886"/>
              <a:ext cx="2287094" cy="1600892"/>
            </a:xfrm>
            <a:custGeom>
              <a:avLst/>
              <a:gdLst>
                <a:gd name="connsiteX0" fmla="*/ 0 w 2287094"/>
                <a:gd name="connsiteY0" fmla="*/ 266869 h 1600892"/>
                <a:gd name="connsiteX1" fmla="*/ 266869 w 2287094"/>
                <a:gd name="connsiteY1" fmla="*/ 0 h 1600892"/>
                <a:gd name="connsiteX2" fmla="*/ 2020225 w 2287094"/>
                <a:gd name="connsiteY2" fmla="*/ 0 h 1600892"/>
                <a:gd name="connsiteX3" fmla="*/ 2287094 w 2287094"/>
                <a:gd name="connsiteY3" fmla="*/ 266869 h 1600892"/>
                <a:gd name="connsiteX4" fmla="*/ 2287094 w 2287094"/>
                <a:gd name="connsiteY4" fmla="*/ 1334023 h 1600892"/>
                <a:gd name="connsiteX5" fmla="*/ 2020225 w 2287094"/>
                <a:gd name="connsiteY5" fmla="*/ 1600892 h 1600892"/>
                <a:gd name="connsiteX6" fmla="*/ 266869 w 2287094"/>
                <a:gd name="connsiteY6" fmla="*/ 1600892 h 1600892"/>
                <a:gd name="connsiteX7" fmla="*/ 0 w 2287094"/>
                <a:gd name="connsiteY7" fmla="*/ 1334023 h 1600892"/>
                <a:gd name="connsiteX8" fmla="*/ 0 w 2287094"/>
                <a:gd name="connsiteY8" fmla="*/ 266869 h 160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7094" h="1600892">
                  <a:moveTo>
                    <a:pt x="0" y="266869"/>
                  </a:moveTo>
                  <a:cubicBezTo>
                    <a:pt x="0" y="119481"/>
                    <a:pt x="119481" y="0"/>
                    <a:pt x="266869" y="0"/>
                  </a:cubicBezTo>
                  <a:lnTo>
                    <a:pt x="2020225" y="0"/>
                  </a:lnTo>
                  <a:cubicBezTo>
                    <a:pt x="2167613" y="0"/>
                    <a:pt x="2287094" y="119481"/>
                    <a:pt x="2287094" y="266869"/>
                  </a:cubicBezTo>
                  <a:lnTo>
                    <a:pt x="2287094" y="1334023"/>
                  </a:lnTo>
                  <a:cubicBezTo>
                    <a:pt x="2287094" y="1481411"/>
                    <a:pt x="2167613" y="1600892"/>
                    <a:pt x="2020225" y="1600892"/>
                  </a:cubicBezTo>
                  <a:lnTo>
                    <a:pt x="266869" y="1600892"/>
                  </a:lnTo>
                  <a:cubicBezTo>
                    <a:pt x="119481" y="1600892"/>
                    <a:pt x="0" y="1481411"/>
                    <a:pt x="0" y="1334023"/>
                  </a:cubicBezTo>
                  <a:lnTo>
                    <a:pt x="0" y="266869"/>
                  </a:lnTo>
                  <a:close/>
                </a:path>
              </a:pathLst>
            </a:cu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35313" tIns="135313" rIns="135313" bIns="135313" numCol="1" spcCol="1270" anchor="ctr" anchorCtr="0">
              <a:noAutofit/>
            </a:bodyPr>
            <a:lstStyle/>
            <a:p>
              <a:pPr lvl="0" algn="ctr" defTabSz="666750">
                <a:lnSpc>
                  <a:spcPct val="90000"/>
                </a:lnSpc>
                <a:spcBef>
                  <a:spcPct val="0"/>
                </a:spcBef>
                <a:spcAft>
                  <a:spcPct val="35000"/>
                </a:spcAft>
              </a:pPr>
              <a:r>
                <a:rPr lang="en-US" sz="1500" kern="1200" dirty="0" smtClean="0"/>
                <a:t>Keep focus on central question.</a:t>
              </a:r>
              <a:endParaRPr lang="en-US" sz="1500" kern="1200" dirty="0"/>
            </a:p>
          </p:txBody>
        </p:sp>
        <p:sp>
          <p:nvSpPr>
            <p:cNvPr id="7" name="Rectangle 13"/>
            <p:cNvSpPr/>
            <p:nvPr/>
          </p:nvSpPr>
          <p:spPr>
            <a:xfrm>
              <a:off x="3243698" y="1477567"/>
              <a:ext cx="1663414" cy="129391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Bent-Up Arrow 14"/>
            <p:cNvSpPr/>
            <p:nvPr/>
          </p:nvSpPr>
          <p:spPr>
            <a:xfrm rot="5400000">
              <a:off x="3212796" y="4630534"/>
              <a:ext cx="1358607" cy="1546726"/>
            </a:xfrm>
            <a:prstGeom prst="bentUpArrow">
              <a:avLst>
                <a:gd name="adj1" fmla="val 32840"/>
                <a:gd name="adj2" fmla="val 25000"/>
                <a:gd name="adj3" fmla="val 35780"/>
              </a:avLst>
            </a:prstGeom>
            <a:solidFill>
              <a:schemeClr val="accent5"/>
            </a:solidFill>
          </p:spPr>
          <p:style>
            <a:lnRef idx="2">
              <a:schemeClr val="lt1">
                <a:hueOff val="0"/>
                <a:satOff val="0"/>
                <a:lumOff val="0"/>
                <a:alphaOff val="0"/>
              </a:schemeClr>
            </a:lnRef>
            <a:fillRef idx="1">
              <a:scrgbClr r="0" g="0" b="0"/>
            </a:fillRef>
            <a:effectRef idx="0">
              <a:schemeClr val="accent2">
                <a:tint val="50000"/>
                <a:hueOff val="11336613"/>
                <a:satOff val="-66019"/>
                <a:lumOff val="6142"/>
                <a:alphaOff val="0"/>
              </a:schemeClr>
            </a:effectRef>
            <a:fontRef idx="minor">
              <a:schemeClr val="lt1">
                <a:hueOff val="0"/>
                <a:satOff val="0"/>
                <a:lumOff val="0"/>
                <a:alphaOff val="0"/>
              </a:schemeClr>
            </a:fontRef>
          </p:style>
        </p:sp>
        <p:sp>
          <p:nvSpPr>
            <p:cNvPr id="9" name="Freeform 15"/>
            <p:cNvSpPr/>
            <p:nvPr/>
          </p:nvSpPr>
          <p:spPr>
            <a:xfrm>
              <a:off x="2852848" y="3124491"/>
              <a:ext cx="2287094" cy="1600892"/>
            </a:xfrm>
            <a:custGeom>
              <a:avLst/>
              <a:gdLst>
                <a:gd name="connsiteX0" fmla="*/ 0 w 2287094"/>
                <a:gd name="connsiteY0" fmla="*/ 266869 h 1600892"/>
                <a:gd name="connsiteX1" fmla="*/ 266869 w 2287094"/>
                <a:gd name="connsiteY1" fmla="*/ 0 h 1600892"/>
                <a:gd name="connsiteX2" fmla="*/ 2020225 w 2287094"/>
                <a:gd name="connsiteY2" fmla="*/ 0 h 1600892"/>
                <a:gd name="connsiteX3" fmla="*/ 2287094 w 2287094"/>
                <a:gd name="connsiteY3" fmla="*/ 266869 h 1600892"/>
                <a:gd name="connsiteX4" fmla="*/ 2287094 w 2287094"/>
                <a:gd name="connsiteY4" fmla="*/ 1334023 h 1600892"/>
                <a:gd name="connsiteX5" fmla="*/ 2020225 w 2287094"/>
                <a:gd name="connsiteY5" fmla="*/ 1600892 h 1600892"/>
                <a:gd name="connsiteX6" fmla="*/ 266869 w 2287094"/>
                <a:gd name="connsiteY6" fmla="*/ 1600892 h 1600892"/>
                <a:gd name="connsiteX7" fmla="*/ 0 w 2287094"/>
                <a:gd name="connsiteY7" fmla="*/ 1334023 h 1600892"/>
                <a:gd name="connsiteX8" fmla="*/ 0 w 2287094"/>
                <a:gd name="connsiteY8" fmla="*/ 266869 h 160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7094" h="1600892">
                  <a:moveTo>
                    <a:pt x="0" y="266869"/>
                  </a:moveTo>
                  <a:cubicBezTo>
                    <a:pt x="0" y="119481"/>
                    <a:pt x="119481" y="0"/>
                    <a:pt x="266869" y="0"/>
                  </a:cubicBezTo>
                  <a:lnTo>
                    <a:pt x="2020225" y="0"/>
                  </a:lnTo>
                  <a:cubicBezTo>
                    <a:pt x="2167613" y="0"/>
                    <a:pt x="2287094" y="119481"/>
                    <a:pt x="2287094" y="266869"/>
                  </a:cubicBezTo>
                  <a:lnTo>
                    <a:pt x="2287094" y="1334023"/>
                  </a:lnTo>
                  <a:cubicBezTo>
                    <a:pt x="2287094" y="1481411"/>
                    <a:pt x="2167613" y="1600892"/>
                    <a:pt x="2020225" y="1600892"/>
                  </a:cubicBezTo>
                  <a:lnTo>
                    <a:pt x="266869" y="1600892"/>
                  </a:lnTo>
                  <a:cubicBezTo>
                    <a:pt x="119481" y="1600892"/>
                    <a:pt x="0" y="1481411"/>
                    <a:pt x="0" y="1334023"/>
                  </a:cubicBezTo>
                  <a:lnTo>
                    <a:pt x="0" y="266869"/>
                  </a:lnTo>
                  <a:close/>
                </a:path>
              </a:pathLst>
            </a:custGeom>
            <a:solidFill>
              <a:schemeClr val="accent2"/>
            </a:solidFill>
          </p:spPr>
          <p:style>
            <a:lnRef idx="2">
              <a:schemeClr val="lt1">
                <a:hueOff val="0"/>
                <a:satOff val="0"/>
                <a:lumOff val="0"/>
                <a:alphaOff val="0"/>
              </a:schemeClr>
            </a:lnRef>
            <a:fillRef idx="1">
              <a:scrgbClr r="0" g="0" b="0"/>
            </a:fillRef>
            <a:effectRef idx="0">
              <a:schemeClr val="accent2">
                <a:hueOff val="4880006"/>
                <a:satOff val="0"/>
                <a:lumOff val="-8530"/>
                <a:alphaOff val="0"/>
              </a:schemeClr>
            </a:effectRef>
            <a:fontRef idx="minor">
              <a:schemeClr val="lt1"/>
            </a:fontRef>
          </p:style>
          <p:txBody>
            <a:bodyPr spcFirstLastPara="0" vert="horz" wrap="square" lIns="135313" tIns="135313" rIns="135313" bIns="135313" numCol="1" spcCol="1270" anchor="ctr" anchorCtr="0">
              <a:noAutofit/>
            </a:bodyPr>
            <a:lstStyle/>
            <a:p>
              <a:pPr lvl="0" algn="ctr" defTabSz="666750">
                <a:lnSpc>
                  <a:spcPct val="90000"/>
                </a:lnSpc>
                <a:spcBef>
                  <a:spcPct val="0"/>
                </a:spcBef>
                <a:spcAft>
                  <a:spcPct val="35000"/>
                </a:spcAft>
              </a:pPr>
              <a:r>
                <a:rPr lang="en-US" sz="1500" kern="1200" dirty="0" smtClean="0"/>
                <a:t>If there are disagreements in final decision, review relevant SDM tool completion.</a:t>
              </a:r>
            </a:p>
          </p:txBody>
        </p:sp>
        <p:sp>
          <p:nvSpPr>
            <p:cNvPr id="10" name="Freeform 16"/>
            <p:cNvSpPr/>
            <p:nvPr/>
          </p:nvSpPr>
          <p:spPr>
            <a:xfrm>
              <a:off x="5169708" y="3124199"/>
              <a:ext cx="3517091" cy="1601823"/>
            </a:xfrm>
            <a:custGeom>
              <a:avLst/>
              <a:gdLst>
                <a:gd name="connsiteX0" fmla="*/ 0 w 3517091"/>
                <a:gd name="connsiteY0" fmla="*/ 0 h 1601823"/>
                <a:gd name="connsiteX1" fmla="*/ 3517091 w 3517091"/>
                <a:gd name="connsiteY1" fmla="*/ 0 h 1601823"/>
                <a:gd name="connsiteX2" fmla="*/ 3517091 w 3517091"/>
                <a:gd name="connsiteY2" fmla="*/ 1601823 h 1601823"/>
                <a:gd name="connsiteX3" fmla="*/ 0 w 3517091"/>
                <a:gd name="connsiteY3" fmla="*/ 1601823 h 1601823"/>
                <a:gd name="connsiteX4" fmla="*/ 0 w 3517091"/>
                <a:gd name="connsiteY4" fmla="*/ 0 h 1601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7091" h="1601823">
                  <a:moveTo>
                    <a:pt x="0" y="0"/>
                  </a:moveTo>
                  <a:lnTo>
                    <a:pt x="3517091" y="0"/>
                  </a:lnTo>
                  <a:lnTo>
                    <a:pt x="3517091" y="1601823"/>
                  </a:lnTo>
                  <a:lnTo>
                    <a:pt x="0" y="16018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228600" lvl="1" indent="-228600" algn="l" defTabSz="711200">
                <a:lnSpc>
                  <a:spcPct val="90000"/>
                </a:lnSpc>
                <a:spcBef>
                  <a:spcPct val="0"/>
                </a:spcBef>
                <a:spcAft>
                  <a:spcPct val="15000"/>
                </a:spcAft>
                <a:buChar char="••"/>
              </a:pPr>
              <a:r>
                <a:rPr lang="en-US" sz="1600" kern="1200" dirty="0" smtClean="0"/>
                <a:t>Which items have agreement? (move on)</a:t>
              </a:r>
            </a:p>
            <a:p>
              <a:pPr marL="228600" lvl="1" indent="-228600" algn="l" defTabSz="711200">
                <a:lnSpc>
                  <a:spcPct val="90000"/>
                </a:lnSpc>
                <a:spcBef>
                  <a:spcPct val="0"/>
                </a:spcBef>
                <a:spcAft>
                  <a:spcPct val="15000"/>
                </a:spcAft>
                <a:buChar char="••"/>
              </a:pPr>
              <a:r>
                <a:rPr lang="en-US" sz="1600" kern="1200" dirty="0" smtClean="0"/>
                <a:t>Which items have disagreement?</a:t>
              </a:r>
            </a:p>
            <a:p>
              <a:pPr marL="457200" lvl="2" indent="-285750" algn="l" defTabSz="711200">
                <a:lnSpc>
                  <a:spcPct val="90000"/>
                </a:lnSpc>
                <a:spcBef>
                  <a:spcPct val="0"/>
                </a:spcBef>
                <a:spcAft>
                  <a:spcPct val="15000"/>
                </a:spcAft>
                <a:buFont typeface="Myriad Pro" panose="020B0503030403020204" pitchFamily="34" charset="0"/>
                <a:buChar char="»"/>
              </a:pPr>
              <a:r>
                <a:rPr lang="en-US" sz="1600" kern="1200" dirty="0" smtClean="0">
                  <a:hlinkClick r:id="rId3" action="ppaction://hlinksldjump"/>
                </a:rPr>
                <a:t>Look at facts and definition</a:t>
              </a:r>
              <a:endParaRPr lang="en-US" sz="1600" u="sng" kern="1200" dirty="0" smtClean="0"/>
            </a:p>
            <a:p>
              <a:pPr marL="457200" lvl="2" indent="-285750" algn="l" defTabSz="711200">
                <a:lnSpc>
                  <a:spcPct val="90000"/>
                </a:lnSpc>
                <a:spcBef>
                  <a:spcPct val="0"/>
                </a:spcBef>
                <a:spcAft>
                  <a:spcPct val="15000"/>
                </a:spcAft>
                <a:buFont typeface="Myriad Pro" panose="020B0503030403020204" pitchFamily="34" charset="0"/>
                <a:buChar char="»"/>
              </a:pPr>
              <a:r>
                <a:rPr lang="en-US" sz="1600" kern="1200" dirty="0" smtClean="0"/>
                <a:t>FOCUS discussion here!</a:t>
              </a:r>
            </a:p>
          </p:txBody>
        </p:sp>
        <p:sp>
          <p:nvSpPr>
            <p:cNvPr id="11" name="Freeform 17"/>
            <p:cNvSpPr/>
            <p:nvPr/>
          </p:nvSpPr>
          <p:spPr>
            <a:xfrm>
              <a:off x="4749093" y="4922821"/>
              <a:ext cx="2287094" cy="1600892"/>
            </a:xfrm>
            <a:custGeom>
              <a:avLst/>
              <a:gdLst>
                <a:gd name="connsiteX0" fmla="*/ 0 w 2287094"/>
                <a:gd name="connsiteY0" fmla="*/ 266869 h 1600892"/>
                <a:gd name="connsiteX1" fmla="*/ 266869 w 2287094"/>
                <a:gd name="connsiteY1" fmla="*/ 0 h 1600892"/>
                <a:gd name="connsiteX2" fmla="*/ 2020225 w 2287094"/>
                <a:gd name="connsiteY2" fmla="*/ 0 h 1600892"/>
                <a:gd name="connsiteX3" fmla="*/ 2287094 w 2287094"/>
                <a:gd name="connsiteY3" fmla="*/ 266869 h 1600892"/>
                <a:gd name="connsiteX4" fmla="*/ 2287094 w 2287094"/>
                <a:gd name="connsiteY4" fmla="*/ 1334023 h 1600892"/>
                <a:gd name="connsiteX5" fmla="*/ 2020225 w 2287094"/>
                <a:gd name="connsiteY5" fmla="*/ 1600892 h 1600892"/>
                <a:gd name="connsiteX6" fmla="*/ 266869 w 2287094"/>
                <a:gd name="connsiteY6" fmla="*/ 1600892 h 1600892"/>
                <a:gd name="connsiteX7" fmla="*/ 0 w 2287094"/>
                <a:gd name="connsiteY7" fmla="*/ 1334023 h 1600892"/>
                <a:gd name="connsiteX8" fmla="*/ 0 w 2287094"/>
                <a:gd name="connsiteY8" fmla="*/ 266869 h 160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7094" h="1600892">
                  <a:moveTo>
                    <a:pt x="0" y="266869"/>
                  </a:moveTo>
                  <a:cubicBezTo>
                    <a:pt x="0" y="119481"/>
                    <a:pt x="119481" y="0"/>
                    <a:pt x="266869" y="0"/>
                  </a:cubicBezTo>
                  <a:lnTo>
                    <a:pt x="2020225" y="0"/>
                  </a:lnTo>
                  <a:cubicBezTo>
                    <a:pt x="2167613" y="0"/>
                    <a:pt x="2287094" y="119481"/>
                    <a:pt x="2287094" y="266869"/>
                  </a:cubicBezTo>
                  <a:lnTo>
                    <a:pt x="2287094" y="1334023"/>
                  </a:lnTo>
                  <a:cubicBezTo>
                    <a:pt x="2287094" y="1481411"/>
                    <a:pt x="2167613" y="1600892"/>
                    <a:pt x="2020225" y="1600892"/>
                  </a:cubicBezTo>
                  <a:lnTo>
                    <a:pt x="266869" y="1600892"/>
                  </a:lnTo>
                  <a:cubicBezTo>
                    <a:pt x="119481" y="1600892"/>
                    <a:pt x="0" y="1481411"/>
                    <a:pt x="0" y="1334023"/>
                  </a:cubicBezTo>
                  <a:lnTo>
                    <a:pt x="0" y="266869"/>
                  </a:lnTo>
                  <a:close/>
                </a:path>
              </a:pathLst>
            </a:custGeom>
          </p:spPr>
          <p:style>
            <a:lnRef idx="2">
              <a:schemeClr val="lt1">
                <a:hueOff val="0"/>
                <a:satOff val="0"/>
                <a:lumOff val="0"/>
                <a:alphaOff val="0"/>
              </a:schemeClr>
            </a:lnRef>
            <a:fillRef idx="1">
              <a:schemeClr val="accent2">
                <a:hueOff val="9760012"/>
                <a:satOff val="0"/>
                <a:lumOff val="-17059"/>
                <a:alphaOff val="0"/>
              </a:schemeClr>
            </a:fillRef>
            <a:effectRef idx="0">
              <a:schemeClr val="accent2">
                <a:hueOff val="9760012"/>
                <a:satOff val="0"/>
                <a:lumOff val="-17059"/>
                <a:alphaOff val="0"/>
              </a:schemeClr>
            </a:effectRef>
            <a:fontRef idx="minor">
              <a:schemeClr val="lt1"/>
            </a:fontRef>
          </p:style>
          <p:txBody>
            <a:bodyPr spcFirstLastPara="0" vert="horz" wrap="square" lIns="135313" tIns="135313" rIns="135313" bIns="135313" numCol="1" spcCol="1270" anchor="ctr" anchorCtr="0">
              <a:noAutofit/>
            </a:bodyPr>
            <a:lstStyle/>
            <a:p>
              <a:pPr lvl="0" algn="ctr" defTabSz="666750">
                <a:lnSpc>
                  <a:spcPct val="90000"/>
                </a:lnSpc>
                <a:spcBef>
                  <a:spcPct val="0"/>
                </a:spcBef>
                <a:spcAft>
                  <a:spcPct val="35000"/>
                </a:spcAft>
              </a:pPr>
              <a:r>
                <a:rPr lang="en-US" sz="1500" kern="1200" smtClean="0"/>
                <a:t>If everyone agrees, STILL review tool completion!</a:t>
              </a:r>
              <a:endParaRPr lang="en-US" sz="1500" kern="1200" dirty="0" smtClean="0"/>
            </a:p>
          </p:txBody>
        </p:sp>
      </p:grpSp>
      <p:sp>
        <p:nvSpPr>
          <p:cNvPr id="6" name="Rectangle 5">
            <a:hlinkClick r:id="rId4"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ctrTitle"/>
          </p:nvPr>
        </p:nvSpPr>
        <p:spPr bwMode="auto">
          <a:extLst>
            <a:ext uri="{91240B29-F687-4F45-9708-019B960494DF}">
              <a14:hiddenLine xmlns:a14="http://schemas.microsoft.com/office/drawing/2010/main" w="50800">
                <a:solidFill>
                  <a:srgbClr val="2C928F"/>
                </a:solidFill>
                <a:miter lim="800000"/>
                <a:headEnd/>
                <a:tailEnd/>
              </a14:hiddenLine>
            </a:ext>
          </a:extLst>
        </p:spPr>
        <p:txBody>
          <a:bodyPr wrap="square" numCol="1" anchorCtr="0" compatLnSpc="1">
            <a:prstTxWarp prst="textNoShape">
              <a:avLst/>
            </a:prstTxWarp>
          </a:bodyPr>
          <a:lstStyle/>
          <a:p>
            <a:pPr indent="0"/>
            <a:r>
              <a:rPr lang="en-US" altLang="en-US" sz="4400" dirty="0" smtClean="0">
                <a:solidFill>
                  <a:schemeClr val="tx1"/>
                </a:solidFill>
              </a:rPr>
              <a:t>Leadership in Case Conferences</a:t>
            </a:r>
          </a:p>
        </p:txBody>
      </p:sp>
      <p:sp>
        <p:nvSpPr>
          <p:cNvPr id="6" name="Rectangle 5">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222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75" y="5048250"/>
            <a:ext cx="37528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ln>
            <a:miter lim="800000"/>
            <a:headEnd/>
            <a:tailEnd/>
          </a:ln>
        </p:spPr>
        <p:txBody>
          <a:bodyPr wrap="square" numCol="1" anchorCtr="0" compatLnSpc="1">
            <a:prstTxWarp prst="textNoShape">
              <a:avLst/>
            </a:prstTxWarp>
          </a:bodyPr>
          <a:lstStyle/>
          <a:p>
            <a:r>
              <a:rPr lang="en-US" altLang="en-US" dirty="0" smtClean="0"/>
              <a:t>Scene One</a:t>
            </a:r>
          </a:p>
        </p:txBody>
      </p:sp>
      <p:sp>
        <p:nvSpPr>
          <p:cNvPr id="53251" name="Content Placeholder 2"/>
          <p:cNvSpPr>
            <a:spLocks noGrp="1"/>
          </p:cNvSpPr>
          <p:nvPr>
            <p:ph sz="half" idx="4294967295"/>
          </p:nvPr>
        </p:nvSpPr>
        <p:spPr bwMode="auto">
          <a:xfrm>
            <a:off x="177053" y="2931459"/>
            <a:ext cx="4191000" cy="3581400"/>
          </a:xfrm>
        </p:spPr>
        <p:txBody>
          <a:bodyPr wrap="square" numCol="1" anchor="t" anchorCtr="0" compatLnSpc="1">
            <a:prstTxWarp prst="textNoShape">
              <a:avLst/>
            </a:prstTxWarp>
          </a:bodyPr>
          <a:lstStyle/>
          <a:p>
            <a:pPr marL="465138" indent="-465138">
              <a:buClr>
                <a:schemeClr val="tx1"/>
              </a:buClr>
              <a:buFont typeface="Verdana" panose="020B0604030504040204" pitchFamily="34" charset="0"/>
              <a:buChar char="•"/>
            </a:pPr>
            <a:r>
              <a:rPr lang="en-US" altLang="en-US" sz="2000" dirty="0" smtClean="0"/>
              <a:t>Two-minute prep</a:t>
            </a:r>
          </a:p>
          <a:p>
            <a:pPr marL="914400" indent="-465138">
              <a:buClr>
                <a:schemeClr val="tx1"/>
              </a:buClr>
              <a:buFont typeface="Calibri" panose="020F0502020204030204" pitchFamily="34" charset="0"/>
              <a:buChar char="»"/>
            </a:pPr>
            <a:r>
              <a:rPr lang="en-US" altLang="en-US" sz="2000" dirty="0" smtClean="0"/>
              <a:t>Read circumstances for your character</a:t>
            </a:r>
            <a:r>
              <a:rPr lang="en-US" altLang="en-US" sz="2000" smtClean="0"/>
              <a:t>. If </a:t>
            </a:r>
            <a:r>
              <a:rPr lang="en-US" altLang="en-US" sz="2000" dirty="0" smtClean="0"/>
              <a:t>applicable, read the presenting question you will take to supervisor.</a:t>
            </a:r>
          </a:p>
          <a:p>
            <a:pPr marL="914400" indent="-465138">
              <a:buClr>
                <a:schemeClr val="tx1"/>
              </a:buClr>
              <a:buFont typeface="Calibri" panose="020F0502020204030204" pitchFamily="34" charset="0"/>
              <a:buChar char="»"/>
            </a:pPr>
            <a:r>
              <a:rPr lang="en-US" altLang="en-US" sz="2000" dirty="0" smtClean="0"/>
              <a:t>Look up policy or definition as needed.</a:t>
            </a:r>
          </a:p>
          <a:p>
            <a:pPr marL="465138" indent="-465138">
              <a:buClr>
                <a:schemeClr val="tx1"/>
              </a:buClr>
              <a:buFont typeface="Verdana" panose="020B0604030504040204" pitchFamily="34" charset="0"/>
              <a:buChar char="•"/>
            </a:pPr>
            <a:r>
              <a:rPr lang="en-US" altLang="en-US" sz="2000" dirty="0" smtClean="0"/>
              <a:t>Five-minute conversation</a:t>
            </a:r>
          </a:p>
          <a:p>
            <a:pPr marL="914400" indent="-465138">
              <a:buClr>
                <a:schemeClr val="tx1"/>
              </a:buClr>
              <a:buFont typeface="Calibri" panose="020F0502020204030204" pitchFamily="34" charset="0"/>
              <a:buChar char="»"/>
            </a:pPr>
            <a:r>
              <a:rPr lang="en-US" altLang="en-US" sz="2000" dirty="0" smtClean="0"/>
              <a:t>Supervisor goal is to correctly respond to situation.</a:t>
            </a:r>
          </a:p>
          <a:p>
            <a:pPr marL="465138" indent="-465138">
              <a:buFontTx/>
              <a:buNone/>
            </a:pPr>
            <a:endParaRPr lang="en-US" altLang="en-US" sz="2000" dirty="0" smtClean="0"/>
          </a:p>
        </p:txBody>
      </p:sp>
      <p:sp>
        <p:nvSpPr>
          <p:cNvPr id="53252" name="Content Placeholder 3"/>
          <p:cNvSpPr>
            <a:spLocks noGrp="1"/>
          </p:cNvSpPr>
          <p:nvPr>
            <p:ph sz="half" idx="4294967295"/>
          </p:nvPr>
        </p:nvSpPr>
        <p:spPr bwMode="auto">
          <a:xfrm>
            <a:off x="4876800" y="1752600"/>
            <a:ext cx="4267200" cy="4572000"/>
          </a:xfrm>
        </p:spPr>
        <p:txBody>
          <a:bodyPr wrap="square" numCol="1" anchor="t" anchorCtr="0" compatLnSpc="1">
            <a:prstTxWarp prst="textNoShape">
              <a:avLst/>
            </a:prstTxWarp>
          </a:bodyPr>
          <a:lstStyle/>
          <a:p>
            <a:pPr>
              <a:buFont typeface="Arial" panose="020B0604020202020204" pitchFamily="34" charset="0"/>
              <a:buNone/>
            </a:pPr>
            <a:r>
              <a:rPr lang="en-US" altLang="en-US" sz="2200" i="1" dirty="0" smtClean="0"/>
              <a:t>ROLE-PLAY RULES</a:t>
            </a:r>
          </a:p>
          <a:p>
            <a:pPr>
              <a:buFont typeface="Arial" panose="020B0604020202020204" pitchFamily="34" charset="0"/>
              <a:buNone/>
            </a:pPr>
            <a:endParaRPr lang="en-US" altLang="en-US" sz="2200" i="1" dirty="0" smtClean="0"/>
          </a:p>
          <a:p>
            <a:pPr marL="457200" indent="-457200">
              <a:buClr>
                <a:schemeClr val="tx1"/>
              </a:buClr>
              <a:buFont typeface="Verdana" panose="020B0604030504040204" pitchFamily="34" charset="0"/>
              <a:buChar char="•"/>
            </a:pPr>
            <a:r>
              <a:rPr lang="en-US" altLang="en-US" sz="2200" i="1" dirty="0" smtClean="0"/>
              <a:t>Raise hand to “freeze</a:t>
            </a:r>
            <a:r>
              <a:rPr lang="en-US" altLang="en-US" sz="2200" i="1" smtClean="0"/>
              <a:t>”  the role play.</a:t>
            </a:r>
            <a:endParaRPr lang="en-US" altLang="en-US" sz="2200" i="1" dirty="0" smtClean="0"/>
          </a:p>
          <a:p>
            <a:pPr marL="457200" indent="-457200">
              <a:buClr>
                <a:schemeClr val="tx1"/>
              </a:buClr>
              <a:buFont typeface="Verdana" panose="020B0604030504040204" pitchFamily="34" charset="0"/>
              <a:buChar char="•"/>
            </a:pPr>
            <a:r>
              <a:rPr lang="en-US" altLang="en-US" sz="2200" i="1" dirty="0" smtClean="0"/>
              <a:t>Everyone in group steps out of role to </a:t>
            </a:r>
            <a:r>
              <a:rPr lang="en-US" altLang="en-US" sz="2200" i="1" smtClean="0"/>
              <a:t>discuss the question.</a:t>
            </a:r>
            <a:endParaRPr lang="en-US" altLang="en-US" sz="2200" i="1" dirty="0" smtClean="0"/>
          </a:p>
          <a:p>
            <a:pPr marL="457200" indent="-457200">
              <a:buClr>
                <a:schemeClr val="tx1"/>
              </a:buClr>
              <a:buFont typeface="Verdana" panose="020B0604030504040204" pitchFamily="34" charset="0"/>
              <a:buChar char="•"/>
            </a:pPr>
            <a:r>
              <a:rPr lang="en-US" altLang="en-US" sz="2200" i="1" dirty="0" smtClean="0"/>
              <a:t>Trainer </a:t>
            </a:r>
            <a:r>
              <a:rPr lang="en-US" altLang="en-US" sz="2200" i="1" smtClean="0"/>
              <a:t>will respond.</a:t>
            </a:r>
            <a:endParaRPr lang="en-US" altLang="en-US" sz="2200" i="1" dirty="0" smtClean="0"/>
          </a:p>
        </p:txBody>
      </p:sp>
      <p:sp>
        <p:nvSpPr>
          <p:cNvPr id="6" name="Rectangle 5">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rot="5400000">
            <a:off x="1981994" y="3961606"/>
            <a:ext cx="5029200" cy="1588"/>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4152942765"/>
              </p:ext>
            </p:extLst>
          </p:nvPr>
        </p:nvGraphicFramePr>
        <p:xfrm>
          <a:off x="172571" y="1280320"/>
          <a:ext cx="1905000" cy="1462880"/>
        </p:xfrm>
        <a:graphic>
          <a:graphicData uri="http://schemas.openxmlformats.org/drawingml/2006/table">
            <a:tbl>
              <a:tblPr firstRow="1" bandRow="1">
                <a:tableStyleId>{5C22544A-7EE6-4342-B048-85BDC9FD1C3A}</a:tableStyleId>
              </a:tblPr>
              <a:tblGrid>
                <a:gridCol w="437029"/>
                <a:gridCol w="1467971"/>
              </a:tblGrid>
              <a:tr h="304800">
                <a:tc>
                  <a:txBody>
                    <a:bodyPr/>
                    <a:lstStyle/>
                    <a:p>
                      <a:endParaRPr lang="en-US" sz="1800" dirty="0"/>
                    </a:p>
                  </a:txBody>
                  <a:tcPr marT="45700" marB="45700"/>
                </a:tc>
                <a:tc>
                  <a:txBody>
                    <a:bodyPr/>
                    <a:lstStyle/>
                    <a:p>
                      <a:r>
                        <a:rPr lang="en-US" sz="1800" dirty="0" smtClean="0"/>
                        <a:t>Role</a:t>
                      </a:r>
                      <a:endParaRPr lang="en-US" sz="1800" dirty="0"/>
                    </a:p>
                  </a:txBody>
                  <a:tcPr marT="45700" marB="45700"/>
                </a:tc>
              </a:tr>
              <a:tr h="304800">
                <a:tc>
                  <a:txBody>
                    <a:bodyPr/>
                    <a:lstStyle/>
                    <a:p>
                      <a:r>
                        <a:rPr lang="en-US" sz="1800" dirty="0" smtClean="0"/>
                        <a:t>A</a:t>
                      </a:r>
                      <a:endParaRPr lang="en-US" sz="1800" dirty="0"/>
                    </a:p>
                  </a:txBody>
                  <a:tcPr marT="45700" marB="45700"/>
                </a:tc>
                <a:tc>
                  <a:txBody>
                    <a:bodyPr/>
                    <a:lstStyle/>
                    <a:p>
                      <a:r>
                        <a:rPr lang="en-US" sz="1800" dirty="0" smtClean="0"/>
                        <a:t>Worker</a:t>
                      </a:r>
                      <a:endParaRPr lang="en-US" sz="1800" dirty="0"/>
                    </a:p>
                  </a:txBody>
                  <a:tcPr marT="45700" marB="45700"/>
                </a:tc>
              </a:tr>
              <a:tr h="304800">
                <a:tc>
                  <a:txBody>
                    <a:bodyPr/>
                    <a:lstStyle/>
                    <a:p>
                      <a:r>
                        <a:rPr lang="en-US" sz="1800" dirty="0" smtClean="0"/>
                        <a:t>B</a:t>
                      </a:r>
                      <a:endParaRPr lang="en-US" sz="1800" dirty="0"/>
                    </a:p>
                  </a:txBody>
                  <a:tcPr marT="45700" marB="45700"/>
                </a:tc>
                <a:tc>
                  <a:txBody>
                    <a:bodyPr/>
                    <a:lstStyle/>
                    <a:p>
                      <a:r>
                        <a:rPr lang="en-US" sz="1800" dirty="0" smtClean="0"/>
                        <a:t>Supervisor</a:t>
                      </a:r>
                      <a:endParaRPr lang="en-US" sz="1800" dirty="0"/>
                    </a:p>
                  </a:txBody>
                  <a:tcPr marT="45700" marB="45700"/>
                </a:tc>
              </a:tr>
              <a:tr h="304800">
                <a:tc>
                  <a:txBody>
                    <a:bodyPr/>
                    <a:lstStyle/>
                    <a:p>
                      <a:r>
                        <a:rPr lang="en-US" sz="1800" dirty="0" smtClean="0"/>
                        <a:t>C</a:t>
                      </a:r>
                      <a:endParaRPr lang="en-US" sz="1800" dirty="0"/>
                    </a:p>
                  </a:txBody>
                  <a:tcPr marT="45700" marB="45700"/>
                </a:tc>
                <a:tc>
                  <a:txBody>
                    <a:bodyPr/>
                    <a:lstStyle/>
                    <a:p>
                      <a:r>
                        <a:rPr lang="en-US" sz="1800" dirty="0" smtClean="0"/>
                        <a:t>Observer</a:t>
                      </a:r>
                      <a:endParaRPr lang="en-US" sz="1800" dirty="0"/>
                    </a:p>
                  </a:txBody>
                  <a:tcPr marT="45700" marB="45700"/>
                </a:tc>
              </a:tr>
            </a:tbl>
          </a:graphicData>
        </a:graphic>
      </p:graphicFrame>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192" y="4722159"/>
            <a:ext cx="37528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7"/>
          <p:cNvSpPr>
            <a:spLocks noGrp="1"/>
          </p:cNvSpPr>
          <p:nvPr>
            <p:ph type="title"/>
          </p:nvPr>
        </p:nvSpPr>
        <p:spPr/>
        <p:txBody>
          <a:bodyPr/>
          <a:lstStyle/>
          <a:p>
            <a:r>
              <a:rPr lang="en-US" sz="2800" smtClean="0">
                <a:latin typeface="Verdana" pitchFamily="34" charset="0"/>
                <a:cs typeface="Verdana" pitchFamily="34" charset="0"/>
              </a:rPr>
              <a:t>Solution-Focused Supervision</a:t>
            </a:r>
          </a:p>
        </p:txBody>
      </p:sp>
      <p:pic>
        <p:nvPicPr>
          <p:cNvPr id="35844" name="Picture 1"/>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l="174"/>
          <a:stretch>
            <a:fillRect/>
          </a:stretch>
        </p:blipFill>
        <p:spPr>
          <a:xfrm>
            <a:off x="1115878" y="1698625"/>
            <a:ext cx="5965825" cy="4479925"/>
          </a:xfrm>
          <a:noFill/>
          <a:extLst>
            <a:ext uri="{91240B29-F687-4F45-9708-019B960494DF}">
              <a14:hiddenLine xmlns:a14="http://schemas.microsoft.com/office/drawing/2010/main" w="12700">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37327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ln>
            <a:miter lim="800000"/>
            <a:headEnd/>
            <a:tailEnd/>
          </a:ln>
        </p:spPr>
        <p:txBody>
          <a:bodyPr wrap="square" numCol="1" anchorCtr="0" compatLnSpc="1">
            <a:prstTxWarp prst="textNoShape">
              <a:avLst/>
            </a:prstTxWarp>
          </a:bodyPr>
          <a:lstStyle/>
          <a:p>
            <a:r>
              <a:rPr lang="en-US" altLang="en-US" smtClean="0"/>
              <a:t>Scene Two</a:t>
            </a:r>
          </a:p>
        </p:txBody>
      </p:sp>
      <p:sp>
        <p:nvSpPr>
          <p:cNvPr id="45061" name="Content Placeholder 6"/>
          <p:cNvSpPr>
            <a:spLocks noGrp="1"/>
          </p:cNvSpPr>
          <p:nvPr>
            <p:ph sz="half" idx="4294967295"/>
          </p:nvPr>
        </p:nvSpPr>
        <p:spPr bwMode="auto">
          <a:xfrm>
            <a:off x="0" y="2133600"/>
            <a:ext cx="4191000" cy="4114800"/>
          </a:xfrm>
        </p:spPr>
        <p:txBody>
          <a:bodyPr wrap="square" numCol="1" anchor="t" anchorCtr="0" compatLnSpc="1">
            <a:prstTxWarp prst="textNoShape">
              <a:avLst/>
            </a:prstTxWarp>
            <a:noAutofit/>
          </a:bodyPr>
          <a:lstStyle/>
          <a:p>
            <a:pPr eaLnBrk="1" fontAlgn="t" hangingPunct="1">
              <a:buFont typeface="Arial" charset="0"/>
              <a:buChar char="•"/>
              <a:defRPr/>
            </a:pPr>
            <a:endParaRPr lang="en-US" sz="2000" b="1" dirty="0" smtClean="0"/>
          </a:p>
          <a:p>
            <a:pPr eaLnBrk="1" fontAlgn="t" hangingPunct="1">
              <a:buFont typeface="Arial" charset="0"/>
              <a:buChar char="•"/>
              <a:defRPr/>
            </a:pPr>
            <a:endParaRPr lang="en-US" sz="2000" dirty="0" smtClean="0"/>
          </a:p>
          <a:p>
            <a:pPr marL="465138" indent="-465138">
              <a:buClr>
                <a:schemeClr val="tx1"/>
              </a:buClr>
              <a:buFont typeface="Verdana" panose="020B0604030504040204" pitchFamily="34" charset="0"/>
              <a:buChar char="•"/>
              <a:defRPr/>
            </a:pPr>
            <a:r>
              <a:rPr lang="en-US" sz="2000" dirty="0" smtClean="0"/>
              <a:t>Two-minute prep</a:t>
            </a:r>
          </a:p>
          <a:p>
            <a:pPr marL="914400" indent="-458788">
              <a:buClr>
                <a:schemeClr val="tx1"/>
              </a:buClr>
              <a:buFont typeface="Calibri" pitchFamily="34" charset="0"/>
              <a:buChar char="»"/>
              <a:defRPr/>
            </a:pPr>
            <a:r>
              <a:rPr lang="en-US" sz="2000" dirty="0" smtClean="0"/>
              <a:t>Read circumstances for your character</a:t>
            </a:r>
            <a:r>
              <a:rPr lang="en-US" sz="2000" smtClean="0"/>
              <a:t>. If </a:t>
            </a:r>
            <a:r>
              <a:rPr lang="en-US" sz="2000" dirty="0" smtClean="0"/>
              <a:t>applicable, read the presenting question you will take to supervisor.</a:t>
            </a:r>
          </a:p>
          <a:p>
            <a:pPr marL="914400" indent="-458788">
              <a:buClr>
                <a:schemeClr val="tx1"/>
              </a:buClr>
              <a:buFont typeface="Calibri" pitchFamily="34" charset="0"/>
              <a:buChar char="»"/>
              <a:defRPr/>
            </a:pPr>
            <a:r>
              <a:rPr lang="en-US" sz="2000" dirty="0" smtClean="0"/>
              <a:t>Look up policy or definition as needed.</a:t>
            </a:r>
          </a:p>
          <a:p>
            <a:pPr marL="465138" indent="-465138">
              <a:buClr>
                <a:schemeClr val="tx1"/>
              </a:buClr>
              <a:buFont typeface="Verdana" panose="020B0604030504040204" pitchFamily="34" charset="0"/>
              <a:buChar char="•"/>
              <a:defRPr/>
            </a:pPr>
            <a:r>
              <a:rPr lang="en-US" sz="2000" dirty="0" smtClean="0"/>
              <a:t>Five-minute conversation</a:t>
            </a:r>
          </a:p>
          <a:p>
            <a:pPr marL="900113" indent="-430213">
              <a:buClr>
                <a:schemeClr val="tx1"/>
              </a:buClr>
              <a:buFont typeface="Calibri" pitchFamily="34" charset="0"/>
              <a:buChar char="»"/>
              <a:defRPr/>
            </a:pPr>
            <a:r>
              <a:rPr lang="en-US" sz="2000" dirty="0" smtClean="0"/>
              <a:t>Supervisor goal is to correctly respond to situation.</a:t>
            </a:r>
          </a:p>
          <a:p>
            <a:pPr>
              <a:buFont typeface="Arial" charset="0"/>
              <a:buChar char="•"/>
              <a:defRPr/>
            </a:pPr>
            <a:endParaRPr lang="en-US" sz="2000" dirty="0" smtClean="0"/>
          </a:p>
        </p:txBody>
      </p:sp>
      <p:sp>
        <p:nvSpPr>
          <p:cNvPr id="54275" name="Content Placeholder 3"/>
          <p:cNvSpPr>
            <a:spLocks noGrp="1"/>
          </p:cNvSpPr>
          <p:nvPr>
            <p:ph sz="half" idx="4294967295"/>
          </p:nvPr>
        </p:nvSpPr>
        <p:spPr bwMode="auto">
          <a:xfrm>
            <a:off x="4800600" y="1905000"/>
            <a:ext cx="4343400" cy="4572000"/>
          </a:xfrm>
        </p:spPr>
        <p:txBody>
          <a:bodyPr wrap="square" numCol="1" anchor="t" anchorCtr="0" compatLnSpc="1">
            <a:prstTxWarp prst="textNoShape">
              <a:avLst/>
            </a:prstTxWarp>
          </a:bodyPr>
          <a:lstStyle/>
          <a:p>
            <a:pPr>
              <a:buFont typeface="Arial" panose="020B0604020202020204" pitchFamily="34" charset="0"/>
              <a:buNone/>
            </a:pPr>
            <a:r>
              <a:rPr lang="en-US" altLang="en-US" sz="2200" i="1" dirty="0" smtClean="0"/>
              <a:t>ROLE-PLAY RULES</a:t>
            </a:r>
          </a:p>
          <a:p>
            <a:pPr>
              <a:buFont typeface="Arial" panose="020B0604020202020204" pitchFamily="34" charset="0"/>
              <a:buNone/>
            </a:pPr>
            <a:endParaRPr lang="en-US" altLang="en-US" sz="2200" i="1" dirty="0" smtClean="0"/>
          </a:p>
          <a:p>
            <a:pPr marL="457200" indent="-457200">
              <a:buClr>
                <a:schemeClr val="tx1"/>
              </a:buClr>
              <a:buFont typeface="Verdana" panose="020B0604030504040204" pitchFamily="34" charset="0"/>
              <a:buChar char="•"/>
            </a:pPr>
            <a:r>
              <a:rPr lang="en-US" altLang="en-US" sz="2200" i="1" dirty="0" smtClean="0"/>
              <a:t>Raise hand to “freeze</a:t>
            </a:r>
            <a:r>
              <a:rPr lang="en-US" altLang="en-US" sz="2200" i="1" smtClean="0"/>
              <a:t>”  the role play.</a:t>
            </a:r>
            <a:endParaRPr lang="en-US" altLang="en-US" sz="2200" i="1" dirty="0" smtClean="0"/>
          </a:p>
          <a:p>
            <a:pPr marL="457200" indent="-457200">
              <a:buClr>
                <a:schemeClr val="tx1"/>
              </a:buClr>
              <a:buFont typeface="Verdana" panose="020B0604030504040204" pitchFamily="34" charset="0"/>
              <a:buChar char="•"/>
            </a:pPr>
            <a:r>
              <a:rPr lang="en-US" altLang="en-US" sz="2200" i="1" dirty="0" smtClean="0"/>
              <a:t>Everyone in group steps out of role </a:t>
            </a:r>
            <a:r>
              <a:rPr lang="en-US" altLang="en-US" sz="2200" i="1" smtClean="0"/>
              <a:t>to discuss the question.</a:t>
            </a:r>
            <a:endParaRPr lang="en-US" altLang="en-US" sz="2200" i="1" dirty="0" smtClean="0"/>
          </a:p>
          <a:p>
            <a:pPr marL="457200" indent="-457200">
              <a:buClr>
                <a:schemeClr val="tx1"/>
              </a:buClr>
              <a:buFont typeface="Verdana" panose="020B0604030504040204" pitchFamily="34" charset="0"/>
              <a:buChar char="•"/>
            </a:pPr>
            <a:r>
              <a:rPr lang="en-US" altLang="en-US" sz="2200" i="1" dirty="0" smtClean="0"/>
              <a:t>Trainer </a:t>
            </a:r>
            <a:r>
              <a:rPr lang="en-US" altLang="en-US" sz="2200" i="1" smtClean="0"/>
              <a:t>will respond.</a:t>
            </a:r>
            <a:endParaRPr lang="en-US" altLang="en-US" sz="2200" i="1" dirty="0" smtClean="0"/>
          </a:p>
        </p:txBody>
      </p:sp>
      <p:sp>
        <p:nvSpPr>
          <p:cNvPr id="6" name="Content Placeholder 2"/>
          <p:cNvSpPr txBox="1">
            <a:spLocks/>
          </p:cNvSpPr>
          <p:nvPr/>
        </p:nvSpPr>
        <p:spPr bwMode="auto">
          <a:xfrm>
            <a:off x="1295400" y="1524000"/>
            <a:ext cx="3848100" cy="4572000"/>
          </a:xfrm>
          <a:prstGeom prst="rect">
            <a:avLst/>
          </a:prstGeom>
          <a:noFill/>
          <a:ln w="9525">
            <a:noFill/>
            <a:miter lim="800000"/>
            <a:headEnd/>
            <a:tailEnd/>
          </a:ln>
          <a:effectLst/>
        </p:spPr>
        <p:txBody>
          <a:bodyPr/>
          <a:lstStyle/>
          <a:p>
            <a:pPr marL="342900" indent="-342900" fontAlgn="auto">
              <a:spcBef>
                <a:spcPct val="20000"/>
              </a:spcBef>
              <a:spcAft>
                <a:spcPts val="0"/>
              </a:spcAft>
              <a:defRPr/>
            </a:pPr>
            <a:endParaRPr lang="en-US" sz="2800" kern="0" dirty="0">
              <a:latin typeface="+mn-lt"/>
            </a:endParaRPr>
          </a:p>
        </p:txBody>
      </p:sp>
      <p:sp>
        <p:nvSpPr>
          <p:cNvPr id="8" name="Rectangle 7">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rot="5400000">
            <a:off x="1943894" y="3999706"/>
            <a:ext cx="5105400" cy="1588"/>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1701182646"/>
              </p:ext>
            </p:extLst>
          </p:nvPr>
        </p:nvGraphicFramePr>
        <p:xfrm>
          <a:off x="228600" y="1219200"/>
          <a:ext cx="1905000" cy="1482724"/>
        </p:xfrm>
        <a:graphic>
          <a:graphicData uri="http://schemas.openxmlformats.org/drawingml/2006/table">
            <a:tbl>
              <a:tblPr firstRow="1" bandRow="1">
                <a:tableStyleId>{5C22544A-7EE6-4342-B048-85BDC9FD1C3A}</a:tableStyleId>
              </a:tblPr>
              <a:tblGrid>
                <a:gridCol w="381000"/>
                <a:gridCol w="1524000"/>
              </a:tblGrid>
              <a:tr h="370681">
                <a:tc>
                  <a:txBody>
                    <a:bodyPr/>
                    <a:lstStyle/>
                    <a:p>
                      <a:endParaRPr lang="en-US" sz="1800" dirty="0"/>
                    </a:p>
                  </a:txBody>
                  <a:tcPr marT="45700" marB="45700"/>
                </a:tc>
                <a:tc>
                  <a:txBody>
                    <a:bodyPr/>
                    <a:lstStyle/>
                    <a:p>
                      <a:r>
                        <a:rPr lang="en-US" sz="1800" dirty="0" smtClean="0"/>
                        <a:t>Role</a:t>
                      </a:r>
                      <a:endParaRPr lang="en-US" sz="1800" dirty="0"/>
                    </a:p>
                  </a:txBody>
                  <a:tcPr marT="45700" marB="45700"/>
                </a:tc>
              </a:tr>
              <a:tr h="370681">
                <a:tc>
                  <a:txBody>
                    <a:bodyPr/>
                    <a:lstStyle/>
                    <a:p>
                      <a:r>
                        <a:rPr lang="en-US" sz="1800" dirty="0" smtClean="0"/>
                        <a:t>A</a:t>
                      </a:r>
                      <a:endParaRPr lang="en-US" sz="1800" dirty="0"/>
                    </a:p>
                  </a:txBody>
                  <a:tcPr marT="45700" marB="45700"/>
                </a:tc>
                <a:tc>
                  <a:txBody>
                    <a:bodyPr/>
                    <a:lstStyle/>
                    <a:p>
                      <a:r>
                        <a:rPr lang="en-US" sz="1800" dirty="0" smtClean="0"/>
                        <a:t>Supervisor</a:t>
                      </a:r>
                      <a:endParaRPr lang="en-US" sz="1800" dirty="0"/>
                    </a:p>
                  </a:txBody>
                  <a:tcPr marT="45700" marB="45700"/>
                </a:tc>
              </a:tr>
              <a:tr h="370681">
                <a:tc>
                  <a:txBody>
                    <a:bodyPr/>
                    <a:lstStyle/>
                    <a:p>
                      <a:r>
                        <a:rPr lang="en-US" sz="1800" dirty="0" smtClean="0"/>
                        <a:t>B</a:t>
                      </a:r>
                      <a:endParaRPr lang="en-US" sz="1800" dirty="0"/>
                    </a:p>
                  </a:txBody>
                  <a:tcPr marT="45700" marB="45700"/>
                </a:tc>
                <a:tc>
                  <a:txBody>
                    <a:bodyPr/>
                    <a:lstStyle/>
                    <a:p>
                      <a:r>
                        <a:rPr lang="en-US" sz="1800" dirty="0" smtClean="0"/>
                        <a:t>Worker</a:t>
                      </a:r>
                      <a:endParaRPr lang="en-US" sz="1800" dirty="0"/>
                    </a:p>
                  </a:txBody>
                  <a:tcPr marT="45700" marB="45700"/>
                </a:tc>
              </a:tr>
              <a:tr h="370681">
                <a:tc>
                  <a:txBody>
                    <a:bodyPr/>
                    <a:lstStyle/>
                    <a:p>
                      <a:r>
                        <a:rPr lang="en-US" sz="1800" dirty="0" smtClean="0"/>
                        <a:t>C</a:t>
                      </a:r>
                      <a:endParaRPr lang="en-US" sz="1800" dirty="0"/>
                    </a:p>
                  </a:txBody>
                  <a:tcPr marT="45700" marB="45700"/>
                </a:tc>
                <a:tc>
                  <a:txBody>
                    <a:bodyPr/>
                    <a:lstStyle/>
                    <a:p>
                      <a:r>
                        <a:rPr lang="en-US" sz="1800" dirty="0" smtClean="0"/>
                        <a:t>Observer</a:t>
                      </a:r>
                      <a:endParaRPr lang="en-US" sz="1800" dirty="0"/>
                    </a:p>
                  </a:txBody>
                  <a:tcPr marT="45700" marB="45700"/>
                </a:tc>
              </a:tr>
            </a:tbl>
          </a:graphicData>
        </a:graphic>
      </p:graphicFrame>
      <p:pic>
        <p:nvPicPr>
          <p:cNvPr id="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6350" y="4819650"/>
            <a:ext cx="37528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8200" y="2015066"/>
            <a:ext cx="6350000" cy="4385734"/>
          </a:xfrm>
        </p:spPr>
        <p:txBody>
          <a:bodyPr/>
          <a:lstStyle/>
          <a:p>
            <a:pPr algn="ctr"/>
            <a:r>
              <a:rPr lang="en-US" sz="4400" dirty="0" smtClean="0">
                <a:solidFill>
                  <a:schemeClr val="tx1"/>
                </a:solidFill>
              </a:rPr>
              <a:t>    Debrief</a:t>
            </a:r>
            <a:endParaRPr lang="en-US" sz="4400" dirty="0">
              <a:solidFill>
                <a:schemeClr val="tx1"/>
              </a:solidFill>
            </a:endParaRPr>
          </a:p>
        </p:txBody>
      </p:sp>
      <p:sp>
        <p:nvSpPr>
          <p:cNvPr id="6" name="Rectangle 5">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300" name="TextBox 3"/>
          <p:cNvSpPr txBox="1">
            <a:spLocks noChangeArrowheads="1"/>
          </p:cNvSpPr>
          <p:nvPr/>
        </p:nvSpPr>
        <p:spPr bwMode="auto">
          <a:xfrm>
            <a:off x="7467600" y="6307138"/>
            <a:ext cx="1676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1000"/>
              <a:t>End of Module #1</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981200"/>
            <a:ext cx="6350000" cy="4385734"/>
          </a:xfrm>
        </p:spPr>
        <p:txBody>
          <a:bodyPr/>
          <a:lstStyle/>
          <a:p>
            <a:r>
              <a:rPr lang="en-US" sz="4400" dirty="0" smtClean="0">
                <a:solidFill>
                  <a:schemeClr val="tx1"/>
                </a:solidFill>
              </a:rPr>
              <a:t>Supervisory Chores</a:t>
            </a:r>
            <a:endParaRPr lang="en-US" sz="4400" dirty="0">
              <a:solidFill>
                <a:schemeClr val="tx1"/>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48728" y="2295499"/>
            <a:ext cx="4041775" cy="3756547"/>
          </a:xfrm>
        </p:spPr>
        <p:txBody>
          <a:bodyPr/>
          <a:lstStyle/>
          <a:p>
            <a:r>
              <a:rPr lang="en-US" sz="2000" b="1" i="1" dirty="0" smtClean="0"/>
              <a:t>What is a word or phrase that describes the “state of SDM” practice in your unit?</a:t>
            </a:r>
          </a:p>
          <a:p>
            <a:endParaRPr lang="en-US" sz="2000" b="1" i="1" dirty="0"/>
          </a:p>
          <a:p>
            <a:r>
              <a:rPr lang="en-US" sz="2000" b="1" i="1" dirty="0" smtClean="0"/>
              <a:t>What is working well and what needs work in SDM practice in your unit?</a:t>
            </a:r>
            <a:endParaRPr lang="en-US" sz="2000" b="1" dirty="0"/>
          </a:p>
          <a:p>
            <a:endParaRPr lang="en-US" dirty="0"/>
          </a:p>
        </p:txBody>
      </p:sp>
      <p:sp>
        <p:nvSpPr>
          <p:cNvPr id="13314" name="Title 1"/>
          <p:cNvSpPr>
            <a:spLocks noGrp="1"/>
          </p:cNvSpPr>
          <p:nvPr>
            <p:ph type="title"/>
          </p:nvPr>
        </p:nvSpPr>
        <p:spPr bwMode="auto">
          <a:xfrm>
            <a:off x="337457" y="1"/>
            <a:ext cx="8229600" cy="961998"/>
          </a:xfrm>
          <a:ln>
            <a:miter lim="800000"/>
            <a:headEnd/>
            <a:tailEnd/>
          </a:ln>
        </p:spPr>
        <p:txBody>
          <a:bodyPr wrap="square" numCol="1" anchorCtr="0" compatLnSpc="1">
            <a:prstTxWarp prst="textNoShape">
              <a:avLst/>
            </a:prstTxWarp>
          </a:bodyPr>
          <a:lstStyle/>
          <a:p>
            <a:pPr indent="0" eaLnBrk="1" hangingPunct="1"/>
            <a:r>
              <a:rPr lang="en-US" altLang="en-US" dirty="0" smtClean="0"/>
              <a:t>Roundtable</a:t>
            </a:r>
          </a:p>
        </p:txBody>
      </p:sp>
      <p:sp>
        <p:nvSpPr>
          <p:cNvPr id="7" name="Rectangle 6">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2295499"/>
            <a:ext cx="4001094" cy="2819400"/>
          </a:xfrm>
          <a:prstGeom prst="rect">
            <a:avLst/>
          </a:prstGeom>
        </p:spPr>
      </p:pic>
      <p:sp>
        <p:nvSpPr>
          <p:cNvPr id="3" name="TextBox 2"/>
          <p:cNvSpPr txBox="1"/>
          <p:nvPr/>
        </p:nvSpPr>
        <p:spPr>
          <a:xfrm>
            <a:off x="914400" y="2514600"/>
            <a:ext cx="914400" cy="914400"/>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Tree>
    <p:extLst>
      <p:ext uri="{BB962C8B-B14F-4D97-AF65-F5344CB8AC3E}">
        <p14:creationId xmlns:p14="http://schemas.microsoft.com/office/powerpoint/2010/main" val="14997682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rPr>
              <a:t>Supervisory Chores</a:t>
            </a:r>
            <a:endParaRPr lang="en-US" sz="2800" dirty="0">
              <a:solidFill>
                <a:schemeClr val="tx1"/>
              </a:solidFill>
            </a:endParaRPr>
          </a:p>
        </p:txBody>
      </p:sp>
      <p:sp>
        <p:nvSpPr>
          <p:cNvPr id="5" name="Content Placeholder 4"/>
          <p:cNvSpPr>
            <a:spLocks noGrp="1"/>
          </p:cNvSpPr>
          <p:nvPr>
            <p:ph sz="quarter" idx="4294967295"/>
          </p:nvPr>
        </p:nvSpPr>
        <p:spPr>
          <a:xfrm>
            <a:off x="5114441" y="1608138"/>
            <a:ext cx="4029559" cy="4234158"/>
          </a:xfrm>
        </p:spPr>
        <p:txBody>
          <a:bodyPr/>
          <a:lstStyle/>
          <a:p>
            <a:pPr marL="457200" indent="-457200">
              <a:buFont typeface="Verdana" panose="020B0604030504040204" pitchFamily="34" charset="0"/>
              <a:buChar char="•"/>
            </a:pPr>
            <a:r>
              <a:rPr lang="en-US" sz="2200" dirty="0" smtClean="0"/>
              <a:t>Approving overrides</a:t>
            </a:r>
          </a:p>
          <a:p>
            <a:pPr marL="457200" indent="-457200">
              <a:buFont typeface="Verdana" panose="020B0604030504040204" pitchFamily="34" charset="0"/>
              <a:buChar char="•"/>
            </a:pPr>
            <a:endParaRPr lang="en-US" sz="2200" dirty="0"/>
          </a:p>
          <a:p>
            <a:pPr marL="457200" indent="-457200">
              <a:buFont typeface="Verdana" panose="020B0604030504040204" pitchFamily="34" charset="0"/>
              <a:buChar char="•"/>
            </a:pPr>
            <a:r>
              <a:rPr lang="en-US" sz="2200" dirty="0" smtClean="0"/>
              <a:t>Approving assessments</a:t>
            </a:r>
          </a:p>
          <a:p>
            <a:pPr marL="457200" indent="-457200">
              <a:buFont typeface="Verdana" panose="020B0604030504040204" pitchFamily="34" charset="0"/>
              <a:buChar char="•"/>
            </a:pPr>
            <a:endParaRPr lang="en-US" sz="2200" dirty="0"/>
          </a:p>
          <a:p>
            <a:pPr marL="457200" indent="-457200">
              <a:buFont typeface="Verdana" panose="020B0604030504040204" pitchFamily="34" charset="0"/>
              <a:buChar char="•"/>
            </a:pPr>
            <a:r>
              <a:rPr lang="en-US" sz="2200" dirty="0" smtClean="0"/>
              <a:t>Correcting mistakes</a:t>
            </a:r>
          </a:p>
          <a:p>
            <a:pPr marL="457200" indent="-457200">
              <a:buFont typeface="Verdana" panose="020B0604030504040204" pitchFamily="34" charset="0"/>
              <a:buChar char="•"/>
            </a:pPr>
            <a:endParaRPr lang="en-US" sz="2200" dirty="0"/>
          </a:p>
          <a:p>
            <a:pPr marL="457200" indent="-457200">
              <a:buFont typeface="Verdana" panose="020B0604030504040204" pitchFamily="34" charset="0"/>
              <a:buChar char="•"/>
            </a:pPr>
            <a:r>
              <a:rPr lang="en-US" sz="2200" dirty="0" smtClean="0"/>
              <a:t>Monitoring case contacts</a:t>
            </a:r>
          </a:p>
          <a:p>
            <a:pPr marL="457200" indent="-457200">
              <a:buFont typeface="Verdana" panose="020B0604030504040204" pitchFamily="34" charset="0"/>
              <a:buChar char="•"/>
            </a:pPr>
            <a:endParaRPr lang="en-US" sz="2200" dirty="0"/>
          </a:p>
          <a:p>
            <a:pPr marL="457200" indent="-457200">
              <a:buFont typeface="Verdana" panose="020B0604030504040204" pitchFamily="34" charset="0"/>
              <a:buChar char="•"/>
            </a:pPr>
            <a:r>
              <a:rPr lang="en-US" sz="2200" dirty="0" smtClean="0"/>
              <a:t>Assigning cases based upon risk</a:t>
            </a:r>
          </a:p>
          <a:p>
            <a:pPr marL="457200" indent="-457200">
              <a:buFont typeface="Verdana" panose="020B0604030504040204" pitchFamily="34" charset="0"/>
              <a:buChar char="•"/>
            </a:pPr>
            <a:endParaRPr lang="en-US" sz="2200" dirty="0"/>
          </a:p>
          <a:p>
            <a:pPr marL="457200" indent="-457200">
              <a:buFont typeface="Verdana" panose="020B0604030504040204" pitchFamily="34" charset="0"/>
              <a:buChar char="•"/>
            </a:pPr>
            <a:r>
              <a:rPr lang="en-US" sz="2200" dirty="0" smtClean="0"/>
              <a:t>Supporting effective reassessment</a:t>
            </a:r>
          </a:p>
          <a:p>
            <a:pPr marL="285750" indent="-285750">
              <a:buFont typeface="Verdana" panose="020B0604030504040204" pitchFamily="34" charset="0"/>
              <a:buChar char="•"/>
            </a:pPr>
            <a:endParaRPr lang="en-US" sz="2000" dirty="0" smtClean="0"/>
          </a:p>
        </p:txBody>
      </p:sp>
      <p:graphicFrame>
        <p:nvGraphicFramePr>
          <p:cNvPr id="7" name="Content Placeholder 6"/>
          <p:cNvGraphicFramePr>
            <a:graphicFrameLocks noGrp="1"/>
          </p:cNvGraphicFramePr>
          <p:nvPr>
            <p:ph sz="quarter" idx="4294967295"/>
            <p:extLst/>
          </p:nvPr>
        </p:nvGraphicFramePr>
        <p:xfrm>
          <a:off x="-418454" y="1608138"/>
          <a:ext cx="5267325" cy="48212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210548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1976966"/>
            <a:ext cx="6350000" cy="4385734"/>
          </a:xfrm>
        </p:spPr>
        <p:txBody>
          <a:bodyPr/>
          <a:lstStyle/>
          <a:p>
            <a:r>
              <a:rPr lang="en-US" sz="4400" smtClean="0">
                <a:solidFill>
                  <a:schemeClr val="tx1"/>
                </a:solidFill>
              </a:rPr>
              <a:t>Approving Overrides</a:t>
            </a:r>
            <a:endParaRPr lang="en-US" sz="4400" dirty="0">
              <a:solidFill>
                <a:schemeClr val="tx1"/>
              </a:solidFill>
            </a:endParaRPr>
          </a:p>
        </p:txBody>
      </p:sp>
      <p:sp>
        <p:nvSpPr>
          <p:cNvPr id="7" name="Rectangle 6">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dirty="0" smtClean="0"/>
              <a:t>Purpose </a:t>
            </a:r>
            <a:r>
              <a:rPr lang="en-US" altLang="en-US" smtClean="0"/>
              <a:t>of Overrides and “Other” Options </a:t>
            </a:r>
            <a:endParaRPr lang="en-US" altLang="en-US" dirty="0" smtClean="0"/>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2806090940"/>
              </p:ext>
            </p:extLst>
          </p:nvPr>
        </p:nvGraphicFramePr>
        <p:xfrm>
          <a:off x="228600" y="1417638"/>
          <a:ext cx="8686800" cy="498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hlinkClick r:id="rId8"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bwMode="auto">
          <a:ln>
            <a:miter lim="800000"/>
            <a:headEnd/>
            <a:tailEnd/>
          </a:ln>
        </p:spPr>
        <p:txBody>
          <a:bodyPr wrap="square" numCol="1" anchorCtr="0" compatLnSpc="1">
            <a:prstTxWarp prst="textNoShape">
              <a:avLst/>
            </a:prstTxWarp>
          </a:bodyPr>
          <a:lstStyle/>
          <a:p>
            <a:r>
              <a:rPr lang="en-US" altLang="en-US" dirty="0" smtClean="0"/>
              <a:t>Overrides Are </a:t>
            </a:r>
            <a:r>
              <a:rPr lang="en-US" altLang="en-US" dirty="0"/>
              <a:t>N</a:t>
            </a:r>
            <a:r>
              <a:rPr lang="en-US" altLang="en-US" dirty="0" smtClean="0"/>
              <a:t>ot </a:t>
            </a:r>
            <a:r>
              <a:rPr lang="en-US" altLang="en-US" i="1" dirty="0">
                <a:solidFill>
                  <a:schemeClr val="tx1"/>
                </a:solidFill>
              </a:rPr>
              <a:t>O</a:t>
            </a:r>
            <a:r>
              <a:rPr lang="en-US" altLang="en-US" i="1" dirty="0" smtClean="0">
                <a:solidFill>
                  <a:schemeClr val="tx1"/>
                </a:solidFill>
              </a:rPr>
              <a:t>utside</a:t>
            </a:r>
            <a:r>
              <a:rPr lang="en-US" altLang="en-US" dirty="0" smtClean="0">
                <a:solidFill>
                  <a:schemeClr val="tx1"/>
                </a:solidFill>
              </a:rPr>
              <a:t> </a:t>
            </a:r>
            <a:r>
              <a:rPr lang="en-US" altLang="en-US" dirty="0" smtClean="0"/>
              <a:t>the SDM</a:t>
            </a:r>
            <a:r>
              <a:rPr lang="en-US" altLang="en-US" baseline="30000" dirty="0" smtClean="0"/>
              <a:t>®</a:t>
            </a:r>
            <a:r>
              <a:rPr lang="en-US" altLang="en-US" dirty="0" smtClean="0"/>
              <a:t> System</a:t>
            </a:r>
          </a:p>
        </p:txBody>
      </p:sp>
      <p:sp>
        <p:nvSpPr>
          <p:cNvPr id="59395" name="Content Placeholder 2"/>
          <p:cNvSpPr>
            <a:spLocks noGrp="1"/>
          </p:cNvSpPr>
          <p:nvPr>
            <p:ph idx="4294967295"/>
          </p:nvPr>
        </p:nvSpPr>
        <p:spPr bwMode="auto">
          <a:xfrm>
            <a:off x="1143000" y="1943101"/>
            <a:ext cx="6457950" cy="3508772"/>
          </a:xfrm>
        </p:spPr>
        <p:txBody>
          <a:bodyPr wrap="square" numCol="1" anchor="t" anchorCtr="0" compatLnSpc="1">
            <a:prstTxWarp prst="textNoShape">
              <a:avLst/>
            </a:prstTxWarp>
          </a:bodyPr>
          <a:lstStyle/>
          <a:p>
            <a:pPr>
              <a:spcBef>
                <a:spcPct val="0"/>
              </a:spcBef>
              <a:buFont typeface="Arial" panose="020B0604020202020204" pitchFamily="34" charset="0"/>
              <a:buNone/>
            </a:pPr>
            <a:r>
              <a:rPr lang="en-US" altLang="en-US" dirty="0"/>
              <a:t>Overrides are an integral</a:t>
            </a:r>
            <a:r>
              <a:rPr lang="en-US" altLang="en-US" b="1" dirty="0"/>
              <a:t> PART </a:t>
            </a:r>
            <a:r>
              <a:rPr lang="en-US" altLang="en-US" dirty="0"/>
              <a:t>of the SDM system.</a:t>
            </a:r>
          </a:p>
        </p:txBody>
      </p:sp>
      <p:sp>
        <p:nvSpPr>
          <p:cNvPr id="10" name="Rectangle 9">
            <a:hlinkClick r:id="rId3" action="ppaction://hlinksldjump"/>
          </p:cNvPr>
          <p:cNvSpPr/>
          <p:nvPr/>
        </p:nvSpPr>
        <p:spPr>
          <a:xfrm>
            <a:off x="1143000" y="5486400"/>
            <a:ext cx="8572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2411005"/>
            <a:ext cx="5818910" cy="1828800"/>
          </a:xfrm>
          <a:prstGeom prst="rect">
            <a:avLst/>
          </a:prstGeom>
          <a:ln w="3175">
            <a:solidFill>
              <a:schemeClr val="tx1"/>
            </a:solid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4540250"/>
            <a:ext cx="5808518" cy="1828800"/>
          </a:xfrm>
          <a:prstGeom prst="rect">
            <a:avLst/>
          </a:prstGeom>
          <a:ln w="3175">
            <a:solidFill>
              <a:schemeClr val="tx1"/>
            </a:solidFill>
          </a:ln>
        </p:spPr>
      </p:pic>
    </p:spTree>
    <p:extLst>
      <p:ext uri="{BB962C8B-B14F-4D97-AF65-F5344CB8AC3E}">
        <p14:creationId xmlns:p14="http://schemas.microsoft.com/office/powerpoint/2010/main" val="332870130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smtClean="0"/>
              <a:t>Overrides/”Other” Responses </a:t>
            </a:r>
            <a:r>
              <a:rPr lang="en-US" altLang="en-US" dirty="0" smtClean="0"/>
              <a:t>to Avoid</a:t>
            </a:r>
          </a:p>
        </p:txBody>
      </p:sp>
      <p:sp>
        <p:nvSpPr>
          <p:cNvPr id="55299" name="Content Placeholder 2"/>
          <p:cNvSpPr>
            <a:spLocks noGrp="1"/>
          </p:cNvSpPr>
          <p:nvPr>
            <p:ph sz="quarter" idx="4"/>
          </p:nvPr>
        </p:nvSpPr>
        <p:spPr/>
        <p:txBody>
          <a:bodyPr/>
          <a:lstStyle/>
          <a:p>
            <a:pPr lvl="1" eaLnBrk="1" hangingPunct="1">
              <a:spcBef>
                <a:spcPts val="0"/>
              </a:spcBef>
              <a:spcAft>
                <a:spcPts val="0"/>
              </a:spcAft>
              <a:defRPr/>
            </a:pPr>
            <a:endParaRPr lang="en-US" sz="2800" dirty="0" smtClean="0"/>
          </a:p>
          <a:p>
            <a:pPr eaLnBrk="1" hangingPunct="1">
              <a:spcAft>
                <a:spcPts val="0"/>
              </a:spcAft>
              <a:buFont typeface="Arial" charset="0"/>
              <a:buChar char="•"/>
              <a:defRPr/>
            </a:pPr>
            <a:endParaRPr lang="en-US" sz="2800" dirty="0" smtClean="0"/>
          </a:p>
        </p:txBody>
      </p:sp>
      <p:sp>
        <p:nvSpPr>
          <p:cNvPr id="4" name="Rectangle 3">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6" name="Diagram 5"/>
          <p:cNvGraphicFramePr/>
          <p:nvPr>
            <p:extLst>
              <p:ext uri="{D42A27DB-BD31-4B8C-83A1-F6EECF244321}">
                <p14:modId xmlns:p14="http://schemas.microsoft.com/office/powerpoint/2010/main" val="1778049981"/>
              </p:ext>
            </p:extLst>
          </p:nvPr>
        </p:nvGraphicFramePr>
        <p:xfrm>
          <a:off x="761512" y="1501588"/>
          <a:ext cx="75438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bwMode="auto">
          <a:xfrm>
            <a:off x="457200" y="1"/>
            <a:ext cx="8534400" cy="961998"/>
          </a:xfrm>
          <a:ln>
            <a:miter lim="800000"/>
            <a:headEnd/>
            <a:tailEnd/>
          </a:ln>
        </p:spPr>
        <p:txBody>
          <a:bodyPr wrap="square" numCol="1" anchorCtr="0" compatLnSpc="1">
            <a:prstTxWarp prst="textNoShape">
              <a:avLst/>
            </a:prstTxWarp>
          </a:bodyPr>
          <a:lstStyle/>
          <a:p>
            <a:pPr indent="0" eaLnBrk="1" hangingPunct="1"/>
            <a:r>
              <a:rPr lang="en-US" altLang="en-US" smtClean="0"/>
              <a:t>What makes a good override/”other” response?</a:t>
            </a: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2368630281"/>
              </p:ext>
            </p:extLst>
          </p:nvPr>
        </p:nvGraphicFramePr>
        <p:xfrm>
          <a:off x="457200" y="1417638"/>
          <a:ext cx="8229600" cy="498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hlinkClick r:id="rId8"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xfrm>
            <a:off x="457200" y="0"/>
            <a:ext cx="8229600" cy="962025"/>
          </a:xfrm>
        </p:spPr>
        <p:txBody>
          <a:bodyPr rtlCol="0"/>
          <a:lstStyle/>
          <a:p>
            <a:pPr eaLnBrk="1" fontAlgn="auto" hangingPunct="1">
              <a:spcAft>
                <a:spcPts val="0"/>
              </a:spcAft>
              <a:defRPr/>
            </a:pPr>
            <a:r>
              <a:rPr lang="en-US" dirty="0" smtClean="0">
                <a:ea typeface="ＭＳ Ｐゴシック" pitchFamily="96" charset="-128"/>
                <a:cs typeface="+mj-cs"/>
                <a:sym typeface="Tahoma Bold" pitchFamily="96" charset="0"/>
              </a:rPr>
              <a:t>What is solution-focused inquiry?</a:t>
            </a:r>
          </a:p>
        </p:txBody>
      </p:sp>
      <p:sp>
        <p:nvSpPr>
          <p:cNvPr id="64515" name="Rectangle 5"/>
          <p:cNvSpPr>
            <a:spLocks/>
          </p:cNvSpPr>
          <p:nvPr/>
        </p:nvSpPr>
        <p:spPr bwMode="auto">
          <a:xfrm>
            <a:off x="457200" y="13716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eaLnBrk="1" hangingPunct="1">
              <a:buClr>
                <a:srgbClr val="000000"/>
              </a:buClr>
              <a:buSzPct val="100000"/>
              <a:defRPr/>
            </a:pPr>
            <a:r>
              <a:rPr lang="en-US" sz="2100" dirty="0">
                <a:solidFill>
                  <a:schemeClr val="tx1"/>
                </a:solidFill>
                <a:latin typeface="Tahoma" pitchFamily="34" charset="0"/>
                <a:cs typeface="Tahoma" pitchFamily="34" charset="0"/>
                <a:sym typeface="Tahoma" pitchFamily="34" charset="0"/>
              </a:rPr>
              <a:t>The practice of using questions and conversations to strengthen an individual’s</a:t>
            </a:r>
            <a:r>
              <a:rPr lang="en-US" altLang="ja-JP" sz="2100" dirty="0">
                <a:solidFill>
                  <a:schemeClr val="tx1"/>
                </a:solidFill>
                <a:latin typeface="Tahoma" pitchFamily="34" charset="0"/>
                <a:cs typeface="Tahoma" pitchFamily="34" charset="0"/>
                <a:sym typeface="Tahoma" pitchFamily="34" charset="0"/>
              </a:rPr>
              <a:t> capacity to achieve their </a:t>
            </a:r>
            <a:r>
              <a:rPr lang="en-US" altLang="ja-JP" sz="2100" i="1" dirty="0">
                <a:solidFill>
                  <a:schemeClr val="tx1"/>
                </a:solidFill>
                <a:latin typeface="Tahoma" pitchFamily="34" charset="0"/>
                <a:cs typeface="Tahoma" pitchFamily="34" charset="0"/>
                <a:sym typeface="Tahoma" pitchFamily="34" charset="0"/>
              </a:rPr>
              <a:t>own best judgment in difficult times, </a:t>
            </a:r>
            <a:r>
              <a:rPr lang="en-US" altLang="ja-JP" sz="2100" dirty="0">
                <a:solidFill>
                  <a:schemeClr val="tx1"/>
                </a:solidFill>
                <a:latin typeface="Tahoma" pitchFamily="34" charset="0"/>
                <a:cs typeface="Tahoma" pitchFamily="34" charset="0"/>
                <a:sym typeface="Tahoma" pitchFamily="34" charset="0"/>
              </a:rPr>
              <a:t>by surfacing and making visible:</a:t>
            </a:r>
          </a:p>
          <a:p>
            <a:pPr eaLnBrk="1" hangingPunct="1">
              <a:buClr>
                <a:srgbClr val="000000"/>
              </a:buClr>
              <a:buSzPct val="100000"/>
              <a:defRPr/>
            </a:pPr>
            <a:endParaRPr lang="en-US" sz="2100" dirty="0">
              <a:solidFill>
                <a:schemeClr val="tx1"/>
              </a:solidFill>
              <a:latin typeface="Tahoma" pitchFamily="34" charset="0"/>
              <a:cs typeface="Tahoma" pitchFamily="34" charset="0"/>
              <a:sym typeface="Tahoma" pitchFamily="34" charset="0"/>
            </a:endParaRPr>
          </a:p>
          <a:p>
            <a:pPr marL="457200" indent="-457200" eaLnBrk="1" hangingPunct="1">
              <a:buClr>
                <a:srgbClr val="000000"/>
              </a:buClr>
              <a:buSzPct val="100000"/>
              <a:buFont typeface="Verdana" panose="020B0604030504040204" pitchFamily="34" charset="0"/>
              <a:buChar char="•"/>
              <a:defRPr/>
            </a:pPr>
            <a:r>
              <a:rPr lang="en-US" sz="2100" dirty="0">
                <a:solidFill>
                  <a:schemeClr val="tx1"/>
                </a:solidFill>
                <a:latin typeface="Tahoma" pitchFamily="34" charset="0"/>
                <a:cs typeface="Tahoma" pitchFamily="34" charset="0"/>
                <a:sym typeface="Tahoma" pitchFamily="34" charset="0"/>
              </a:rPr>
              <a:t>People</a:t>
            </a:r>
            <a:r>
              <a:rPr lang="en-US" sz="2100" dirty="0">
                <a:solidFill>
                  <a:schemeClr val="tx1"/>
                </a:solidFill>
                <a:latin typeface="Tahoma" pitchFamily="34" charset="0"/>
                <a:sym typeface="Tahoma" pitchFamily="34" charset="0"/>
              </a:rPr>
              <a:t>’</a:t>
            </a:r>
            <a:r>
              <a:rPr lang="en-US" altLang="ja-JP" sz="2100" dirty="0">
                <a:solidFill>
                  <a:schemeClr val="tx1"/>
                </a:solidFill>
                <a:latin typeface="Tahoma" pitchFamily="34" charset="0"/>
                <a:sym typeface="Tahoma" pitchFamily="34" charset="0"/>
              </a:rPr>
              <a:t>s past and present capacities;</a:t>
            </a:r>
          </a:p>
          <a:p>
            <a:pPr marL="457200" indent="-457200" eaLnBrk="1" hangingPunct="1">
              <a:buClr>
                <a:srgbClr val="000000"/>
              </a:buClr>
              <a:buSzPct val="100000"/>
              <a:buFont typeface="Verdana" panose="020B0604030504040204" pitchFamily="34" charset="0"/>
              <a:buChar char="•"/>
              <a:defRPr/>
            </a:pPr>
            <a:endParaRPr lang="en-US" sz="2100" dirty="0">
              <a:solidFill>
                <a:schemeClr val="tx1"/>
              </a:solidFill>
              <a:latin typeface="Tahoma" pitchFamily="34" charset="0"/>
              <a:cs typeface="Tahoma" pitchFamily="34" charset="0"/>
              <a:sym typeface="Tahoma" pitchFamily="34" charset="0"/>
            </a:endParaRPr>
          </a:p>
          <a:p>
            <a:pPr marL="457200" indent="-457200" eaLnBrk="1" hangingPunct="1">
              <a:buClr>
                <a:srgbClr val="000000"/>
              </a:buClr>
              <a:buSzPct val="100000"/>
              <a:buFont typeface="Verdana" panose="020B0604030504040204" pitchFamily="34" charset="0"/>
              <a:buChar char="•"/>
              <a:defRPr/>
            </a:pPr>
            <a:r>
              <a:rPr lang="en-US" sz="2100" dirty="0">
                <a:solidFill>
                  <a:schemeClr val="tx1"/>
                </a:solidFill>
                <a:latin typeface="Tahoma" pitchFamily="34" charset="0"/>
                <a:cs typeface="Tahoma" pitchFamily="34" charset="0"/>
                <a:sym typeface="Tahoma" pitchFamily="34" charset="0"/>
              </a:rPr>
              <a:t>Achievements, assets, unexplored potentials;</a:t>
            </a:r>
          </a:p>
          <a:p>
            <a:pPr marL="457200" indent="-457200" eaLnBrk="1" hangingPunct="1">
              <a:buClr>
                <a:srgbClr val="000000"/>
              </a:buClr>
              <a:buSzPct val="100000"/>
              <a:buFont typeface="Verdana" panose="020B0604030504040204" pitchFamily="34" charset="0"/>
              <a:buChar char="•"/>
              <a:defRPr/>
            </a:pPr>
            <a:endParaRPr lang="en-US" sz="2100" dirty="0">
              <a:solidFill>
                <a:schemeClr val="tx1"/>
              </a:solidFill>
              <a:latin typeface="Tahoma" pitchFamily="34" charset="0"/>
              <a:cs typeface="Tahoma" pitchFamily="34" charset="0"/>
              <a:sym typeface="Tahoma" pitchFamily="34" charset="0"/>
            </a:endParaRPr>
          </a:p>
          <a:p>
            <a:pPr marL="457200" indent="-457200" eaLnBrk="1" hangingPunct="1">
              <a:buClr>
                <a:srgbClr val="000000"/>
              </a:buClr>
              <a:buSzPct val="100000"/>
              <a:buFont typeface="Verdana" panose="020B0604030504040204" pitchFamily="34" charset="0"/>
              <a:buChar char="•"/>
              <a:defRPr/>
            </a:pPr>
            <a:r>
              <a:rPr lang="en-US" sz="2100" dirty="0">
                <a:solidFill>
                  <a:schemeClr val="tx1"/>
                </a:solidFill>
                <a:latin typeface="Tahoma" pitchFamily="34" charset="0"/>
                <a:cs typeface="Tahoma" pitchFamily="34" charset="0"/>
                <a:sym typeface="Tahoma" pitchFamily="34" charset="0"/>
              </a:rPr>
              <a:t>Innovations, strengths, </a:t>
            </a:r>
            <a:r>
              <a:rPr lang="en-US" sz="2100" dirty="0" smtClean="0">
                <a:solidFill>
                  <a:schemeClr val="tx1"/>
                </a:solidFill>
                <a:latin typeface="Tahoma" pitchFamily="34" charset="0"/>
                <a:cs typeface="Tahoma" pitchFamily="34" charset="0"/>
                <a:sym typeface="Tahoma" pitchFamily="34" charset="0"/>
              </a:rPr>
              <a:t>high points</a:t>
            </a:r>
            <a:r>
              <a:rPr lang="en-US" sz="2100" dirty="0">
                <a:solidFill>
                  <a:schemeClr val="tx1"/>
                </a:solidFill>
                <a:latin typeface="Tahoma" pitchFamily="34" charset="0"/>
                <a:cs typeface="Tahoma" pitchFamily="34" charset="0"/>
                <a:sym typeface="Tahoma" pitchFamily="34" charset="0"/>
              </a:rPr>
              <a:t>;</a:t>
            </a:r>
          </a:p>
          <a:p>
            <a:pPr marL="457200" indent="-457200" eaLnBrk="1" hangingPunct="1">
              <a:buClr>
                <a:srgbClr val="000000"/>
              </a:buClr>
              <a:buSzPct val="100000"/>
              <a:buFont typeface="Verdana" panose="020B0604030504040204" pitchFamily="34" charset="0"/>
              <a:buChar char="•"/>
              <a:defRPr/>
            </a:pPr>
            <a:endParaRPr lang="en-US" sz="2100" dirty="0">
              <a:solidFill>
                <a:schemeClr val="tx1"/>
              </a:solidFill>
              <a:latin typeface="Tahoma" pitchFamily="34" charset="0"/>
              <a:cs typeface="Tahoma" pitchFamily="34" charset="0"/>
              <a:sym typeface="Tahoma" pitchFamily="34" charset="0"/>
            </a:endParaRPr>
          </a:p>
          <a:p>
            <a:pPr marL="457200" indent="-457200" eaLnBrk="1" hangingPunct="1">
              <a:buClr>
                <a:srgbClr val="000000"/>
              </a:buClr>
              <a:buSzPct val="100000"/>
              <a:buFont typeface="Verdana" panose="020B0604030504040204" pitchFamily="34" charset="0"/>
              <a:buChar char="•"/>
              <a:defRPr/>
            </a:pPr>
            <a:r>
              <a:rPr lang="en-US" sz="2100" dirty="0">
                <a:solidFill>
                  <a:schemeClr val="tx1"/>
                </a:solidFill>
                <a:latin typeface="Tahoma" pitchFamily="34" charset="0"/>
                <a:cs typeface="Tahoma" pitchFamily="34" charset="0"/>
                <a:sym typeface="Tahoma" pitchFamily="34" charset="0"/>
              </a:rPr>
              <a:t>Values, traditions, stories;</a:t>
            </a:r>
          </a:p>
          <a:p>
            <a:pPr marL="457200" indent="-457200" eaLnBrk="1" hangingPunct="1">
              <a:buClr>
                <a:srgbClr val="000000"/>
              </a:buClr>
              <a:buSzPct val="100000"/>
              <a:buFont typeface="Verdana" panose="020B0604030504040204" pitchFamily="34" charset="0"/>
              <a:buChar char="•"/>
              <a:defRPr/>
            </a:pPr>
            <a:endParaRPr lang="en-US" sz="2100" dirty="0">
              <a:solidFill>
                <a:schemeClr val="tx1"/>
              </a:solidFill>
              <a:latin typeface="Tahoma" pitchFamily="34" charset="0"/>
              <a:cs typeface="Tahoma" pitchFamily="34" charset="0"/>
              <a:sym typeface="Tahoma" pitchFamily="34" charset="0"/>
            </a:endParaRPr>
          </a:p>
          <a:p>
            <a:pPr marL="457200" indent="-457200" eaLnBrk="1" hangingPunct="1">
              <a:buClr>
                <a:srgbClr val="000000"/>
              </a:buClr>
              <a:buSzPct val="100000"/>
              <a:buFont typeface="Verdana" panose="020B0604030504040204" pitchFamily="34" charset="0"/>
              <a:buChar char="•"/>
              <a:defRPr/>
            </a:pPr>
            <a:r>
              <a:rPr lang="en-US" sz="2100" dirty="0">
                <a:solidFill>
                  <a:schemeClr val="tx1"/>
                </a:solidFill>
                <a:latin typeface="Tahoma" pitchFamily="34" charset="0"/>
                <a:cs typeface="Tahoma" pitchFamily="34" charset="0"/>
                <a:sym typeface="Tahoma" pitchFamily="34" charset="0"/>
              </a:rPr>
              <a:t>Expressions of wisdom; and</a:t>
            </a:r>
          </a:p>
          <a:p>
            <a:pPr marL="457200" indent="-457200" eaLnBrk="1" hangingPunct="1">
              <a:buClr>
                <a:srgbClr val="000000"/>
              </a:buClr>
              <a:buSzPct val="100000"/>
              <a:buFont typeface="Verdana" panose="020B0604030504040204" pitchFamily="34" charset="0"/>
              <a:buChar char="•"/>
              <a:defRPr/>
            </a:pPr>
            <a:endParaRPr lang="en-US" sz="2100" dirty="0">
              <a:solidFill>
                <a:schemeClr val="tx1"/>
              </a:solidFill>
              <a:latin typeface="Tahoma" pitchFamily="34" charset="0"/>
              <a:cs typeface="Tahoma" pitchFamily="34" charset="0"/>
              <a:sym typeface="Tahoma" pitchFamily="34" charset="0"/>
            </a:endParaRPr>
          </a:p>
          <a:p>
            <a:pPr marL="457200" indent="-457200" eaLnBrk="1" hangingPunct="1">
              <a:buClr>
                <a:srgbClr val="000000"/>
              </a:buClr>
              <a:buSzPct val="100000"/>
              <a:buFont typeface="Verdana" panose="020B0604030504040204" pitchFamily="34" charset="0"/>
              <a:buChar char="•"/>
              <a:defRPr/>
            </a:pPr>
            <a:r>
              <a:rPr lang="en-US" sz="2100" dirty="0">
                <a:solidFill>
                  <a:schemeClr val="tx1"/>
                </a:solidFill>
                <a:latin typeface="Tahoma" pitchFamily="34" charset="0"/>
                <a:cs typeface="Tahoma" pitchFamily="34" charset="0"/>
                <a:sym typeface="Tahoma" pitchFamily="34" charset="0"/>
              </a:rPr>
              <a:t>Visions of valued and possible futures.</a:t>
            </a:r>
          </a:p>
        </p:txBody>
      </p:sp>
      <p:pic>
        <p:nvPicPr>
          <p:cNvPr id="64516" name="Picture 9" descr="Description: figure-magnifying-gla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886200"/>
            <a:ext cx="20383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951474"/>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bwMode="auto">
          <a:ln>
            <a:miter lim="800000"/>
            <a:headEnd/>
            <a:tailEnd/>
          </a:ln>
        </p:spPr>
        <p:txBody>
          <a:bodyPr wrap="square" numCol="1" anchorCtr="0" compatLnSpc="1">
            <a:prstTxWarp prst="textNoShape">
              <a:avLst/>
            </a:prstTxWarp>
          </a:bodyPr>
          <a:lstStyle/>
          <a:p>
            <a:pPr marL="127000" eaLnBrk="1" hangingPunct="1"/>
            <a:r>
              <a:rPr lang="en-US" altLang="en-US" smtClean="0"/>
              <a:t>Override Stakes (Examples)</a:t>
            </a:r>
          </a:p>
        </p:txBody>
      </p:sp>
      <p:grpSp>
        <p:nvGrpSpPr>
          <p:cNvPr id="2" name="Group 1"/>
          <p:cNvGrpSpPr/>
          <p:nvPr/>
        </p:nvGrpSpPr>
        <p:grpSpPr>
          <a:xfrm>
            <a:off x="303544" y="1676400"/>
            <a:ext cx="8536911" cy="4114800"/>
            <a:chOff x="457823" y="2392348"/>
            <a:chExt cx="8317213" cy="3292520"/>
          </a:xfrm>
        </p:grpSpPr>
        <p:sp>
          <p:nvSpPr>
            <p:cNvPr id="3" name="Freeform 2"/>
            <p:cNvSpPr/>
            <p:nvPr/>
          </p:nvSpPr>
          <p:spPr>
            <a:xfrm rot="16200000">
              <a:off x="189798" y="2675457"/>
              <a:ext cx="3216295" cy="2680246"/>
            </a:xfrm>
            <a:custGeom>
              <a:avLst/>
              <a:gdLst>
                <a:gd name="connsiteX0" fmla="*/ 0 w 2680245"/>
                <a:gd name="connsiteY0" fmla="*/ 134012 h 3216294"/>
                <a:gd name="connsiteX1" fmla="*/ 134012 w 2680245"/>
                <a:gd name="connsiteY1" fmla="*/ 0 h 3216294"/>
                <a:gd name="connsiteX2" fmla="*/ 2546233 w 2680245"/>
                <a:gd name="connsiteY2" fmla="*/ 0 h 3216294"/>
                <a:gd name="connsiteX3" fmla="*/ 2680245 w 2680245"/>
                <a:gd name="connsiteY3" fmla="*/ 134012 h 3216294"/>
                <a:gd name="connsiteX4" fmla="*/ 2680245 w 2680245"/>
                <a:gd name="connsiteY4" fmla="*/ 3082282 h 3216294"/>
                <a:gd name="connsiteX5" fmla="*/ 2546233 w 2680245"/>
                <a:gd name="connsiteY5" fmla="*/ 3216294 h 3216294"/>
                <a:gd name="connsiteX6" fmla="*/ 134012 w 2680245"/>
                <a:gd name="connsiteY6" fmla="*/ 3216294 h 3216294"/>
                <a:gd name="connsiteX7" fmla="*/ 0 w 2680245"/>
                <a:gd name="connsiteY7" fmla="*/ 3082282 h 3216294"/>
                <a:gd name="connsiteX8" fmla="*/ 0 w 2680245"/>
                <a:gd name="connsiteY8" fmla="*/ 134012 h 321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0245" h="3216294">
                  <a:moveTo>
                    <a:pt x="2568568" y="1"/>
                  </a:moveTo>
                  <a:cubicBezTo>
                    <a:pt x="2630245" y="1"/>
                    <a:pt x="2680245" y="71999"/>
                    <a:pt x="2680245" y="160815"/>
                  </a:cubicBezTo>
                  <a:lnTo>
                    <a:pt x="2680245" y="3055479"/>
                  </a:lnTo>
                  <a:cubicBezTo>
                    <a:pt x="2680245" y="3144295"/>
                    <a:pt x="2630245" y="3216293"/>
                    <a:pt x="2568568" y="3216293"/>
                  </a:cubicBezTo>
                  <a:lnTo>
                    <a:pt x="111677" y="3216293"/>
                  </a:lnTo>
                  <a:cubicBezTo>
                    <a:pt x="50000" y="3216293"/>
                    <a:pt x="0" y="3144295"/>
                    <a:pt x="0" y="3055479"/>
                  </a:cubicBezTo>
                  <a:lnTo>
                    <a:pt x="0" y="160815"/>
                  </a:lnTo>
                  <a:cubicBezTo>
                    <a:pt x="0" y="71999"/>
                    <a:pt x="50000" y="1"/>
                    <a:pt x="111677" y="1"/>
                  </a:cubicBezTo>
                  <a:lnTo>
                    <a:pt x="2568568" y="1"/>
                  </a:lnTo>
                  <a:close/>
                </a:path>
              </a:pathLst>
            </a:cu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578933" tIns="96014" rIns="124460" bIns="2144195" numCol="1" spcCol="1270" anchor="t" anchorCtr="1">
              <a:noAutofit/>
            </a:bodyPr>
            <a:lstStyle/>
            <a:p>
              <a:pPr lvl="0" algn="r" defTabSz="1244600">
                <a:lnSpc>
                  <a:spcPct val="90000"/>
                </a:lnSpc>
                <a:spcBef>
                  <a:spcPct val="0"/>
                </a:spcBef>
                <a:spcAft>
                  <a:spcPct val="35000"/>
                </a:spcAft>
              </a:pPr>
              <a:endParaRPr lang="en-US" sz="2400" kern="1200" dirty="0"/>
            </a:p>
          </p:txBody>
        </p:sp>
        <p:sp>
          <p:nvSpPr>
            <p:cNvPr id="4" name="Freeform 3"/>
            <p:cNvSpPr/>
            <p:nvPr/>
          </p:nvSpPr>
          <p:spPr>
            <a:xfrm>
              <a:off x="685801" y="2571750"/>
              <a:ext cx="2219918" cy="2990850"/>
            </a:xfrm>
            <a:custGeom>
              <a:avLst/>
              <a:gdLst>
                <a:gd name="connsiteX0" fmla="*/ 0 w 1996783"/>
                <a:gd name="connsiteY0" fmla="*/ 0 h 3216294"/>
                <a:gd name="connsiteX1" fmla="*/ 1996783 w 1996783"/>
                <a:gd name="connsiteY1" fmla="*/ 0 h 3216294"/>
                <a:gd name="connsiteX2" fmla="*/ 1996783 w 1996783"/>
                <a:gd name="connsiteY2" fmla="*/ 3216294 h 3216294"/>
                <a:gd name="connsiteX3" fmla="*/ 0 w 1996783"/>
                <a:gd name="connsiteY3" fmla="*/ 3216294 h 3216294"/>
                <a:gd name="connsiteX4" fmla="*/ 0 w 1996783"/>
                <a:gd name="connsiteY4" fmla="*/ 0 h 3216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783" h="3216294">
                  <a:moveTo>
                    <a:pt x="0" y="0"/>
                  </a:moveTo>
                  <a:lnTo>
                    <a:pt x="1996783" y="0"/>
                  </a:lnTo>
                  <a:lnTo>
                    <a:pt x="1996783" y="3216294"/>
                  </a:lnTo>
                  <a:lnTo>
                    <a:pt x="0" y="3216294"/>
                  </a:lnTo>
                  <a:lnTo>
                    <a:pt x="0" y="0"/>
                  </a:lnTo>
                  <a:close/>
                </a:path>
              </a:pathLst>
            </a:custGeom>
            <a:noFill/>
            <a:ln>
              <a:noFill/>
            </a:ln>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0" tIns="54864" rIns="0" bIns="0" numCol="1" spcCol="1270" anchor="t" anchorCtr="0">
              <a:noAutofit/>
            </a:bodyPr>
            <a:lstStyle/>
            <a:p>
              <a:pPr marL="231775" indent="-231775" algn="ctr" defTabSz="711200">
                <a:spcAft>
                  <a:spcPts val="0"/>
                </a:spcAft>
                <a:tabLst>
                  <a:tab pos="231775" algn="l"/>
                </a:tabLst>
              </a:pPr>
              <a:r>
                <a:rPr lang="en-US" sz="2000" b="1" dirty="0"/>
                <a:t>Low Stakes</a:t>
              </a:r>
            </a:p>
            <a:p>
              <a:pPr marL="231775" lvl="0" indent="-231775" algn="l" defTabSz="711200">
                <a:lnSpc>
                  <a:spcPct val="100000"/>
                </a:lnSpc>
                <a:spcBef>
                  <a:spcPct val="0"/>
                </a:spcBef>
                <a:spcAft>
                  <a:spcPts val="0"/>
                </a:spcAft>
                <a:tabLst>
                  <a:tab pos="231775" algn="l"/>
                </a:tabLst>
              </a:pPr>
              <a:endParaRPr lang="en-US" sz="1600" kern="1200" dirty="0" smtClean="0">
                <a:latin typeface="Calibri"/>
              </a:endParaRPr>
            </a:p>
            <a:p>
              <a:pPr marL="231775" lvl="0" indent="-231775" algn="l" defTabSz="711200">
                <a:lnSpc>
                  <a:spcPct val="100000"/>
                </a:lnSpc>
                <a:spcBef>
                  <a:spcPct val="0"/>
                </a:spcBef>
                <a:spcAft>
                  <a:spcPts val="0"/>
                </a:spcAft>
                <a:tabLst>
                  <a:tab pos="231775" algn="l"/>
                </a:tabLst>
              </a:pPr>
              <a:r>
                <a:rPr lang="en-US" sz="1600" kern="1200" dirty="0" smtClean="0">
                  <a:latin typeface="Calibri"/>
                </a:rPr>
                <a:t>•	</a:t>
              </a:r>
              <a:r>
                <a:rPr lang="en-US" sz="1600" kern="1200" dirty="0" smtClean="0"/>
                <a:t>FSNA not affecting priority needs</a:t>
              </a:r>
            </a:p>
            <a:p>
              <a:pPr marL="231775" lvl="0" indent="-231775" algn="l" defTabSz="711200">
                <a:lnSpc>
                  <a:spcPct val="100000"/>
                </a:lnSpc>
                <a:spcBef>
                  <a:spcPct val="0"/>
                </a:spcBef>
                <a:spcAft>
                  <a:spcPts val="0"/>
                </a:spcAft>
              </a:pPr>
              <a:endParaRPr lang="en-US" sz="1600" kern="1200" dirty="0"/>
            </a:p>
            <a:p>
              <a:pPr marL="231775" lvl="0" indent="-231775" algn="l" defTabSz="711200">
                <a:lnSpc>
                  <a:spcPct val="100000"/>
                </a:lnSpc>
                <a:spcBef>
                  <a:spcPct val="0"/>
                </a:spcBef>
                <a:spcAft>
                  <a:spcPts val="0"/>
                </a:spcAft>
                <a:tabLst>
                  <a:tab pos="231775" algn="l"/>
                </a:tabLst>
              </a:pPr>
              <a:r>
                <a:rPr lang="en-US" sz="1600" kern="1200" dirty="0" smtClean="0">
                  <a:latin typeface="Calibri"/>
                </a:rPr>
                <a:t>•	</a:t>
              </a:r>
              <a:r>
                <a:rPr lang="en-US" sz="1600" kern="1200" dirty="0" smtClean="0"/>
                <a:t>Increase response priority</a:t>
              </a:r>
            </a:p>
            <a:p>
              <a:pPr marL="231775" lvl="0" indent="-231775" algn="l" defTabSz="711200">
                <a:lnSpc>
                  <a:spcPct val="100000"/>
                </a:lnSpc>
                <a:spcBef>
                  <a:spcPct val="0"/>
                </a:spcBef>
                <a:spcAft>
                  <a:spcPts val="0"/>
                </a:spcAft>
              </a:pPr>
              <a:endParaRPr lang="en-US" sz="1600" kern="1200" dirty="0"/>
            </a:p>
            <a:p>
              <a:pPr marL="231775" lvl="0" indent="-231775" algn="l" defTabSz="711200">
                <a:lnSpc>
                  <a:spcPct val="100000"/>
                </a:lnSpc>
                <a:spcBef>
                  <a:spcPct val="0"/>
                </a:spcBef>
                <a:spcAft>
                  <a:spcPts val="0"/>
                </a:spcAft>
                <a:tabLst>
                  <a:tab pos="231775" algn="l"/>
                </a:tabLst>
              </a:pPr>
              <a:r>
                <a:rPr lang="en-US" sz="1600" kern="1200" dirty="0" smtClean="0">
                  <a:latin typeface="Calibri"/>
                </a:rPr>
                <a:t>•	</a:t>
              </a:r>
              <a:r>
                <a:rPr lang="en-US" sz="1600" kern="1200" smtClean="0"/>
                <a:t>Increase risk from low </a:t>
              </a:r>
              <a:r>
                <a:rPr lang="en-US" sz="1600" kern="1200" dirty="0" smtClean="0"/>
                <a:t>to </a:t>
              </a:r>
              <a:r>
                <a:rPr lang="en-US" sz="1600" kern="1200" smtClean="0"/>
                <a:t>moderate or from high </a:t>
              </a:r>
              <a:r>
                <a:rPr lang="en-US" sz="1600" kern="1200" dirty="0" smtClean="0"/>
                <a:t>to very high</a:t>
              </a:r>
            </a:p>
            <a:p>
              <a:pPr lvl="0" algn="l" defTabSz="711200">
                <a:lnSpc>
                  <a:spcPct val="100000"/>
                </a:lnSpc>
                <a:spcBef>
                  <a:spcPct val="0"/>
                </a:spcBef>
                <a:spcAft>
                  <a:spcPts val="0"/>
                </a:spcAft>
              </a:pPr>
              <a:endParaRPr lang="en-US" sz="2000" kern="1200" dirty="0"/>
            </a:p>
          </p:txBody>
        </p:sp>
        <p:sp>
          <p:nvSpPr>
            <p:cNvPr id="5" name="Freeform 4"/>
            <p:cNvSpPr/>
            <p:nvPr/>
          </p:nvSpPr>
          <p:spPr>
            <a:xfrm rot="16200000">
              <a:off x="3008585" y="2660373"/>
              <a:ext cx="3216295" cy="2680246"/>
            </a:xfrm>
            <a:custGeom>
              <a:avLst/>
              <a:gdLst>
                <a:gd name="connsiteX0" fmla="*/ 0 w 2680245"/>
                <a:gd name="connsiteY0" fmla="*/ 134012 h 3216294"/>
                <a:gd name="connsiteX1" fmla="*/ 134012 w 2680245"/>
                <a:gd name="connsiteY1" fmla="*/ 0 h 3216294"/>
                <a:gd name="connsiteX2" fmla="*/ 2546233 w 2680245"/>
                <a:gd name="connsiteY2" fmla="*/ 0 h 3216294"/>
                <a:gd name="connsiteX3" fmla="*/ 2680245 w 2680245"/>
                <a:gd name="connsiteY3" fmla="*/ 134012 h 3216294"/>
                <a:gd name="connsiteX4" fmla="*/ 2680245 w 2680245"/>
                <a:gd name="connsiteY4" fmla="*/ 3082282 h 3216294"/>
                <a:gd name="connsiteX5" fmla="*/ 2546233 w 2680245"/>
                <a:gd name="connsiteY5" fmla="*/ 3216294 h 3216294"/>
                <a:gd name="connsiteX6" fmla="*/ 134012 w 2680245"/>
                <a:gd name="connsiteY6" fmla="*/ 3216294 h 3216294"/>
                <a:gd name="connsiteX7" fmla="*/ 0 w 2680245"/>
                <a:gd name="connsiteY7" fmla="*/ 3082282 h 3216294"/>
                <a:gd name="connsiteX8" fmla="*/ 0 w 2680245"/>
                <a:gd name="connsiteY8" fmla="*/ 134012 h 321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0245" h="3216294">
                  <a:moveTo>
                    <a:pt x="2568568" y="1"/>
                  </a:moveTo>
                  <a:cubicBezTo>
                    <a:pt x="2630245" y="1"/>
                    <a:pt x="2680245" y="71999"/>
                    <a:pt x="2680245" y="160815"/>
                  </a:cubicBezTo>
                  <a:lnTo>
                    <a:pt x="2680245" y="3055479"/>
                  </a:lnTo>
                  <a:cubicBezTo>
                    <a:pt x="2680245" y="3144295"/>
                    <a:pt x="2630245" y="3216293"/>
                    <a:pt x="2568568" y="3216293"/>
                  </a:cubicBezTo>
                  <a:lnTo>
                    <a:pt x="111677" y="3216293"/>
                  </a:lnTo>
                  <a:cubicBezTo>
                    <a:pt x="50000" y="3216293"/>
                    <a:pt x="0" y="3144295"/>
                    <a:pt x="0" y="3055479"/>
                  </a:cubicBezTo>
                  <a:lnTo>
                    <a:pt x="0" y="160815"/>
                  </a:lnTo>
                  <a:cubicBezTo>
                    <a:pt x="0" y="71999"/>
                    <a:pt x="50000" y="1"/>
                    <a:pt x="111677" y="1"/>
                  </a:cubicBezTo>
                  <a:lnTo>
                    <a:pt x="2568568" y="1"/>
                  </a:lnTo>
                  <a:close/>
                </a:path>
              </a:pathLst>
            </a:custGeom>
            <a:solidFill>
              <a:schemeClr val="accent2"/>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578933" tIns="68581" rIns="88901" bIns="2144196" numCol="1" spcCol="1270" anchor="t" anchorCtr="1">
              <a:noAutofit/>
            </a:bodyPr>
            <a:lstStyle/>
            <a:p>
              <a:pPr lvl="0" algn="r" defTabSz="889000">
                <a:lnSpc>
                  <a:spcPct val="90000"/>
                </a:lnSpc>
                <a:spcBef>
                  <a:spcPct val="0"/>
                </a:spcBef>
                <a:spcAft>
                  <a:spcPct val="35000"/>
                </a:spcAft>
              </a:pPr>
              <a:endParaRPr lang="en-US" sz="2400" kern="1200" dirty="0"/>
            </a:p>
          </p:txBody>
        </p:sp>
        <p:sp>
          <p:nvSpPr>
            <p:cNvPr id="7" name="Flowchart: Extract 6"/>
            <p:cNvSpPr/>
            <p:nvPr/>
          </p:nvSpPr>
          <p:spPr>
            <a:xfrm rot="5400000">
              <a:off x="3009105" y="4961766"/>
              <a:ext cx="472345" cy="402036"/>
            </a:xfrm>
            <a:prstGeom prst="flowChartExtract">
              <a:avLst/>
            </a:prstGeom>
            <a:ln>
              <a:solidFill>
                <a:schemeClr val="tx1"/>
              </a:solidFill>
            </a:ln>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Freeform 7"/>
            <p:cNvSpPr/>
            <p:nvPr/>
          </p:nvSpPr>
          <p:spPr>
            <a:xfrm>
              <a:off x="3412091" y="2590799"/>
              <a:ext cx="2443395" cy="3017844"/>
            </a:xfrm>
            <a:custGeom>
              <a:avLst/>
              <a:gdLst>
                <a:gd name="connsiteX0" fmla="*/ 0 w 1996783"/>
                <a:gd name="connsiteY0" fmla="*/ 0 h 3216294"/>
                <a:gd name="connsiteX1" fmla="*/ 1996783 w 1996783"/>
                <a:gd name="connsiteY1" fmla="*/ 0 h 3216294"/>
                <a:gd name="connsiteX2" fmla="*/ 1996783 w 1996783"/>
                <a:gd name="connsiteY2" fmla="*/ 3216294 h 3216294"/>
                <a:gd name="connsiteX3" fmla="*/ 0 w 1996783"/>
                <a:gd name="connsiteY3" fmla="*/ 3216294 h 3216294"/>
                <a:gd name="connsiteX4" fmla="*/ 0 w 1996783"/>
                <a:gd name="connsiteY4" fmla="*/ 0 h 3216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783" h="3216294">
                  <a:moveTo>
                    <a:pt x="0" y="0"/>
                  </a:moveTo>
                  <a:lnTo>
                    <a:pt x="1996783" y="0"/>
                  </a:lnTo>
                  <a:lnTo>
                    <a:pt x="1996783" y="3216294"/>
                  </a:lnTo>
                  <a:lnTo>
                    <a:pt x="0" y="3216294"/>
                  </a:lnTo>
                  <a:lnTo>
                    <a:pt x="0" y="0"/>
                  </a:lnTo>
                  <a:close/>
                </a:path>
              </a:pathLst>
            </a:custGeom>
            <a:noFill/>
            <a:ln>
              <a:noFill/>
            </a:ln>
            <a:sp3d/>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0" tIns="54864" rIns="0" bIns="0" numCol="1" spcCol="1270" anchor="t" anchorCtr="0">
              <a:noAutofit/>
            </a:bodyPr>
            <a:lstStyle/>
            <a:p>
              <a:pPr marL="231775" indent="-231775" algn="ctr" defTabSz="711200">
                <a:spcAft>
                  <a:spcPts val="0"/>
                </a:spcAft>
                <a:tabLst>
                  <a:tab pos="231775" algn="l"/>
                </a:tabLst>
              </a:pPr>
              <a:r>
                <a:rPr lang="en-US" sz="2000" b="1" dirty="0">
                  <a:latin typeface="+mj-lt"/>
                </a:rPr>
                <a:t>Moderate </a:t>
              </a:r>
              <a:r>
                <a:rPr lang="en-US" sz="2000" b="1" dirty="0" smtClean="0">
                  <a:latin typeface="+mj-lt"/>
                </a:rPr>
                <a:t>Stakes</a:t>
              </a:r>
              <a:endParaRPr lang="en-US" sz="2000" b="1" kern="1200" dirty="0" smtClean="0">
                <a:latin typeface="+mj-lt"/>
              </a:endParaRPr>
            </a:p>
            <a:p>
              <a:pPr marL="231775" lvl="0" indent="-231775" algn="l" defTabSz="711200">
                <a:lnSpc>
                  <a:spcPct val="100000"/>
                </a:lnSpc>
                <a:spcBef>
                  <a:spcPct val="0"/>
                </a:spcBef>
                <a:spcAft>
                  <a:spcPts val="0"/>
                </a:spcAft>
                <a:tabLst>
                  <a:tab pos="231775" algn="l"/>
                </a:tabLst>
              </a:pPr>
              <a:endParaRPr lang="en-US" sz="1600" dirty="0">
                <a:latin typeface="Calibri"/>
              </a:endParaRPr>
            </a:p>
            <a:p>
              <a:pPr marL="231775" lvl="0" indent="-231775" algn="l" defTabSz="711200">
                <a:lnSpc>
                  <a:spcPct val="100000"/>
                </a:lnSpc>
                <a:spcBef>
                  <a:spcPct val="0"/>
                </a:spcBef>
                <a:spcAft>
                  <a:spcPts val="0"/>
                </a:spcAft>
                <a:tabLst>
                  <a:tab pos="231775" algn="l"/>
                </a:tabLst>
              </a:pPr>
              <a:r>
                <a:rPr lang="en-US" sz="1600" kern="1200" dirty="0" smtClean="0">
                  <a:latin typeface="Calibri"/>
                </a:rPr>
                <a:t>•	</a:t>
              </a:r>
              <a:r>
                <a:rPr lang="en-US" sz="1600" kern="1200" dirty="0" smtClean="0"/>
                <a:t>Screen in</a:t>
              </a:r>
            </a:p>
            <a:p>
              <a:pPr marL="231775" lvl="0" indent="-231775" algn="l" defTabSz="711200">
                <a:lnSpc>
                  <a:spcPct val="100000"/>
                </a:lnSpc>
                <a:spcBef>
                  <a:spcPct val="0"/>
                </a:spcBef>
                <a:spcAft>
                  <a:spcPts val="0"/>
                </a:spcAft>
                <a:tabLst>
                  <a:tab pos="231775" algn="l"/>
                </a:tabLst>
              </a:pPr>
              <a:endParaRPr lang="en-US" sz="1600" kern="1200" dirty="0"/>
            </a:p>
            <a:p>
              <a:pPr marL="231775" lvl="0" indent="-231775" algn="l" defTabSz="711200">
                <a:lnSpc>
                  <a:spcPct val="100000"/>
                </a:lnSpc>
                <a:spcBef>
                  <a:spcPct val="0"/>
                </a:spcBef>
                <a:spcAft>
                  <a:spcPts val="0"/>
                </a:spcAft>
                <a:tabLst>
                  <a:tab pos="231775" algn="l"/>
                </a:tabLst>
              </a:pPr>
              <a:r>
                <a:rPr lang="en-US" sz="1600" kern="1200" dirty="0" smtClean="0">
                  <a:latin typeface="Calibri"/>
                </a:rPr>
                <a:t>•	</a:t>
              </a:r>
              <a:r>
                <a:rPr lang="en-US" sz="1600" kern="1200" dirty="0" smtClean="0"/>
                <a:t>Decrease response priority</a:t>
              </a:r>
            </a:p>
            <a:p>
              <a:pPr marL="231775" lvl="0" indent="-231775" algn="l" defTabSz="711200">
                <a:lnSpc>
                  <a:spcPct val="100000"/>
                </a:lnSpc>
                <a:spcBef>
                  <a:spcPct val="0"/>
                </a:spcBef>
                <a:spcAft>
                  <a:spcPts val="0"/>
                </a:spcAft>
                <a:tabLst>
                  <a:tab pos="231775" algn="l"/>
                </a:tabLst>
              </a:pPr>
              <a:endParaRPr lang="en-US" sz="1600" kern="1200" dirty="0"/>
            </a:p>
            <a:p>
              <a:pPr marL="231775" lvl="0" indent="-231775" algn="l" defTabSz="711200">
                <a:lnSpc>
                  <a:spcPct val="100000"/>
                </a:lnSpc>
                <a:spcBef>
                  <a:spcPct val="0"/>
                </a:spcBef>
                <a:spcAft>
                  <a:spcPts val="0"/>
                </a:spcAft>
                <a:tabLst>
                  <a:tab pos="231775" algn="l"/>
                </a:tabLst>
              </a:pPr>
              <a:r>
                <a:rPr lang="en-US" sz="1600" kern="1200" dirty="0" smtClean="0">
                  <a:latin typeface="Calibri"/>
                </a:rPr>
                <a:t>•	</a:t>
              </a:r>
              <a:r>
                <a:rPr lang="en-US" sz="1600" kern="1200" dirty="0" smtClean="0"/>
                <a:t>Add to safety threats</a:t>
              </a:r>
            </a:p>
            <a:p>
              <a:pPr marL="231775" lvl="0" indent="-231775" algn="l" defTabSz="711200">
                <a:lnSpc>
                  <a:spcPct val="100000"/>
                </a:lnSpc>
                <a:spcBef>
                  <a:spcPct val="0"/>
                </a:spcBef>
                <a:spcAft>
                  <a:spcPts val="0"/>
                </a:spcAft>
                <a:tabLst>
                  <a:tab pos="231775" algn="l"/>
                </a:tabLst>
              </a:pPr>
              <a:endParaRPr lang="en-US" sz="1600" kern="1200" dirty="0"/>
            </a:p>
            <a:p>
              <a:pPr marL="231775" lvl="0" indent="-231775" algn="l" defTabSz="711200">
                <a:lnSpc>
                  <a:spcPct val="100000"/>
                </a:lnSpc>
                <a:spcBef>
                  <a:spcPct val="0"/>
                </a:spcBef>
                <a:spcAft>
                  <a:spcPts val="0"/>
                </a:spcAft>
                <a:tabLst>
                  <a:tab pos="231775" algn="l"/>
                </a:tabLst>
              </a:pPr>
              <a:r>
                <a:rPr lang="en-US" sz="1600" kern="1200" dirty="0" smtClean="0">
                  <a:latin typeface="Calibri"/>
                </a:rPr>
                <a:t>•	</a:t>
              </a:r>
              <a:r>
                <a:rPr lang="en-US" sz="1600" kern="1200" dirty="0" smtClean="0"/>
                <a:t>Increase risk from low/moderate to high/very high</a:t>
              </a:r>
              <a:endParaRPr lang="en-US" sz="1600" kern="1200" dirty="0"/>
            </a:p>
          </p:txBody>
        </p:sp>
        <p:sp>
          <p:nvSpPr>
            <p:cNvPr id="9" name="Freeform 8"/>
            <p:cNvSpPr/>
            <p:nvPr/>
          </p:nvSpPr>
          <p:spPr>
            <a:xfrm rot="16200000">
              <a:off x="5826765" y="2660373"/>
              <a:ext cx="3216295" cy="2680246"/>
            </a:xfrm>
            <a:custGeom>
              <a:avLst/>
              <a:gdLst>
                <a:gd name="connsiteX0" fmla="*/ 0 w 2680245"/>
                <a:gd name="connsiteY0" fmla="*/ 134012 h 3216294"/>
                <a:gd name="connsiteX1" fmla="*/ 134012 w 2680245"/>
                <a:gd name="connsiteY1" fmla="*/ 0 h 3216294"/>
                <a:gd name="connsiteX2" fmla="*/ 2546233 w 2680245"/>
                <a:gd name="connsiteY2" fmla="*/ 0 h 3216294"/>
                <a:gd name="connsiteX3" fmla="*/ 2680245 w 2680245"/>
                <a:gd name="connsiteY3" fmla="*/ 134012 h 3216294"/>
                <a:gd name="connsiteX4" fmla="*/ 2680245 w 2680245"/>
                <a:gd name="connsiteY4" fmla="*/ 3082282 h 3216294"/>
                <a:gd name="connsiteX5" fmla="*/ 2546233 w 2680245"/>
                <a:gd name="connsiteY5" fmla="*/ 3216294 h 3216294"/>
                <a:gd name="connsiteX6" fmla="*/ 134012 w 2680245"/>
                <a:gd name="connsiteY6" fmla="*/ 3216294 h 3216294"/>
                <a:gd name="connsiteX7" fmla="*/ 0 w 2680245"/>
                <a:gd name="connsiteY7" fmla="*/ 3082282 h 3216294"/>
                <a:gd name="connsiteX8" fmla="*/ 0 w 2680245"/>
                <a:gd name="connsiteY8" fmla="*/ 134012 h 321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0245" h="3216294">
                  <a:moveTo>
                    <a:pt x="2568568" y="1"/>
                  </a:moveTo>
                  <a:cubicBezTo>
                    <a:pt x="2630245" y="1"/>
                    <a:pt x="2680245" y="71999"/>
                    <a:pt x="2680245" y="160815"/>
                  </a:cubicBezTo>
                  <a:lnTo>
                    <a:pt x="2680245" y="3055479"/>
                  </a:lnTo>
                  <a:cubicBezTo>
                    <a:pt x="2680245" y="3144295"/>
                    <a:pt x="2630245" y="3216293"/>
                    <a:pt x="2568568" y="3216293"/>
                  </a:cubicBezTo>
                  <a:lnTo>
                    <a:pt x="111677" y="3216293"/>
                  </a:lnTo>
                  <a:cubicBezTo>
                    <a:pt x="50000" y="3216293"/>
                    <a:pt x="0" y="3144295"/>
                    <a:pt x="0" y="3055479"/>
                  </a:cubicBezTo>
                  <a:lnTo>
                    <a:pt x="0" y="160815"/>
                  </a:lnTo>
                  <a:cubicBezTo>
                    <a:pt x="0" y="71999"/>
                    <a:pt x="50000" y="1"/>
                    <a:pt x="111677" y="1"/>
                  </a:cubicBezTo>
                  <a:lnTo>
                    <a:pt x="2568568" y="1"/>
                  </a:lnTo>
                  <a:close/>
                </a:path>
              </a:pathLst>
            </a:custGeom>
            <a:solidFill>
              <a:schemeClr val="accent3"/>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578933" tIns="82296" rIns="106681" bIns="2144196" numCol="1" spcCol="1270" anchor="t" anchorCtr="0">
              <a:noAutofit/>
            </a:bodyPr>
            <a:lstStyle/>
            <a:p>
              <a:pPr lvl="0" algn="r" defTabSz="1066800">
                <a:lnSpc>
                  <a:spcPct val="90000"/>
                </a:lnSpc>
                <a:spcBef>
                  <a:spcPct val="0"/>
                </a:spcBef>
                <a:spcAft>
                  <a:spcPct val="35000"/>
                </a:spcAft>
              </a:pPr>
              <a:endParaRPr lang="en-US" sz="2800" kern="1200" dirty="0"/>
            </a:p>
          </p:txBody>
        </p:sp>
        <p:sp>
          <p:nvSpPr>
            <p:cNvPr id="10" name="Flowchart: Extract 9"/>
            <p:cNvSpPr/>
            <p:nvPr/>
          </p:nvSpPr>
          <p:spPr>
            <a:xfrm rot="5400000">
              <a:off x="5783159" y="4961766"/>
              <a:ext cx="472345" cy="402036"/>
            </a:xfrm>
            <a:prstGeom prst="flowChartExtract">
              <a:avLst/>
            </a:prstGeom>
            <a:ln>
              <a:solidFill>
                <a:schemeClr val="tx1"/>
              </a:solidFill>
            </a:ln>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Freeform 10"/>
            <p:cNvSpPr/>
            <p:nvPr/>
          </p:nvSpPr>
          <p:spPr>
            <a:xfrm>
              <a:off x="6242203" y="2590799"/>
              <a:ext cx="2385420" cy="3094069"/>
            </a:xfrm>
            <a:custGeom>
              <a:avLst/>
              <a:gdLst>
                <a:gd name="connsiteX0" fmla="*/ 0 w 1996783"/>
                <a:gd name="connsiteY0" fmla="*/ 0 h 3216294"/>
                <a:gd name="connsiteX1" fmla="*/ 1996783 w 1996783"/>
                <a:gd name="connsiteY1" fmla="*/ 0 h 3216294"/>
                <a:gd name="connsiteX2" fmla="*/ 1996783 w 1996783"/>
                <a:gd name="connsiteY2" fmla="*/ 3216294 h 3216294"/>
                <a:gd name="connsiteX3" fmla="*/ 0 w 1996783"/>
                <a:gd name="connsiteY3" fmla="*/ 3216294 h 3216294"/>
                <a:gd name="connsiteX4" fmla="*/ 0 w 1996783"/>
                <a:gd name="connsiteY4" fmla="*/ 0 h 3216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783" h="3216294">
                  <a:moveTo>
                    <a:pt x="0" y="0"/>
                  </a:moveTo>
                  <a:lnTo>
                    <a:pt x="1996783" y="0"/>
                  </a:lnTo>
                  <a:lnTo>
                    <a:pt x="1996783" y="3216294"/>
                  </a:lnTo>
                  <a:lnTo>
                    <a:pt x="0" y="3216294"/>
                  </a:lnTo>
                  <a:lnTo>
                    <a:pt x="0" y="0"/>
                  </a:lnTo>
                  <a:close/>
                </a:path>
              </a:pathLst>
            </a:custGeom>
            <a:noFill/>
            <a:ln>
              <a:noFill/>
            </a:ln>
            <a:sp3d/>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0" tIns="54864" rIns="0" bIns="0" numCol="1" spcCol="1270" anchor="t" anchorCtr="0">
              <a:noAutofit/>
            </a:bodyPr>
            <a:lstStyle/>
            <a:p>
              <a:pPr marL="231775" indent="-231775" algn="ctr" defTabSz="711200">
                <a:spcAft>
                  <a:spcPts val="0"/>
                </a:spcAft>
                <a:tabLst>
                  <a:tab pos="231775" algn="l"/>
                </a:tabLst>
              </a:pPr>
              <a:r>
                <a:rPr lang="en-US" sz="2000" b="1" dirty="0"/>
                <a:t>High Stakes</a:t>
              </a:r>
            </a:p>
            <a:p>
              <a:pPr marL="231775" lvl="0" indent="-231775" algn="l" defTabSz="711200">
                <a:lnSpc>
                  <a:spcPct val="100000"/>
                </a:lnSpc>
                <a:spcBef>
                  <a:spcPct val="0"/>
                </a:spcBef>
                <a:spcAft>
                  <a:spcPts val="0"/>
                </a:spcAft>
                <a:tabLst>
                  <a:tab pos="231775" algn="l"/>
                </a:tabLst>
              </a:pPr>
              <a:endParaRPr lang="en-US" sz="1600" kern="1200" dirty="0" smtClean="0">
                <a:latin typeface="Calibri"/>
              </a:endParaRPr>
            </a:p>
            <a:p>
              <a:pPr marL="231775" lvl="0" indent="-231775" algn="l" defTabSz="711200">
                <a:lnSpc>
                  <a:spcPct val="100000"/>
                </a:lnSpc>
                <a:spcBef>
                  <a:spcPct val="0"/>
                </a:spcBef>
                <a:spcAft>
                  <a:spcPts val="0"/>
                </a:spcAft>
                <a:tabLst>
                  <a:tab pos="231775" algn="l"/>
                </a:tabLst>
              </a:pPr>
              <a:r>
                <a:rPr lang="en-US" sz="1600" kern="1200" dirty="0" smtClean="0">
                  <a:latin typeface="Calibri"/>
                </a:rPr>
                <a:t>•	</a:t>
              </a:r>
              <a:r>
                <a:rPr lang="en-US" sz="1600" kern="1200" dirty="0" smtClean="0"/>
                <a:t>Evaluate out</a:t>
              </a:r>
            </a:p>
            <a:p>
              <a:pPr marL="231775" lvl="0" indent="-231775" algn="l" defTabSz="711200">
                <a:lnSpc>
                  <a:spcPct val="100000"/>
                </a:lnSpc>
                <a:spcBef>
                  <a:spcPct val="0"/>
                </a:spcBef>
                <a:spcAft>
                  <a:spcPts val="0"/>
                </a:spcAft>
                <a:tabLst>
                  <a:tab pos="231775" algn="l"/>
                </a:tabLst>
              </a:pPr>
              <a:endParaRPr lang="en-US" sz="1600" kern="1200" dirty="0"/>
            </a:p>
            <a:p>
              <a:pPr marL="231775" lvl="0" indent="-231775" algn="l" defTabSz="711200">
                <a:lnSpc>
                  <a:spcPct val="100000"/>
                </a:lnSpc>
                <a:spcBef>
                  <a:spcPct val="0"/>
                </a:spcBef>
                <a:spcAft>
                  <a:spcPts val="0"/>
                </a:spcAft>
                <a:tabLst>
                  <a:tab pos="231775" algn="l"/>
                </a:tabLst>
              </a:pPr>
              <a:r>
                <a:rPr lang="en-US" sz="1600" kern="1200" dirty="0" smtClean="0">
                  <a:latin typeface="Calibri"/>
                </a:rPr>
                <a:t>•	</a:t>
              </a:r>
              <a:r>
                <a:rPr lang="en-US" sz="1600" kern="1200" dirty="0" smtClean="0"/>
                <a:t>Decrease risk from high to moderate</a:t>
              </a:r>
            </a:p>
            <a:p>
              <a:pPr marL="231775" lvl="0" indent="-231775" algn="l" defTabSz="711200">
                <a:lnSpc>
                  <a:spcPct val="100000"/>
                </a:lnSpc>
                <a:spcBef>
                  <a:spcPct val="0"/>
                </a:spcBef>
                <a:spcAft>
                  <a:spcPts val="0"/>
                </a:spcAft>
                <a:tabLst>
                  <a:tab pos="231775" algn="l"/>
                </a:tabLst>
              </a:pPr>
              <a:endParaRPr lang="en-US" sz="1600" kern="1200" dirty="0"/>
            </a:p>
            <a:p>
              <a:pPr marL="231775" lvl="0" indent="-231775" algn="l" defTabSz="711200">
                <a:lnSpc>
                  <a:spcPct val="100000"/>
                </a:lnSpc>
                <a:spcBef>
                  <a:spcPct val="0"/>
                </a:spcBef>
                <a:spcAft>
                  <a:spcPts val="0"/>
                </a:spcAft>
                <a:tabLst>
                  <a:tab pos="231775" algn="l"/>
                </a:tabLst>
              </a:pPr>
              <a:r>
                <a:rPr lang="en-US" sz="1600" kern="1200" dirty="0" smtClean="0">
                  <a:latin typeface="Calibri"/>
                </a:rPr>
                <a:t>•	</a:t>
              </a:r>
              <a:r>
                <a:rPr lang="en-US" sz="1600" kern="1200" dirty="0" smtClean="0"/>
                <a:t>First safety threat</a:t>
              </a:r>
            </a:p>
            <a:p>
              <a:pPr lvl="0" algn="l" defTabSz="711200">
                <a:lnSpc>
                  <a:spcPct val="100000"/>
                </a:lnSpc>
                <a:spcBef>
                  <a:spcPct val="0"/>
                </a:spcBef>
                <a:spcAft>
                  <a:spcPts val="0"/>
                </a:spcAft>
              </a:pPr>
              <a:endParaRPr lang="en-US" sz="1600" kern="1200" dirty="0"/>
            </a:p>
          </p:txBody>
        </p: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ctrTitle"/>
          </p:nvPr>
        </p:nvSpPr>
        <p:spPr bwMode="auto">
          <a:extLst>
            <a:ext uri="{91240B29-F687-4F45-9708-019B960494DF}">
              <a14:hiddenLine xmlns:a14="http://schemas.microsoft.com/office/drawing/2010/main" w="50800">
                <a:solidFill>
                  <a:srgbClr val="2C928F"/>
                </a:solidFill>
                <a:miter lim="800000"/>
                <a:headEnd/>
                <a:tailEnd/>
              </a14:hiddenLine>
            </a:ext>
          </a:extLst>
        </p:spPr>
        <p:txBody>
          <a:bodyPr wrap="square" numCol="1" anchorCtr="0" compatLnSpc="1">
            <a:prstTxWarp prst="textNoShape">
              <a:avLst/>
            </a:prstTxWarp>
          </a:bodyPr>
          <a:lstStyle/>
          <a:p>
            <a:pPr marL="176213" indent="-57150"/>
            <a:r>
              <a:rPr lang="en-US" altLang="en-US" sz="4400" dirty="0" smtClean="0">
                <a:solidFill>
                  <a:schemeClr val="tx1"/>
                </a:solidFill>
              </a:rPr>
              <a:t>Overrides: To Approve or Not to Approve</a:t>
            </a:r>
          </a:p>
        </p:txBody>
      </p:sp>
      <p:sp>
        <p:nvSpPr>
          <p:cNvPr id="6" name="Rectangle 5">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a:r>
              <a:rPr lang="en-US" altLang="en-US" dirty="0" smtClean="0"/>
              <a:t>Workbook</a:t>
            </a: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539572344"/>
              </p:ext>
            </p:extLst>
          </p:nvPr>
        </p:nvGraphicFramePr>
        <p:xfrm>
          <a:off x="1179512" y="1371600"/>
          <a:ext cx="6784975"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hlinkClick r:id="rId8"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3297" y="1980055"/>
            <a:ext cx="6350000" cy="4385734"/>
          </a:xfrm>
        </p:spPr>
        <p:txBody>
          <a:bodyPr/>
          <a:lstStyle/>
          <a:p>
            <a:r>
              <a:rPr lang="en-US" sz="4400" dirty="0" smtClean="0">
                <a:solidFill>
                  <a:schemeClr val="tx1"/>
                </a:solidFill>
              </a:rPr>
              <a:t>Debrief</a:t>
            </a:r>
            <a:endParaRPr lang="en-US" sz="4400" dirty="0">
              <a:solidFill>
                <a:schemeClr val="tx1"/>
              </a:solidFill>
            </a:endParaRPr>
          </a:p>
        </p:txBody>
      </p:sp>
      <p:sp>
        <p:nvSpPr>
          <p:cNvPr id="6" name="Rectangle 5">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3"/>
          <p:cNvSpPr>
            <a:spLocks noGrp="1"/>
          </p:cNvSpPr>
          <p:nvPr>
            <p:ph type="ctrTitle"/>
          </p:nvPr>
        </p:nvSpPr>
        <p:spPr bwMode="auto">
          <a:extLst>
            <a:ext uri="{91240B29-F687-4F45-9708-019B960494DF}">
              <a14:hiddenLine xmlns:a14="http://schemas.microsoft.com/office/drawing/2010/main" w="50800">
                <a:solidFill>
                  <a:srgbClr val="2C928F"/>
                </a:solidFill>
                <a:miter lim="800000"/>
                <a:headEnd/>
                <a:tailEnd/>
              </a14:hiddenLine>
            </a:ext>
          </a:extLst>
        </p:spPr>
        <p:txBody>
          <a:bodyPr wrap="square" numCol="1" anchorCtr="0" compatLnSpc="1">
            <a:prstTxWarp prst="textNoShape">
              <a:avLst/>
            </a:prstTxWarp>
          </a:bodyPr>
          <a:lstStyle/>
          <a:p>
            <a:pPr indent="0"/>
            <a:r>
              <a:rPr lang="en-US" altLang="en-US" sz="4400" smtClean="0">
                <a:solidFill>
                  <a:schemeClr val="tx1"/>
                </a:solidFill>
              </a:rPr>
              <a:t>Approving Assessments</a:t>
            </a:r>
            <a:r>
              <a:rPr lang="en-US" altLang="en-US" sz="4400" dirty="0" smtClean="0">
                <a:solidFill>
                  <a:schemeClr val="tx1"/>
                </a:solidFill>
              </a:rPr>
              <a:t>: </a:t>
            </a:r>
            <a:br>
              <a:rPr lang="en-US" altLang="en-US" sz="4400" dirty="0" smtClean="0">
                <a:solidFill>
                  <a:schemeClr val="tx1"/>
                </a:solidFill>
              </a:rPr>
            </a:br>
            <a:r>
              <a:rPr lang="en-US" altLang="en-US" sz="4400" smtClean="0">
                <a:solidFill>
                  <a:schemeClr val="tx1"/>
                </a:solidFill>
              </a:rPr>
              <a:t>Your Name Is On It</a:t>
            </a:r>
            <a:r>
              <a:rPr lang="en-US" altLang="en-US" sz="4400" dirty="0" smtClean="0">
                <a:solidFill>
                  <a:schemeClr val="tx1"/>
                </a:solidFill>
              </a:rPr>
              <a:t>!</a:t>
            </a:r>
          </a:p>
        </p:txBody>
      </p:sp>
      <p:sp>
        <p:nvSpPr>
          <p:cNvPr id="8" name="Rectangle 7">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1"/>
          <p:cNvSpPr>
            <a:spLocks noGrp="1"/>
          </p:cNvSpPr>
          <p:nvPr>
            <p:ph type="title"/>
          </p:nvPr>
        </p:nvSpPr>
        <p:spPr bwMode="auto">
          <a:ln>
            <a:miter lim="800000"/>
            <a:headEnd/>
            <a:tailEnd/>
          </a:ln>
        </p:spPr>
        <p:txBody>
          <a:bodyPr wrap="square" numCol="1" anchorCtr="0" compatLnSpc="1">
            <a:prstTxWarp prst="textNoShape">
              <a:avLst/>
            </a:prstTxWarp>
          </a:bodyPr>
          <a:lstStyle/>
          <a:p>
            <a:r>
              <a:rPr lang="en-US" altLang="en-US" dirty="0" smtClean="0"/>
              <a:t>Technical Aspects</a:t>
            </a:r>
          </a:p>
        </p:txBody>
      </p:sp>
      <p:sp>
        <p:nvSpPr>
          <p:cNvPr id="67588" name="Rectangle 2"/>
          <p:cNvSpPr>
            <a:spLocks noChangeArrowheads="1"/>
          </p:cNvSpPr>
          <p:nvPr/>
        </p:nvSpPr>
        <p:spPr bwMode="auto">
          <a:xfrm>
            <a:off x="1143001" y="70720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latin typeface="Calibri" panose="020F0502020204030204" pitchFamily="34" charset="0"/>
            </a:endParaRPr>
          </a:p>
        </p:txBody>
      </p:sp>
      <p:sp>
        <p:nvSpPr>
          <p:cNvPr id="10" name="Rectangle 9">
            <a:hlinkClick r:id="rId3" action="ppaction://hlinksldjump"/>
          </p:cNvPr>
          <p:cNvSpPr/>
          <p:nvPr/>
        </p:nvSpPr>
        <p:spPr>
          <a:xfrm>
            <a:off x="1143000" y="5486400"/>
            <a:ext cx="8572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nvGrpSpPr>
          <p:cNvPr id="12" name="Group 11"/>
          <p:cNvGrpSpPr/>
          <p:nvPr/>
        </p:nvGrpSpPr>
        <p:grpSpPr>
          <a:xfrm>
            <a:off x="1143000" y="1824902"/>
            <a:ext cx="7001813" cy="4588961"/>
            <a:chOff x="0" y="0"/>
            <a:chExt cx="5972175" cy="3914140"/>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5" y="0"/>
              <a:ext cx="5943600" cy="3914140"/>
            </a:xfrm>
            <a:prstGeom prst="rect">
              <a:avLst/>
            </a:prstGeom>
            <a:ln w="3175">
              <a:solidFill>
                <a:schemeClr val="tx1"/>
              </a:solidFill>
            </a:ln>
          </p:spPr>
        </p:pic>
        <p:sp>
          <p:nvSpPr>
            <p:cNvPr id="14" name="Rectangle 13"/>
            <p:cNvSpPr/>
            <p:nvPr/>
          </p:nvSpPr>
          <p:spPr>
            <a:xfrm>
              <a:off x="0" y="2333625"/>
              <a:ext cx="1219200" cy="266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96291884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p:nvPr>
        </p:nvSpPr>
        <p:spPr bwMode="auto">
          <a:ln>
            <a:miter lim="800000"/>
            <a:headEnd/>
            <a:tailEnd/>
          </a:ln>
        </p:spPr>
        <p:txBody>
          <a:bodyPr wrap="square" numCol="1" anchorCtr="0" compatLnSpc="1">
            <a:prstTxWarp prst="textNoShape">
              <a:avLst/>
            </a:prstTxWarp>
          </a:bodyPr>
          <a:lstStyle/>
          <a:p>
            <a:r>
              <a:rPr lang="en-US" altLang="en-US" dirty="0" smtClean="0"/>
              <a:t>Select Assessment to Review</a:t>
            </a:r>
          </a:p>
        </p:txBody>
      </p:sp>
      <p:sp>
        <p:nvSpPr>
          <p:cNvPr id="7" name="Rectangle 6">
            <a:hlinkClick r:id="rId3" action="ppaction://hlinksldjump"/>
          </p:cNvPr>
          <p:cNvSpPr/>
          <p:nvPr/>
        </p:nvSpPr>
        <p:spPr>
          <a:xfrm>
            <a:off x="1143000" y="5486400"/>
            <a:ext cx="8572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nvGrpSpPr>
          <p:cNvPr id="8" name="Group 7"/>
          <p:cNvGrpSpPr/>
          <p:nvPr/>
        </p:nvGrpSpPr>
        <p:grpSpPr>
          <a:xfrm>
            <a:off x="1600200" y="2883535"/>
            <a:ext cx="5943600" cy="1090930"/>
            <a:chOff x="0" y="0"/>
            <a:chExt cx="5943600" cy="109093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943600" cy="1090930"/>
            </a:xfrm>
            <a:prstGeom prst="rect">
              <a:avLst/>
            </a:prstGeom>
            <a:ln w="3175">
              <a:solidFill>
                <a:schemeClr val="tx1"/>
              </a:solidFill>
            </a:ln>
          </p:spPr>
        </p:pic>
        <p:sp>
          <p:nvSpPr>
            <p:cNvPr id="12" name="Rectangle 11"/>
            <p:cNvSpPr/>
            <p:nvPr/>
          </p:nvSpPr>
          <p:spPr>
            <a:xfrm>
              <a:off x="19050" y="800100"/>
              <a:ext cx="266700" cy="266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136431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936314" y="1499869"/>
            <a:ext cx="7271372" cy="4720177"/>
          </a:xfrm>
          <a:prstGeom prst="rect">
            <a:avLst/>
          </a:prstGeom>
          <a:ln w="3175">
            <a:solidFill>
              <a:schemeClr val="tx1"/>
            </a:solidFill>
          </a:ln>
        </p:spPr>
      </p:pic>
      <p:sp>
        <p:nvSpPr>
          <p:cNvPr id="69635" name="Title 1"/>
          <p:cNvSpPr>
            <a:spLocks noGrp="1"/>
          </p:cNvSpPr>
          <p:nvPr>
            <p:ph type="title"/>
          </p:nvPr>
        </p:nvSpPr>
        <p:spPr bwMode="auto">
          <a:ln>
            <a:miter lim="800000"/>
            <a:headEnd/>
            <a:tailEnd/>
          </a:ln>
        </p:spPr>
        <p:txBody>
          <a:bodyPr wrap="square" numCol="1" anchorCtr="0" compatLnSpc="1">
            <a:prstTxWarp prst="textNoShape">
              <a:avLst/>
            </a:prstTxWarp>
          </a:bodyPr>
          <a:lstStyle/>
          <a:p>
            <a:r>
              <a:rPr lang="en-US" altLang="en-US" smtClean="0"/>
              <a:t>Review the Assessment </a:t>
            </a:r>
            <a:br>
              <a:rPr lang="en-US" altLang="en-US" smtClean="0"/>
            </a:br>
            <a:r>
              <a:rPr lang="en-US" altLang="en-US" smtClean="0"/>
              <a:t>(more on this later</a:t>
            </a:r>
            <a:r>
              <a:rPr lang="en-US" altLang="en-US" dirty="0" smtClean="0"/>
              <a:t>)</a:t>
            </a:r>
          </a:p>
        </p:txBody>
      </p:sp>
      <p:sp>
        <p:nvSpPr>
          <p:cNvPr id="8" name="Rectangle 7">
            <a:hlinkClick r:id="rId4" action="ppaction://hlinksldjump"/>
          </p:cNvPr>
          <p:cNvSpPr/>
          <p:nvPr/>
        </p:nvSpPr>
        <p:spPr>
          <a:xfrm>
            <a:off x="1143000" y="5314950"/>
            <a:ext cx="8572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9" name="Down Arrow 8"/>
          <p:cNvSpPr/>
          <p:nvPr/>
        </p:nvSpPr>
        <p:spPr>
          <a:xfrm>
            <a:off x="6692929" y="5538898"/>
            <a:ext cx="228600" cy="400050"/>
          </a:xfrm>
          <a:prstGeom prst="downArrow">
            <a:avLst/>
          </a:prstGeom>
          <a:solidFill>
            <a:srgbClr val="C0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0" name="Down Arrow 9"/>
          <p:cNvSpPr/>
          <p:nvPr/>
        </p:nvSpPr>
        <p:spPr>
          <a:xfrm>
            <a:off x="1571625" y="5538898"/>
            <a:ext cx="228600" cy="400050"/>
          </a:xfrm>
          <a:prstGeom prst="downArrow">
            <a:avLst/>
          </a:prstGeom>
          <a:solidFill>
            <a:srgbClr val="C0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extLst>
      <p:ext uri="{BB962C8B-B14F-4D97-AF65-F5344CB8AC3E}">
        <p14:creationId xmlns:p14="http://schemas.microsoft.com/office/powerpoint/2010/main" val="1078500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3"/>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dirty="0" smtClean="0"/>
              <a:t>When You Spot a Problem</a:t>
            </a:r>
          </a:p>
        </p:txBody>
      </p:sp>
      <p:grpSp>
        <p:nvGrpSpPr>
          <p:cNvPr id="3" name="Group 2"/>
          <p:cNvGrpSpPr/>
          <p:nvPr/>
        </p:nvGrpSpPr>
        <p:grpSpPr>
          <a:xfrm>
            <a:off x="434788" y="1375589"/>
            <a:ext cx="8023412" cy="4796611"/>
            <a:chOff x="434788" y="1375589"/>
            <a:chExt cx="8023412" cy="4796611"/>
          </a:xfrm>
        </p:grpSpPr>
        <p:sp>
          <p:nvSpPr>
            <p:cNvPr id="4" name="Freeform 3"/>
            <p:cNvSpPr/>
            <p:nvPr/>
          </p:nvSpPr>
          <p:spPr>
            <a:xfrm>
              <a:off x="3397443" y="1873905"/>
              <a:ext cx="5060757" cy="3986530"/>
            </a:xfrm>
            <a:custGeom>
              <a:avLst/>
              <a:gdLst>
                <a:gd name="connsiteX0" fmla="*/ 664435 w 3986529"/>
                <a:gd name="connsiteY0" fmla="*/ 0 h 5266944"/>
                <a:gd name="connsiteX1" fmla="*/ 3322094 w 3986529"/>
                <a:gd name="connsiteY1" fmla="*/ 0 h 5266944"/>
                <a:gd name="connsiteX2" fmla="*/ 3986529 w 3986529"/>
                <a:gd name="connsiteY2" fmla="*/ 664435 h 5266944"/>
                <a:gd name="connsiteX3" fmla="*/ 3986529 w 3986529"/>
                <a:gd name="connsiteY3" fmla="*/ 5266944 h 5266944"/>
                <a:gd name="connsiteX4" fmla="*/ 3986529 w 3986529"/>
                <a:gd name="connsiteY4" fmla="*/ 5266944 h 5266944"/>
                <a:gd name="connsiteX5" fmla="*/ 0 w 3986529"/>
                <a:gd name="connsiteY5" fmla="*/ 5266944 h 5266944"/>
                <a:gd name="connsiteX6" fmla="*/ 0 w 3986529"/>
                <a:gd name="connsiteY6" fmla="*/ 5266944 h 5266944"/>
                <a:gd name="connsiteX7" fmla="*/ 0 w 3986529"/>
                <a:gd name="connsiteY7" fmla="*/ 664435 h 5266944"/>
                <a:gd name="connsiteX8" fmla="*/ 664435 w 3986529"/>
                <a:gd name="connsiteY8" fmla="*/ 0 h 526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6529" h="5266944">
                  <a:moveTo>
                    <a:pt x="3986529" y="877842"/>
                  </a:moveTo>
                  <a:lnTo>
                    <a:pt x="3986529" y="4389102"/>
                  </a:lnTo>
                  <a:cubicBezTo>
                    <a:pt x="3986529" y="4873920"/>
                    <a:pt x="3761369" y="5266943"/>
                    <a:pt x="3483621" y="5266943"/>
                  </a:cubicBezTo>
                  <a:lnTo>
                    <a:pt x="0" y="5266943"/>
                  </a:lnTo>
                  <a:lnTo>
                    <a:pt x="0" y="5266943"/>
                  </a:lnTo>
                  <a:lnTo>
                    <a:pt x="0" y="1"/>
                  </a:lnTo>
                  <a:lnTo>
                    <a:pt x="0" y="1"/>
                  </a:lnTo>
                  <a:lnTo>
                    <a:pt x="3483621" y="1"/>
                  </a:lnTo>
                  <a:cubicBezTo>
                    <a:pt x="3761369" y="1"/>
                    <a:pt x="3986529" y="393024"/>
                    <a:pt x="3986529" y="877842"/>
                  </a:cubicBezTo>
                  <a:close/>
                </a:path>
              </a:pathLst>
            </a:custGeom>
            <a:solidFill>
              <a:schemeClr val="accent5">
                <a:alpha val="90000"/>
              </a:schemeClr>
            </a:solidFill>
            <a:ln>
              <a:noFill/>
            </a:ln>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1921" tIns="255566" rIns="316526" bIns="255567" numCol="1" spcCol="1270" anchor="ctr" anchorCtr="0">
              <a:noAutofit/>
            </a:bodyPr>
            <a:lstStyle/>
            <a:p>
              <a:pPr marL="457200" lvl="1" indent="-457200" algn="l" defTabSz="1422400">
                <a:lnSpc>
                  <a:spcPct val="100000"/>
                </a:lnSpc>
                <a:spcBef>
                  <a:spcPct val="0"/>
                </a:spcBef>
                <a:spcAft>
                  <a:spcPts val="0"/>
                </a:spcAft>
                <a:buChar char="••"/>
              </a:pPr>
              <a:r>
                <a:rPr lang="en-US" sz="2800" kern="1200" dirty="0" smtClean="0"/>
                <a:t>Make the change</a:t>
              </a:r>
            </a:p>
            <a:p>
              <a:pPr marL="457200" lvl="1" indent="-457200" algn="l" defTabSz="1422400">
                <a:lnSpc>
                  <a:spcPct val="100000"/>
                </a:lnSpc>
                <a:spcBef>
                  <a:spcPct val="0"/>
                </a:spcBef>
                <a:spcAft>
                  <a:spcPts val="0"/>
                </a:spcAft>
                <a:buChar char="••"/>
              </a:pPr>
              <a:endParaRPr lang="en-US" sz="2800" kern="1200" dirty="0" smtClean="0"/>
            </a:p>
            <a:p>
              <a:pPr marL="457200" lvl="1" indent="-457200" algn="l" defTabSz="1422400">
                <a:lnSpc>
                  <a:spcPct val="100000"/>
                </a:lnSpc>
                <a:spcBef>
                  <a:spcPct val="0"/>
                </a:spcBef>
                <a:spcAft>
                  <a:spcPts val="0"/>
                </a:spcAft>
                <a:buChar char="••"/>
              </a:pPr>
              <a:r>
                <a:rPr lang="en-US" sz="2800" kern="1200" dirty="0" smtClean="0"/>
                <a:t>Explain in supervisory comments</a:t>
              </a:r>
            </a:p>
            <a:p>
              <a:pPr marL="457200" lvl="1" indent="-457200" algn="l" defTabSz="1422400">
                <a:lnSpc>
                  <a:spcPct val="100000"/>
                </a:lnSpc>
                <a:spcBef>
                  <a:spcPct val="0"/>
                </a:spcBef>
                <a:spcAft>
                  <a:spcPts val="0"/>
                </a:spcAft>
                <a:buChar char="••"/>
              </a:pPr>
              <a:endParaRPr lang="en-US" sz="2800" kern="1200" dirty="0" smtClean="0"/>
            </a:p>
            <a:p>
              <a:pPr marL="457200" lvl="1" indent="-457200" algn="l" defTabSz="1422400">
                <a:lnSpc>
                  <a:spcPct val="100000"/>
                </a:lnSpc>
                <a:spcBef>
                  <a:spcPct val="0"/>
                </a:spcBef>
                <a:spcAft>
                  <a:spcPts val="0"/>
                </a:spcAft>
                <a:buChar char="••"/>
              </a:pPr>
              <a:r>
                <a:rPr lang="en-US" sz="2800" kern="1200" dirty="0" smtClean="0"/>
                <a:t>Approve</a:t>
              </a:r>
            </a:p>
          </p:txBody>
        </p:sp>
        <p:sp>
          <p:nvSpPr>
            <p:cNvPr id="5" name="Freeform 4"/>
            <p:cNvSpPr/>
            <p:nvPr/>
          </p:nvSpPr>
          <p:spPr>
            <a:xfrm>
              <a:off x="434788" y="1375589"/>
              <a:ext cx="2962655" cy="4796611"/>
            </a:xfrm>
            <a:custGeom>
              <a:avLst/>
              <a:gdLst>
                <a:gd name="connsiteX0" fmla="*/ 0 w 2962656"/>
                <a:gd name="connsiteY0" fmla="*/ 493786 h 4983162"/>
                <a:gd name="connsiteX1" fmla="*/ 493786 w 2962656"/>
                <a:gd name="connsiteY1" fmla="*/ 0 h 4983162"/>
                <a:gd name="connsiteX2" fmla="*/ 2468870 w 2962656"/>
                <a:gd name="connsiteY2" fmla="*/ 0 h 4983162"/>
                <a:gd name="connsiteX3" fmla="*/ 2962656 w 2962656"/>
                <a:gd name="connsiteY3" fmla="*/ 493786 h 4983162"/>
                <a:gd name="connsiteX4" fmla="*/ 2962656 w 2962656"/>
                <a:gd name="connsiteY4" fmla="*/ 4489376 h 4983162"/>
                <a:gd name="connsiteX5" fmla="*/ 2468870 w 2962656"/>
                <a:gd name="connsiteY5" fmla="*/ 4983162 h 4983162"/>
                <a:gd name="connsiteX6" fmla="*/ 493786 w 2962656"/>
                <a:gd name="connsiteY6" fmla="*/ 4983162 h 4983162"/>
                <a:gd name="connsiteX7" fmla="*/ 0 w 2962656"/>
                <a:gd name="connsiteY7" fmla="*/ 4489376 h 4983162"/>
                <a:gd name="connsiteX8" fmla="*/ 0 w 2962656"/>
                <a:gd name="connsiteY8" fmla="*/ 493786 h 498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4983162">
                  <a:moveTo>
                    <a:pt x="0" y="493786"/>
                  </a:moveTo>
                  <a:cubicBezTo>
                    <a:pt x="0" y="221076"/>
                    <a:pt x="221076" y="0"/>
                    <a:pt x="493786" y="0"/>
                  </a:cubicBezTo>
                  <a:lnTo>
                    <a:pt x="2468870" y="0"/>
                  </a:lnTo>
                  <a:cubicBezTo>
                    <a:pt x="2741580" y="0"/>
                    <a:pt x="2962656" y="221076"/>
                    <a:pt x="2962656" y="493786"/>
                  </a:cubicBezTo>
                  <a:lnTo>
                    <a:pt x="2962656" y="4489376"/>
                  </a:lnTo>
                  <a:cubicBezTo>
                    <a:pt x="2962656" y="4762086"/>
                    <a:pt x="2741580" y="4983162"/>
                    <a:pt x="2468870" y="4983162"/>
                  </a:cubicBezTo>
                  <a:lnTo>
                    <a:pt x="493786" y="4983162"/>
                  </a:lnTo>
                  <a:cubicBezTo>
                    <a:pt x="221076" y="4983162"/>
                    <a:pt x="0" y="4762086"/>
                    <a:pt x="0" y="4489376"/>
                  </a:cubicBezTo>
                  <a:lnTo>
                    <a:pt x="0" y="493786"/>
                  </a:lnTo>
                  <a:close/>
                </a:path>
              </a:pathLst>
            </a:custGeom>
            <a:solidFill>
              <a:schemeClr val="accent3"/>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85595" tIns="215110" rIns="285595" bIns="215110" numCol="1" spcCol="1270" anchor="ctr" anchorCtr="0">
              <a:noAutofit/>
            </a:bodyPr>
            <a:lstStyle/>
            <a:p>
              <a:pPr lvl="0" algn="ctr" defTabSz="1644650">
                <a:lnSpc>
                  <a:spcPct val="90000"/>
                </a:lnSpc>
                <a:spcBef>
                  <a:spcPct val="0"/>
                </a:spcBef>
                <a:spcAft>
                  <a:spcPct val="35000"/>
                </a:spcAft>
              </a:pPr>
              <a:r>
                <a:rPr lang="en-US" sz="3700" kern="1200" smtClean="0"/>
                <a:t>Option A </a:t>
              </a:r>
            </a:p>
            <a:p>
              <a:pPr lvl="0" algn="ctr" defTabSz="1644650">
                <a:lnSpc>
                  <a:spcPct val="90000"/>
                </a:lnSpc>
                <a:spcBef>
                  <a:spcPct val="0"/>
                </a:spcBef>
                <a:spcAft>
                  <a:spcPct val="35000"/>
                </a:spcAft>
              </a:pPr>
              <a:r>
                <a:rPr lang="en-US" sz="3700" kern="1200" smtClean="0"/>
                <a:t>(less desirable)</a:t>
              </a:r>
              <a:endParaRPr lang="en-US" sz="3700" kern="1200"/>
            </a:p>
          </p:txBody>
        </p:sp>
      </p:grpSp>
      <p:sp>
        <p:nvSpPr>
          <p:cNvPr id="9" name="Rectangle 8">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bwMode="auto">
          <a:ln>
            <a:miter lim="800000"/>
            <a:headEnd/>
            <a:tailEnd/>
          </a:ln>
        </p:spPr>
        <p:txBody>
          <a:bodyPr wrap="square" numCol="1" anchorCtr="0" compatLnSpc="1">
            <a:prstTxWarp prst="textNoShape">
              <a:avLst/>
            </a:prstTxWarp>
          </a:bodyPr>
          <a:lstStyle/>
          <a:p>
            <a:r>
              <a:rPr lang="en-US" altLang="en-US" dirty="0" smtClean="0"/>
              <a:t>If you modify before approving…</a:t>
            </a:r>
          </a:p>
        </p:txBody>
      </p:sp>
      <p:sp>
        <p:nvSpPr>
          <p:cNvPr id="71683" name="Content Placeholder 2"/>
          <p:cNvSpPr>
            <a:spLocks noGrp="1"/>
          </p:cNvSpPr>
          <p:nvPr>
            <p:ph idx="4294967295"/>
          </p:nvPr>
        </p:nvSpPr>
        <p:spPr bwMode="auto">
          <a:xfrm>
            <a:off x="457200" y="1512217"/>
            <a:ext cx="7772400" cy="3429000"/>
          </a:xfrm>
        </p:spPr>
        <p:txBody>
          <a:bodyPr wrap="square" numCol="1" anchor="t" anchorCtr="0" compatLnSpc="1">
            <a:prstTxWarp prst="textNoShape">
              <a:avLst/>
            </a:prstTxWarp>
          </a:bodyPr>
          <a:lstStyle/>
          <a:p>
            <a:pPr eaLnBrk="1" hangingPunct="1">
              <a:spcBef>
                <a:spcPct val="0"/>
              </a:spcBef>
              <a:buFont typeface="Arial" panose="020B0604020202020204" pitchFamily="34" charset="0"/>
              <a:buNone/>
            </a:pPr>
            <a:r>
              <a:rPr lang="en-US" altLang="en-US" sz="2700" dirty="0"/>
              <a:t>…</a:t>
            </a:r>
            <a:r>
              <a:rPr lang="en-US" altLang="en-US" sz="2700" dirty="0">
                <a:hlinkClick r:id="rId3" action="ppaction://hlinksldjump"/>
              </a:rPr>
              <a:t>you need to explain</a:t>
            </a:r>
            <a:r>
              <a:rPr lang="en-US" altLang="en-US" sz="2700" dirty="0"/>
              <a:t>.</a:t>
            </a:r>
            <a:endParaRPr lang="en-US" altLang="en-US" dirty="0"/>
          </a:p>
        </p:txBody>
      </p:sp>
      <p:sp>
        <p:nvSpPr>
          <p:cNvPr id="6" name="Rectangle 5">
            <a:hlinkClick r:id="rId4" action="ppaction://hlinksldjump"/>
          </p:cNvPr>
          <p:cNvSpPr/>
          <p:nvPr/>
        </p:nvSpPr>
        <p:spPr>
          <a:xfrm>
            <a:off x="1143000" y="5486400"/>
            <a:ext cx="8572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9" name="Picture 8"/>
          <p:cNvPicPr/>
          <p:nvPr/>
        </p:nvPicPr>
        <p:blipFill>
          <a:blip r:embed="rId5">
            <a:extLst>
              <a:ext uri="{28A0092B-C50C-407E-A947-70E740481C1C}">
                <a14:useLocalDpi xmlns:a14="http://schemas.microsoft.com/office/drawing/2010/main" val="0"/>
              </a:ext>
            </a:extLst>
          </a:blip>
          <a:stretch>
            <a:fillRect/>
          </a:stretch>
        </p:blipFill>
        <p:spPr>
          <a:xfrm>
            <a:off x="169483" y="4068076"/>
            <a:ext cx="8805035" cy="1269957"/>
          </a:xfrm>
          <a:prstGeom prst="rect">
            <a:avLst/>
          </a:prstGeom>
          <a:ln w="3175">
            <a:solidFill>
              <a:schemeClr val="tx1"/>
            </a:solidFill>
          </a:ln>
        </p:spPr>
      </p:pic>
    </p:spTree>
    <p:extLst>
      <p:ext uri="{BB962C8B-B14F-4D97-AF65-F5344CB8AC3E}">
        <p14:creationId xmlns:p14="http://schemas.microsoft.com/office/powerpoint/2010/main" val="4029696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xfrm>
            <a:off x="457200" y="0"/>
            <a:ext cx="8229600" cy="962025"/>
          </a:xfrm>
        </p:spPr>
        <p:txBody>
          <a:bodyPr rtlCol="0"/>
          <a:lstStyle/>
          <a:p>
            <a:pPr eaLnBrk="1" fontAlgn="auto" hangingPunct="1">
              <a:spcAft>
                <a:spcPts val="0"/>
              </a:spcAft>
              <a:defRPr/>
            </a:pPr>
            <a:r>
              <a:rPr lang="en-US" dirty="0" smtClean="0">
                <a:ea typeface="ＭＳ Ｐゴシック" pitchFamily="96" charset="-128"/>
                <a:cs typeface="+mj-cs"/>
                <a:sym typeface="Tahoma Bold" pitchFamily="96" charset="0"/>
              </a:rPr>
              <a:t>How does this apply to supervision?</a:t>
            </a:r>
          </a:p>
        </p:txBody>
      </p:sp>
      <p:sp>
        <p:nvSpPr>
          <p:cNvPr id="64515" name="Rectangle 5"/>
          <p:cNvSpPr>
            <a:spLocks/>
          </p:cNvSpPr>
          <p:nvPr/>
        </p:nvSpPr>
        <p:spPr bwMode="auto">
          <a:xfrm>
            <a:off x="457200" y="942975"/>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eaLnBrk="1" hangingPunct="1">
              <a:buClr>
                <a:srgbClr val="000000"/>
              </a:buClr>
              <a:buSzPct val="100000"/>
              <a:defRPr/>
            </a:pPr>
            <a:endParaRPr lang="en-US" dirty="0">
              <a:solidFill>
                <a:schemeClr val="tx1"/>
              </a:solidFill>
              <a:latin typeface="Tahoma" pitchFamily="34" charset="0"/>
              <a:cs typeface="Tahoma" pitchFamily="34" charset="0"/>
              <a:sym typeface="Tahoma" pitchFamily="34" charset="0"/>
            </a:endParaRPr>
          </a:p>
          <a:p>
            <a:pPr marL="457200" indent="-457200" eaLnBrk="1" hangingPunct="1">
              <a:buClr>
                <a:srgbClr val="000000"/>
              </a:buClr>
              <a:buSzPct val="100000"/>
              <a:buFont typeface="Verdana" panose="020B0604030504040204" pitchFamily="34" charset="0"/>
              <a:buChar char="•"/>
              <a:defRPr/>
            </a:pPr>
            <a:r>
              <a:rPr lang="en-US" dirty="0">
                <a:solidFill>
                  <a:schemeClr val="tx1"/>
                </a:solidFill>
                <a:latin typeface="+mn-lt"/>
                <a:cs typeface="Tahoma" pitchFamily="34" charset="0"/>
                <a:sym typeface="Tahoma" pitchFamily="34" charset="0"/>
              </a:rPr>
              <a:t>Take time to ask about specific </a:t>
            </a:r>
            <a:r>
              <a:rPr lang="en-US" dirty="0" smtClean="0">
                <a:solidFill>
                  <a:schemeClr val="tx1"/>
                </a:solidFill>
                <a:latin typeface="+mn-lt"/>
                <a:cs typeface="Tahoma" pitchFamily="34" charset="0"/>
                <a:sym typeface="Tahoma" pitchFamily="34" charset="0"/>
              </a:rPr>
              <a:t>situations.</a:t>
            </a:r>
            <a:endParaRPr lang="en-US" dirty="0">
              <a:solidFill>
                <a:schemeClr val="tx1"/>
              </a:solidFill>
              <a:latin typeface="+mn-lt"/>
              <a:cs typeface="Tahoma" pitchFamily="34" charset="0"/>
              <a:sym typeface="Tahoma" pitchFamily="34" charset="0"/>
            </a:endParaRPr>
          </a:p>
          <a:p>
            <a:pPr marL="457200" indent="-457200" eaLnBrk="1" hangingPunct="1">
              <a:buClr>
                <a:srgbClr val="000000"/>
              </a:buClr>
              <a:buSzPct val="100000"/>
              <a:buFont typeface="Verdana" panose="020B0604030504040204" pitchFamily="34" charset="0"/>
              <a:buChar char="•"/>
              <a:defRPr/>
            </a:pPr>
            <a:endParaRPr lang="en-US" dirty="0">
              <a:solidFill>
                <a:schemeClr val="tx1"/>
              </a:solidFill>
              <a:latin typeface="+mn-lt"/>
              <a:cs typeface="Tahoma" pitchFamily="34" charset="0"/>
              <a:sym typeface="Tahoma" pitchFamily="34" charset="0"/>
            </a:endParaRPr>
          </a:p>
          <a:p>
            <a:pPr marL="457200" indent="-457200" eaLnBrk="1" hangingPunct="1">
              <a:buClr>
                <a:srgbClr val="000000"/>
              </a:buClr>
              <a:buSzPct val="100000"/>
              <a:buFont typeface="Verdana" panose="020B0604030504040204" pitchFamily="34" charset="0"/>
              <a:buChar char="•"/>
              <a:defRPr/>
            </a:pPr>
            <a:r>
              <a:rPr lang="en-US" dirty="0">
                <a:solidFill>
                  <a:schemeClr val="tx1"/>
                </a:solidFill>
                <a:latin typeface="+mn-lt"/>
                <a:cs typeface="Tahoma" pitchFamily="34" charset="0"/>
                <a:sym typeface="Tahoma" pitchFamily="34" charset="0"/>
              </a:rPr>
              <a:t>Notice </a:t>
            </a:r>
            <a:r>
              <a:rPr lang="en-US" dirty="0" smtClean="0">
                <a:solidFill>
                  <a:schemeClr val="tx1"/>
                </a:solidFill>
                <a:latin typeface="+mn-lt"/>
                <a:cs typeface="Tahoma" pitchFamily="34" charset="0"/>
                <a:sym typeface="Tahoma" pitchFamily="34" charset="0"/>
              </a:rPr>
              <a:t>competency.</a:t>
            </a:r>
            <a:endParaRPr lang="en-US" dirty="0">
              <a:solidFill>
                <a:schemeClr val="tx1"/>
              </a:solidFill>
              <a:latin typeface="+mn-lt"/>
              <a:cs typeface="Tahoma" pitchFamily="34" charset="0"/>
              <a:sym typeface="Tahoma" pitchFamily="34" charset="0"/>
            </a:endParaRPr>
          </a:p>
          <a:p>
            <a:pPr marL="457200" indent="-457200" eaLnBrk="1" hangingPunct="1">
              <a:buClr>
                <a:srgbClr val="000000"/>
              </a:buClr>
              <a:buSzPct val="100000"/>
              <a:buFont typeface="Verdana" panose="020B0604030504040204" pitchFamily="34" charset="0"/>
              <a:buChar char="•"/>
              <a:defRPr/>
            </a:pPr>
            <a:endParaRPr lang="en-US" dirty="0">
              <a:solidFill>
                <a:schemeClr val="tx1"/>
              </a:solidFill>
              <a:latin typeface="+mn-lt"/>
              <a:cs typeface="Tahoma" pitchFamily="34" charset="0"/>
              <a:sym typeface="Tahoma" pitchFamily="34" charset="0"/>
            </a:endParaRPr>
          </a:p>
          <a:p>
            <a:pPr marL="457200" indent="-457200" eaLnBrk="1" hangingPunct="1">
              <a:buClr>
                <a:srgbClr val="000000"/>
              </a:buClr>
              <a:buSzPct val="100000"/>
              <a:buFont typeface="Verdana" panose="020B0604030504040204" pitchFamily="34" charset="0"/>
              <a:buChar char="•"/>
              <a:defRPr/>
            </a:pPr>
            <a:r>
              <a:rPr lang="en-US" dirty="0">
                <a:solidFill>
                  <a:schemeClr val="tx1"/>
                </a:solidFill>
                <a:latin typeface="+mn-lt"/>
                <a:cs typeface="Tahoma" pitchFamily="34" charset="0"/>
                <a:sym typeface="Tahoma" pitchFamily="34" charset="0"/>
              </a:rPr>
              <a:t>Ask about problem </a:t>
            </a:r>
            <a:r>
              <a:rPr lang="en-US" dirty="0" smtClean="0">
                <a:solidFill>
                  <a:schemeClr val="tx1"/>
                </a:solidFill>
                <a:latin typeface="+mn-lt"/>
                <a:cs typeface="Tahoma" pitchFamily="34" charset="0"/>
                <a:sym typeface="Tahoma" pitchFamily="34" charset="0"/>
              </a:rPr>
              <a:t>exceptions.</a:t>
            </a:r>
            <a:endParaRPr lang="en-US" dirty="0">
              <a:solidFill>
                <a:schemeClr val="tx1"/>
              </a:solidFill>
              <a:latin typeface="+mn-lt"/>
              <a:cs typeface="Tahoma" pitchFamily="34" charset="0"/>
              <a:sym typeface="Tahoma" pitchFamily="34" charset="0"/>
            </a:endParaRPr>
          </a:p>
          <a:p>
            <a:pPr marL="457200" indent="-457200" eaLnBrk="1" hangingPunct="1">
              <a:buClr>
                <a:srgbClr val="000000"/>
              </a:buClr>
              <a:buSzPct val="100000"/>
              <a:buFont typeface="Verdana" panose="020B0604030504040204" pitchFamily="34" charset="0"/>
              <a:buChar char="•"/>
              <a:defRPr/>
            </a:pPr>
            <a:endParaRPr lang="en-US" dirty="0">
              <a:solidFill>
                <a:schemeClr val="tx1"/>
              </a:solidFill>
              <a:latin typeface="+mn-lt"/>
              <a:cs typeface="Tahoma" pitchFamily="34" charset="0"/>
              <a:sym typeface="Tahoma" pitchFamily="34" charset="0"/>
            </a:endParaRPr>
          </a:p>
          <a:p>
            <a:pPr marL="457200" indent="-457200" eaLnBrk="1" hangingPunct="1">
              <a:buClr>
                <a:srgbClr val="000000"/>
              </a:buClr>
              <a:buSzPct val="100000"/>
              <a:buFont typeface="Verdana" panose="020B0604030504040204" pitchFamily="34" charset="0"/>
              <a:buChar char="•"/>
              <a:defRPr/>
            </a:pPr>
            <a:r>
              <a:rPr lang="en-US" dirty="0">
                <a:solidFill>
                  <a:schemeClr val="tx1"/>
                </a:solidFill>
                <a:latin typeface="+mn-lt"/>
                <a:cs typeface="Tahoma" pitchFamily="34" charset="0"/>
                <a:sym typeface="Tahoma" pitchFamily="34" charset="0"/>
              </a:rPr>
              <a:t>Elicit </a:t>
            </a:r>
            <a:r>
              <a:rPr lang="en-US" dirty="0">
                <a:solidFill>
                  <a:schemeClr val="tx1"/>
                </a:solidFill>
                <a:latin typeface="Tahoma" pitchFamily="34" charset="0"/>
                <a:cs typeface="Tahoma" pitchFamily="34" charset="0"/>
                <a:sym typeface="Tahoma" pitchFamily="34" charset="0"/>
              </a:rPr>
              <a:t>potential solution </a:t>
            </a:r>
            <a:r>
              <a:rPr lang="en-US" dirty="0" smtClean="0">
                <a:solidFill>
                  <a:schemeClr val="tx1"/>
                </a:solidFill>
                <a:latin typeface="Tahoma" pitchFamily="34" charset="0"/>
                <a:cs typeface="Tahoma" pitchFamily="34" charset="0"/>
                <a:sym typeface="Tahoma" pitchFamily="34" charset="0"/>
              </a:rPr>
              <a:t>strategies.</a:t>
            </a:r>
          </a:p>
          <a:p>
            <a:pPr marL="457200" indent="-457200" eaLnBrk="1" hangingPunct="1">
              <a:buClr>
                <a:srgbClr val="000000"/>
              </a:buClr>
              <a:buSzPct val="100000"/>
              <a:buFont typeface="Arial" pitchFamily="34" charset="0"/>
              <a:buChar char="•"/>
              <a:defRPr/>
            </a:pPr>
            <a:endParaRPr lang="en-US" dirty="0">
              <a:solidFill>
                <a:schemeClr val="tx1"/>
              </a:solidFill>
              <a:latin typeface="Tahoma" pitchFamily="34" charset="0"/>
              <a:cs typeface="Tahoma" pitchFamily="34" charset="0"/>
              <a:sym typeface="Tahoma" pitchFamily="34" charset="0"/>
            </a:endParaRPr>
          </a:p>
          <a:p>
            <a:pPr marL="342900" indent="-342900" eaLnBrk="1" hangingPunct="1">
              <a:buClr>
                <a:srgbClr val="000000"/>
              </a:buClr>
              <a:buSzPct val="100000"/>
              <a:buFont typeface="Arial" pitchFamily="34" charset="0"/>
              <a:buChar char="•"/>
              <a:defRPr/>
            </a:pPr>
            <a:endParaRPr lang="en-US" dirty="0">
              <a:solidFill>
                <a:schemeClr val="tx1"/>
              </a:solidFill>
              <a:latin typeface="Tahoma" pitchFamily="34" charset="0"/>
              <a:cs typeface="Tahoma" pitchFamily="34" charset="0"/>
              <a:sym typeface="Tahoma" pitchFamily="34" charset="0"/>
            </a:endParaRPr>
          </a:p>
          <a:p>
            <a:pPr algn="ctr" eaLnBrk="1" hangingPunct="1">
              <a:buClr>
                <a:srgbClr val="000000"/>
              </a:buClr>
              <a:buSzPct val="100000"/>
              <a:defRPr/>
            </a:pPr>
            <a:r>
              <a:rPr lang="en-US" i="1" dirty="0">
                <a:solidFill>
                  <a:schemeClr val="tx1"/>
                </a:solidFill>
                <a:latin typeface="+mn-lt"/>
                <a:ea typeface="Tahoma" pitchFamily="34" charset="0"/>
                <a:cs typeface="Tahoma" pitchFamily="34" charset="0"/>
                <a:sym typeface="Century Gothic" pitchFamily="34" charset="0"/>
              </a:rPr>
              <a:t>This conveys trust and respect in the worker’</a:t>
            </a:r>
            <a:r>
              <a:rPr lang="en-US" altLang="ja-JP" i="1" dirty="0">
                <a:solidFill>
                  <a:schemeClr val="tx1"/>
                </a:solidFill>
                <a:latin typeface="+mn-lt"/>
                <a:ea typeface="Tahoma" pitchFamily="34" charset="0"/>
                <a:cs typeface="Tahoma" pitchFamily="34" charset="0"/>
                <a:sym typeface="Century Gothic" pitchFamily="34" charset="0"/>
              </a:rPr>
              <a:t>s ideas.</a:t>
            </a:r>
            <a:endParaRPr lang="en-US" i="1" dirty="0">
              <a:solidFill>
                <a:schemeClr val="tx1"/>
              </a:solidFill>
              <a:latin typeface="+mn-lt"/>
              <a:ea typeface="Tahoma" pitchFamily="34" charset="0"/>
              <a:cs typeface="Tahoma" pitchFamily="34" charset="0"/>
              <a:sym typeface="Century Gothic" pitchFamily="34" charset="0"/>
            </a:endParaRPr>
          </a:p>
          <a:p>
            <a:pPr marL="342900" indent="-342900" algn="ctr" eaLnBrk="1" hangingPunct="1">
              <a:buClr>
                <a:srgbClr val="000000"/>
              </a:buClr>
              <a:buSzPct val="100000"/>
              <a:buFont typeface="Arial" pitchFamily="34" charset="0"/>
              <a:buChar char="•"/>
              <a:defRPr/>
            </a:pPr>
            <a:endParaRPr lang="en-US" dirty="0">
              <a:solidFill>
                <a:schemeClr val="tx1"/>
              </a:solidFill>
              <a:latin typeface="Tahoma" pitchFamily="34" charset="0"/>
              <a:ea typeface="Tahoma" pitchFamily="34" charset="0"/>
              <a:cs typeface="Tahoma" pitchFamily="34" charset="0"/>
              <a:sym typeface="Tahoma" pitchFamily="34" charset="0"/>
            </a:endParaRPr>
          </a:p>
          <a:p>
            <a:pPr marL="342900" indent="-342900" eaLnBrk="1" hangingPunct="1">
              <a:buClr>
                <a:srgbClr val="000000"/>
              </a:buClr>
              <a:buSzPct val="100000"/>
              <a:buFont typeface="Arial" pitchFamily="34" charset="0"/>
              <a:buChar char="•"/>
              <a:defRPr/>
            </a:pPr>
            <a:endParaRPr lang="en-US" dirty="0">
              <a:solidFill>
                <a:schemeClr val="tx1"/>
              </a:solidFill>
              <a:latin typeface="Tahoma" pitchFamily="34" charset="0"/>
              <a:cs typeface="Tahoma" pitchFamily="34" charset="0"/>
              <a:sym typeface="Tahoma" pitchFamily="34" charset="0"/>
            </a:endParaRPr>
          </a:p>
        </p:txBody>
      </p:sp>
      <p:pic>
        <p:nvPicPr>
          <p:cNvPr id="6656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2758" y="1981200"/>
            <a:ext cx="24765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3"/>
          <p:cNvSpPr>
            <a:spLocks noChangeArrowheads="1"/>
          </p:cNvSpPr>
          <p:nvPr/>
        </p:nvSpPr>
        <p:spPr bwMode="auto">
          <a:xfrm>
            <a:off x="2589213" y="6137275"/>
            <a:ext cx="3214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eaLnBrk="1" hangingPunct="1">
              <a:defRPr/>
            </a:pPr>
            <a:r>
              <a:rPr lang="en-US" sz="1400" i="1" dirty="0">
                <a:solidFill>
                  <a:srgbClr val="333399"/>
                </a:solidFill>
                <a:latin typeface="+mn-lt"/>
              </a:rPr>
              <a:t>www.solutionbasedcasework.com</a:t>
            </a:r>
          </a:p>
        </p:txBody>
      </p:sp>
    </p:spTree>
    <p:extLst>
      <p:ext uri="{BB962C8B-B14F-4D97-AF65-F5344CB8AC3E}">
        <p14:creationId xmlns:p14="http://schemas.microsoft.com/office/powerpoint/2010/main" val="1346769028"/>
      </p:ext>
    </p:extLst>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192" y="1307478"/>
            <a:ext cx="4195616" cy="5341515"/>
          </a:xfrm>
          <a:prstGeom prst="rect">
            <a:avLst/>
          </a:prstGeom>
          <a:ln w="3175">
            <a:solidFill>
              <a:schemeClr val="tx1"/>
            </a:solidFill>
          </a:ln>
        </p:spPr>
      </p:pic>
      <p:sp>
        <p:nvSpPr>
          <p:cNvPr id="72707" name="Title 1"/>
          <p:cNvSpPr>
            <a:spLocks noGrp="1"/>
          </p:cNvSpPr>
          <p:nvPr>
            <p:ph type="title"/>
          </p:nvPr>
        </p:nvSpPr>
        <p:spPr bwMode="auto">
          <a:ln>
            <a:miter lim="800000"/>
            <a:headEnd/>
            <a:tailEnd/>
          </a:ln>
        </p:spPr>
        <p:txBody>
          <a:bodyPr wrap="square" numCol="1" anchorCtr="0" compatLnSpc="1">
            <a:prstTxWarp prst="textNoShape">
              <a:avLst/>
            </a:prstTxWarp>
          </a:bodyPr>
          <a:lstStyle/>
          <a:p>
            <a:r>
              <a:rPr lang="en-US" altLang="en-US" dirty="0" smtClean="0"/>
              <a:t>What Your Worker Will See</a:t>
            </a:r>
          </a:p>
        </p:txBody>
      </p:sp>
      <p:sp>
        <p:nvSpPr>
          <p:cNvPr id="7" name="Rectangle 6">
            <a:hlinkClick r:id="rId4" action="ppaction://hlinksldjump"/>
          </p:cNvPr>
          <p:cNvSpPr/>
          <p:nvPr/>
        </p:nvSpPr>
        <p:spPr>
          <a:xfrm>
            <a:off x="1143000" y="5486400"/>
            <a:ext cx="8572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 name="Down Arrow 7"/>
          <p:cNvSpPr/>
          <p:nvPr/>
        </p:nvSpPr>
        <p:spPr>
          <a:xfrm rot="5400000">
            <a:off x="6555508" y="6222002"/>
            <a:ext cx="228600" cy="400050"/>
          </a:xfrm>
          <a:prstGeom prst="downArrow">
            <a:avLst/>
          </a:prstGeom>
          <a:solidFill>
            <a:srgbClr val="C0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extLst>
      <p:ext uri="{BB962C8B-B14F-4D97-AF65-F5344CB8AC3E}">
        <p14:creationId xmlns:p14="http://schemas.microsoft.com/office/powerpoint/2010/main" val="2204915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dirty="0" smtClean="0"/>
              <a:t>When You Spot a Problem</a:t>
            </a:r>
          </a:p>
        </p:txBody>
      </p:sp>
      <p:grpSp>
        <p:nvGrpSpPr>
          <p:cNvPr id="3" name="Group 2"/>
          <p:cNvGrpSpPr/>
          <p:nvPr/>
        </p:nvGrpSpPr>
        <p:grpSpPr>
          <a:xfrm>
            <a:off x="488576" y="1353737"/>
            <a:ext cx="8229600" cy="5486266"/>
            <a:chOff x="488576" y="1353737"/>
            <a:chExt cx="8229600" cy="5486266"/>
          </a:xfrm>
        </p:grpSpPr>
        <p:sp>
          <p:nvSpPr>
            <p:cNvPr id="5" name="Freeform 4"/>
            <p:cNvSpPr/>
            <p:nvPr/>
          </p:nvSpPr>
          <p:spPr>
            <a:xfrm>
              <a:off x="3451231" y="1621361"/>
              <a:ext cx="5266945" cy="2140982"/>
            </a:xfrm>
            <a:custGeom>
              <a:avLst/>
              <a:gdLst>
                <a:gd name="connsiteX0" fmla="*/ 356837 w 2140981"/>
                <a:gd name="connsiteY0" fmla="*/ 0 h 5266944"/>
                <a:gd name="connsiteX1" fmla="*/ 1784144 w 2140981"/>
                <a:gd name="connsiteY1" fmla="*/ 0 h 5266944"/>
                <a:gd name="connsiteX2" fmla="*/ 2140981 w 2140981"/>
                <a:gd name="connsiteY2" fmla="*/ 356837 h 5266944"/>
                <a:gd name="connsiteX3" fmla="*/ 2140981 w 2140981"/>
                <a:gd name="connsiteY3" fmla="*/ 5266944 h 5266944"/>
                <a:gd name="connsiteX4" fmla="*/ 2140981 w 2140981"/>
                <a:gd name="connsiteY4" fmla="*/ 5266944 h 5266944"/>
                <a:gd name="connsiteX5" fmla="*/ 0 w 2140981"/>
                <a:gd name="connsiteY5" fmla="*/ 5266944 h 5266944"/>
                <a:gd name="connsiteX6" fmla="*/ 0 w 2140981"/>
                <a:gd name="connsiteY6" fmla="*/ 5266944 h 5266944"/>
                <a:gd name="connsiteX7" fmla="*/ 0 w 2140981"/>
                <a:gd name="connsiteY7" fmla="*/ 356837 h 5266944"/>
                <a:gd name="connsiteX8" fmla="*/ 356837 w 2140981"/>
                <a:gd name="connsiteY8" fmla="*/ 0 h 526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0981" h="5266944">
                  <a:moveTo>
                    <a:pt x="2140981" y="877842"/>
                  </a:moveTo>
                  <a:lnTo>
                    <a:pt x="2140981" y="4389102"/>
                  </a:lnTo>
                  <a:cubicBezTo>
                    <a:pt x="2140981" y="4873921"/>
                    <a:pt x="2076039" y="5266943"/>
                    <a:pt x="1995929" y="5266943"/>
                  </a:cubicBezTo>
                  <a:lnTo>
                    <a:pt x="0" y="5266943"/>
                  </a:lnTo>
                  <a:lnTo>
                    <a:pt x="0" y="5266943"/>
                  </a:lnTo>
                  <a:lnTo>
                    <a:pt x="0" y="1"/>
                  </a:lnTo>
                  <a:lnTo>
                    <a:pt x="0" y="1"/>
                  </a:lnTo>
                  <a:lnTo>
                    <a:pt x="1995929" y="1"/>
                  </a:lnTo>
                  <a:cubicBezTo>
                    <a:pt x="2076039" y="1"/>
                    <a:pt x="2140981" y="393023"/>
                    <a:pt x="2140981" y="877842"/>
                  </a:cubicBezTo>
                  <a:close/>
                </a:path>
              </a:pathLst>
            </a:custGeom>
            <a:solidFill>
              <a:schemeClr val="accent5">
                <a:alpha val="90000"/>
              </a:schemeClr>
            </a:solidFill>
            <a:ln>
              <a:noFill/>
            </a:ln>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6201" tIns="142614" rIns="180714" bIns="142615" numCol="1" spcCol="1270" anchor="ctr" anchorCtr="0">
              <a:noAutofit/>
            </a:bodyPr>
            <a:lstStyle/>
            <a:p>
              <a:pPr marL="0" lvl="1" indent="0" algn="l" defTabSz="889000">
                <a:lnSpc>
                  <a:spcPct val="90000"/>
                </a:lnSpc>
                <a:spcBef>
                  <a:spcPct val="0"/>
                </a:spcBef>
                <a:spcAft>
                  <a:spcPct val="15000"/>
                </a:spcAft>
              </a:pPr>
              <a:r>
                <a:rPr lang="en-US" sz="2000" kern="1200" dirty="0" smtClean="0"/>
                <a:t>Meet with worker to discuss</a:t>
              </a:r>
            </a:p>
            <a:p>
              <a:pPr lvl="2" indent="-457200" algn="l" defTabSz="889000">
                <a:lnSpc>
                  <a:spcPct val="90000"/>
                </a:lnSpc>
                <a:spcBef>
                  <a:spcPct val="0"/>
                </a:spcBef>
                <a:spcAft>
                  <a:spcPct val="15000"/>
                </a:spcAft>
                <a:buFont typeface="Verdana" panose="020B0604030504040204" pitchFamily="34" charset="0"/>
                <a:buChar char="••"/>
              </a:pPr>
              <a:r>
                <a:rPr lang="en-US" sz="2000" kern="1200" dirty="0" smtClean="0"/>
                <a:t>Explain issue</a:t>
              </a:r>
            </a:p>
            <a:p>
              <a:pPr lvl="2" indent="-457200" algn="l" defTabSz="889000">
                <a:lnSpc>
                  <a:spcPct val="90000"/>
                </a:lnSpc>
                <a:spcBef>
                  <a:spcPct val="0"/>
                </a:spcBef>
                <a:spcAft>
                  <a:spcPct val="15000"/>
                </a:spcAft>
                <a:buFont typeface="Verdana" panose="020B0604030504040204" pitchFamily="34" charset="0"/>
                <a:buChar char="••"/>
              </a:pPr>
              <a:r>
                <a:rPr lang="en-US" sz="2000" kern="1200" dirty="0" smtClean="0"/>
                <a:t>Ask for worker’s perspective</a:t>
              </a:r>
            </a:p>
            <a:p>
              <a:pPr lvl="2" indent="-457200" algn="l" defTabSz="889000">
                <a:lnSpc>
                  <a:spcPct val="90000"/>
                </a:lnSpc>
                <a:spcBef>
                  <a:spcPct val="0"/>
                </a:spcBef>
                <a:spcAft>
                  <a:spcPct val="15000"/>
                </a:spcAft>
                <a:buFont typeface="Verdana" panose="020B0604030504040204" pitchFamily="34" charset="0"/>
                <a:buChar char="••"/>
              </a:pPr>
              <a:r>
                <a:rPr lang="en-US" sz="2000" kern="1200" dirty="0" smtClean="0"/>
                <a:t>Use SDM policy and/or definition</a:t>
              </a:r>
            </a:p>
          </p:txBody>
        </p:sp>
        <p:sp>
          <p:nvSpPr>
            <p:cNvPr id="6" name="Freeform 5"/>
            <p:cNvSpPr/>
            <p:nvPr/>
          </p:nvSpPr>
          <p:spPr>
            <a:xfrm>
              <a:off x="488576" y="1353737"/>
              <a:ext cx="2962656" cy="2676227"/>
            </a:xfrm>
            <a:custGeom>
              <a:avLst/>
              <a:gdLst>
                <a:gd name="connsiteX0" fmla="*/ 0 w 2962656"/>
                <a:gd name="connsiteY0" fmla="*/ 446047 h 2676227"/>
                <a:gd name="connsiteX1" fmla="*/ 446047 w 2962656"/>
                <a:gd name="connsiteY1" fmla="*/ 0 h 2676227"/>
                <a:gd name="connsiteX2" fmla="*/ 2516609 w 2962656"/>
                <a:gd name="connsiteY2" fmla="*/ 0 h 2676227"/>
                <a:gd name="connsiteX3" fmla="*/ 2962656 w 2962656"/>
                <a:gd name="connsiteY3" fmla="*/ 446047 h 2676227"/>
                <a:gd name="connsiteX4" fmla="*/ 2962656 w 2962656"/>
                <a:gd name="connsiteY4" fmla="*/ 2230180 h 2676227"/>
                <a:gd name="connsiteX5" fmla="*/ 2516609 w 2962656"/>
                <a:gd name="connsiteY5" fmla="*/ 2676227 h 2676227"/>
                <a:gd name="connsiteX6" fmla="*/ 446047 w 2962656"/>
                <a:gd name="connsiteY6" fmla="*/ 2676227 h 2676227"/>
                <a:gd name="connsiteX7" fmla="*/ 0 w 2962656"/>
                <a:gd name="connsiteY7" fmla="*/ 2230180 h 2676227"/>
                <a:gd name="connsiteX8" fmla="*/ 0 w 2962656"/>
                <a:gd name="connsiteY8" fmla="*/ 446047 h 267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2676227">
                  <a:moveTo>
                    <a:pt x="0" y="446047"/>
                  </a:moveTo>
                  <a:cubicBezTo>
                    <a:pt x="0" y="199702"/>
                    <a:pt x="199702" y="0"/>
                    <a:pt x="446047" y="0"/>
                  </a:cubicBezTo>
                  <a:lnTo>
                    <a:pt x="2516609" y="0"/>
                  </a:lnTo>
                  <a:cubicBezTo>
                    <a:pt x="2762954" y="0"/>
                    <a:pt x="2962656" y="199702"/>
                    <a:pt x="2962656" y="446047"/>
                  </a:cubicBezTo>
                  <a:lnTo>
                    <a:pt x="2962656" y="2230180"/>
                  </a:lnTo>
                  <a:cubicBezTo>
                    <a:pt x="2962656" y="2476525"/>
                    <a:pt x="2762954" y="2676227"/>
                    <a:pt x="2516609" y="2676227"/>
                  </a:cubicBezTo>
                  <a:lnTo>
                    <a:pt x="446047" y="2676227"/>
                  </a:lnTo>
                  <a:cubicBezTo>
                    <a:pt x="199702" y="2676227"/>
                    <a:pt x="0" y="2476525"/>
                    <a:pt x="0" y="2230180"/>
                  </a:cubicBezTo>
                  <a:lnTo>
                    <a:pt x="0" y="446047"/>
                  </a:lnTo>
                  <a:close/>
                </a:path>
              </a:pathLst>
            </a:custGeom>
            <a:solidFill>
              <a:schemeClr val="accent3"/>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83043" tIns="206843" rIns="283043" bIns="206843" numCol="1" spcCol="1270" anchor="ctr" anchorCtr="0">
              <a:noAutofit/>
            </a:bodyPr>
            <a:lstStyle/>
            <a:p>
              <a:pPr lvl="0" algn="ctr" defTabSz="1778000">
                <a:lnSpc>
                  <a:spcPct val="90000"/>
                </a:lnSpc>
                <a:spcBef>
                  <a:spcPct val="0"/>
                </a:spcBef>
                <a:spcAft>
                  <a:spcPct val="35000"/>
                </a:spcAft>
              </a:pPr>
              <a:r>
                <a:rPr lang="en-US" sz="4000" kern="1200" smtClean="0"/>
                <a:t>Option B (better choice)</a:t>
              </a:r>
              <a:endParaRPr lang="en-US" sz="4000" kern="1200"/>
            </a:p>
          </p:txBody>
        </p:sp>
        <p:sp>
          <p:nvSpPr>
            <p:cNvPr id="8" name="Freeform 7"/>
            <p:cNvSpPr/>
            <p:nvPr/>
          </p:nvSpPr>
          <p:spPr>
            <a:xfrm>
              <a:off x="3451231" y="4431399"/>
              <a:ext cx="5266945" cy="2140982"/>
            </a:xfrm>
            <a:custGeom>
              <a:avLst/>
              <a:gdLst>
                <a:gd name="connsiteX0" fmla="*/ 356837 w 2140981"/>
                <a:gd name="connsiteY0" fmla="*/ 0 h 5266944"/>
                <a:gd name="connsiteX1" fmla="*/ 1784144 w 2140981"/>
                <a:gd name="connsiteY1" fmla="*/ 0 h 5266944"/>
                <a:gd name="connsiteX2" fmla="*/ 2140981 w 2140981"/>
                <a:gd name="connsiteY2" fmla="*/ 356837 h 5266944"/>
                <a:gd name="connsiteX3" fmla="*/ 2140981 w 2140981"/>
                <a:gd name="connsiteY3" fmla="*/ 5266944 h 5266944"/>
                <a:gd name="connsiteX4" fmla="*/ 2140981 w 2140981"/>
                <a:gd name="connsiteY4" fmla="*/ 5266944 h 5266944"/>
                <a:gd name="connsiteX5" fmla="*/ 0 w 2140981"/>
                <a:gd name="connsiteY5" fmla="*/ 5266944 h 5266944"/>
                <a:gd name="connsiteX6" fmla="*/ 0 w 2140981"/>
                <a:gd name="connsiteY6" fmla="*/ 5266944 h 5266944"/>
                <a:gd name="connsiteX7" fmla="*/ 0 w 2140981"/>
                <a:gd name="connsiteY7" fmla="*/ 356837 h 5266944"/>
                <a:gd name="connsiteX8" fmla="*/ 356837 w 2140981"/>
                <a:gd name="connsiteY8" fmla="*/ 0 h 526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0981" h="5266944">
                  <a:moveTo>
                    <a:pt x="2140981" y="877842"/>
                  </a:moveTo>
                  <a:lnTo>
                    <a:pt x="2140981" y="4389102"/>
                  </a:lnTo>
                  <a:cubicBezTo>
                    <a:pt x="2140981" y="4873921"/>
                    <a:pt x="2076039" y="5266943"/>
                    <a:pt x="1995929" y="5266943"/>
                  </a:cubicBezTo>
                  <a:lnTo>
                    <a:pt x="0" y="5266943"/>
                  </a:lnTo>
                  <a:lnTo>
                    <a:pt x="0" y="5266943"/>
                  </a:lnTo>
                  <a:lnTo>
                    <a:pt x="0" y="1"/>
                  </a:lnTo>
                  <a:lnTo>
                    <a:pt x="0" y="1"/>
                  </a:lnTo>
                  <a:lnTo>
                    <a:pt x="1995929" y="1"/>
                  </a:lnTo>
                  <a:cubicBezTo>
                    <a:pt x="2076039" y="1"/>
                    <a:pt x="2140981" y="393023"/>
                    <a:pt x="2140981" y="877842"/>
                  </a:cubicBezTo>
                  <a:close/>
                </a:path>
              </a:pathLst>
            </a:custGeom>
            <a:solidFill>
              <a:schemeClr val="accent5">
                <a:alpha val="90000"/>
              </a:schemeClr>
            </a:solidFill>
            <a:ln>
              <a:noFill/>
            </a:ln>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6201" tIns="142614" rIns="180714" bIns="142615" numCol="1" spcCol="1270" anchor="ctr" anchorCtr="0">
              <a:noAutofit/>
            </a:bodyPr>
            <a:lstStyle/>
            <a:p>
              <a:pPr marL="457200" lvl="1" indent="-457200" algn="l" defTabSz="889000">
                <a:lnSpc>
                  <a:spcPct val="90000"/>
                </a:lnSpc>
                <a:spcBef>
                  <a:spcPct val="0"/>
                </a:spcBef>
                <a:spcAft>
                  <a:spcPct val="15000"/>
                </a:spcAft>
                <a:buFont typeface="Verdana" panose="020B0604030504040204" pitchFamily="34" charset="0"/>
                <a:buChar char="••"/>
              </a:pPr>
              <a:r>
                <a:rPr lang="en-US" sz="2000" kern="1200" dirty="0" smtClean="0"/>
                <a:t>Use opportunity to build competence</a:t>
              </a:r>
            </a:p>
            <a:p>
              <a:pPr marL="457200" lvl="2" indent="-457200" algn="l" defTabSz="889000">
                <a:lnSpc>
                  <a:spcPct val="90000"/>
                </a:lnSpc>
                <a:spcBef>
                  <a:spcPct val="0"/>
                </a:spcBef>
                <a:spcAft>
                  <a:spcPct val="15000"/>
                </a:spcAft>
                <a:buFont typeface="Verdana" panose="020B0604030504040204" pitchFamily="34" charset="0"/>
                <a:buChar char="••"/>
              </a:pPr>
              <a:r>
                <a:rPr lang="en-US" sz="2000" kern="1200" dirty="0" smtClean="0"/>
                <a:t>Build on worker knowledge/skill</a:t>
              </a:r>
            </a:p>
            <a:p>
              <a:pPr marL="457200" lvl="2" indent="-457200" algn="l" defTabSz="889000">
                <a:lnSpc>
                  <a:spcPct val="90000"/>
                </a:lnSpc>
                <a:spcBef>
                  <a:spcPct val="0"/>
                </a:spcBef>
                <a:spcAft>
                  <a:spcPct val="15000"/>
                </a:spcAft>
                <a:buFont typeface="Verdana" panose="020B0604030504040204" pitchFamily="34" charset="0"/>
                <a:buChar char="••"/>
              </a:pPr>
              <a:r>
                <a:rPr lang="en-US" sz="2000" kern="1200" dirty="0" smtClean="0"/>
                <a:t>How can this conversation</a:t>
              </a:r>
            </a:p>
            <a:p>
              <a:pPr marL="914400" lvl="3" indent="-457200" algn="l" defTabSz="889000">
                <a:lnSpc>
                  <a:spcPct val="90000"/>
                </a:lnSpc>
                <a:spcBef>
                  <a:spcPct val="0"/>
                </a:spcBef>
                <a:spcAft>
                  <a:spcPct val="15000"/>
                </a:spcAft>
                <a:buFont typeface="Myriad Pro" panose="020B0503030403020204" pitchFamily="34" charset="0"/>
                <a:buChar char="»"/>
              </a:pPr>
              <a:r>
                <a:rPr lang="en-US" sz="2000" kern="1200" dirty="0" smtClean="0"/>
                <a:t>Motivate?</a:t>
              </a:r>
            </a:p>
            <a:p>
              <a:pPr marL="914400" lvl="3" indent="-457200" algn="l" defTabSz="889000">
                <a:lnSpc>
                  <a:spcPct val="90000"/>
                </a:lnSpc>
                <a:spcBef>
                  <a:spcPct val="0"/>
                </a:spcBef>
                <a:spcAft>
                  <a:spcPct val="15000"/>
                </a:spcAft>
                <a:buFont typeface="Myriad Pro" panose="020B0503030403020204" pitchFamily="34" charset="0"/>
                <a:buChar char="»"/>
              </a:pPr>
              <a:r>
                <a:rPr lang="en-US" sz="2000" kern="1200" dirty="0" smtClean="0"/>
                <a:t>Inspire pride?</a:t>
              </a:r>
            </a:p>
          </p:txBody>
        </p:sp>
        <p:sp>
          <p:nvSpPr>
            <p:cNvPr id="9" name="Freeform 8"/>
            <p:cNvSpPr/>
            <p:nvPr/>
          </p:nvSpPr>
          <p:spPr>
            <a:xfrm>
              <a:off x="488576" y="4163776"/>
              <a:ext cx="2962656" cy="2676227"/>
            </a:xfrm>
            <a:custGeom>
              <a:avLst/>
              <a:gdLst>
                <a:gd name="connsiteX0" fmla="*/ 0 w 2962656"/>
                <a:gd name="connsiteY0" fmla="*/ 446047 h 2676227"/>
                <a:gd name="connsiteX1" fmla="*/ 446047 w 2962656"/>
                <a:gd name="connsiteY1" fmla="*/ 0 h 2676227"/>
                <a:gd name="connsiteX2" fmla="*/ 2516609 w 2962656"/>
                <a:gd name="connsiteY2" fmla="*/ 0 h 2676227"/>
                <a:gd name="connsiteX3" fmla="*/ 2962656 w 2962656"/>
                <a:gd name="connsiteY3" fmla="*/ 446047 h 2676227"/>
                <a:gd name="connsiteX4" fmla="*/ 2962656 w 2962656"/>
                <a:gd name="connsiteY4" fmla="*/ 2230180 h 2676227"/>
                <a:gd name="connsiteX5" fmla="*/ 2516609 w 2962656"/>
                <a:gd name="connsiteY5" fmla="*/ 2676227 h 2676227"/>
                <a:gd name="connsiteX6" fmla="*/ 446047 w 2962656"/>
                <a:gd name="connsiteY6" fmla="*/ 2676227 h 2676227"/>
                <a:gd name="connsiteX7" fmla="*/ 0 w 2962656"/>
                <a:gd name="connsiteY7" fmla="*/ 2230180 h 2676227"/>
                <a:gd name="connsiteX8" fmla="*/ 0 w 2962656"/>
                <a:gd name="connsiteY8" fmla="*/ 446047 h 267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2676227">
                  <a:moveTo>
                    <a:pt x="0" y="446047"/>
                  </a:moveTo>
                  <a:cubicBezTo>
                    <a:pt x="0" y="199702"/>
                    <a:pt x="199702" y="0"/>
                    <a:pt x="446047" y="0"/>
                  </a:cubicBezTo>
                  <a:lnTo>
                    <a:pt x="2516609" y="0"/>
                  </a:lnTo>
                  <a:cubicBezTo>
                    <a:pt x="2762954" y="0"/>
                    <a:pt x="2962656" y="199702"/>
                    <a:pt x="2962656" y="446047"/>
                  </a:cubicBezTo>
                  <a:lnTo>
                    <a:pt x="2962656" y="2230180"/>
                  </a:lnTo>
                  <a:cubicBezTo>
                    <a:pt x="2962656" y="2476525"/>
                    <a:pt x="2762954" y="2676227"/>
                    <a:pt x="2516609" y="2676227"/>
                  </a:cubicBezTo>
                  <a:lnTo>
                    <a:pt x="446047" y="2676227"/>
                  </a:lnTo>
                  <a:cubicBezTo>
                    <a:pt x="199702" y="2676227"/>
                    <a:pt x="0" y="2476525"/>
                    <a:pt x="0" y="2230180"/>
                  </a:cubicBezTo>
                  <a:lnTo>
                    <a:pt x="0" y="446047"/>
                  </a:lnTo>
                  <a:close/>
                </a:path>
              </a:pathLst>
            </a:custGeom>
            <a:solidFill>
              <a:schemeClr val="accent3"/>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83043" tIns="206843" rIns="283043" bIns="206843" numCol="1" spcCol="1270" anchor="ctr" anchorCtr="0">
              <a:noAutofit/>
            </a:bodyPr>
            <a:lstStyle/>
            <a:p>
              <a:pPr lvl="0" algn="ctr" defTabSz="1778000">
                <a:lnSpc>
                  <a:spcPct val="90000"/>
                </a:lnSpc>
                <a:spcBef>
                  <a:spcPct val="0"/>
                </a:spcBef>
                <a:spcAft>
                  <a:spcPct val="35000"/>
                </a:spcAft>
              </a:pPr>
              <a:r>
                <a:rPr lang="en-US" sz="4000" kern="1200" smtClean="0"/>
                <a:t>Change together, if needed</a:t>
              </a:r>
              <a:endParaRPr lang="en-US" sz="4000" kern="1200" dirty="0" smtClean="0"/>
            </a:p>
          </p:txBody>
        </p:sp>
      </p:grpSp>
      <p:sp>
        <p:nvSpPr>
          <p:cNvPr id="4" name="Rectangle 3">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bwMode="auto">
          <a:xfrm>
            <a:off x="457200" y="1603"/>
            <a:ext cx="8229600" cy="961998"/>
          </a:xfrm>
          <a:ln>
            <a:miter lim="800000"/>
            <a:headEnd/>
            <a:tailEnd/>
          </a:ln>
        </p:spPr>
        <p:txBody>
          <a:bodyPr wrap="square" numCol="1" anchorCtr="0" compatLnSpc="1">
            <a:prstTxWarp prst="textNoShape">
              <a:avLst/>
            </a:prstTxWarp>
          </a:bodyPr>
          <a:lstStyle/>
          <a:p>
            <a:pPr indent="0" eaLnBrk="1" hangingPunct="1"/>
            <a:r>
              <a:rPr lang="en-US" altLang="en-US" dirty="0" smtClean="0"/>
              <a:t>How </a:t>
            </a:r>
            <a:r>
              <a:rPr lang="en-US" altLang="en-US" smtClean="0"/>
              <a:t>extensively should </a:t>
            </a:r>
            <a:r>
              <a:rPr lang="en-US" altLang="en-US" dirty="0" smtClean="0"/>
              <a:t>you review?</a:t>
            </a:r>
          </a:p>
        </p:txBody>
      </p:sp>
      <p:sp>
        <p:nvSpPr>
          <p:cNvPr id="70659" name="Content Placeholder 2"/>
          <p:cNvSpPr>
            <a:spLocks noGrp="1"/>
          </p:cNvSpPr>
          <p:nvPr>
            <p:ph idx="4294967295"/>
          </p:nvPr>
        </p:nvSpPr>
        <p:spPr bwMode="auto">
          <a:xfrm>
            <a:off x="571500" y="1259648"/>
            <a:ext cx="7848600" cy="609600"/>
          </a:xfrm>
        </p:spPr>
        <p:txBody>
          <a:bodyPr wrap="square" numCol="1" anchor="t" anchorCtr="0" compatLnSpc="1">
            <a:prstTxWarp prst="textNoShape">
              <a:avLst/>
            </a:prstTxWarp>
            <a:normAutofit/>
          </a:bodyPr>
          <a:lstStyle/>
          <a:p>
            <a:pPr eaLnBrk="1" hangingPunct="1">
              <a:spcBef>
                <a:spcPct val="0"/>
              </a:spcBef>
              <a:buFont typeface="Arial" charset="0"/>
              <a:buNone/>
              <a:defRPr/>
            </a:pPr>
            <a:r>
              <a:rPr lang="en-US" sz="2700" dirty="0" smtClean="0"/>
              <a:t>County policy prevails.</a:t>
            </a:r>
          </a:p>
          <a:p>
            <a:pPr eaLnBrk="1" hangingPunct="1">
              <a:spcBef>
                <a:spcPct val="0"/>
              </a:spcBef>
              <a:buFontTx/>
              <a:buNone/>
              <a:defRPr/>
            </a:pPr>
            <a:endParaRPr lang="en-US" sz="2800" dirty="0" smtClean="0"/>
          </a:p>
        </p:txBody>
      </p:sp>
      <p:graphicFrame>
        <p:nvGraphicFramePr>
          <p:cNvPr id="5" name="Table 4"/>
          <p:cNvGraphicFramePr>
            <a:graphicFrameLocks noGrp="1"/>
          </p:cNvGraphicFramePr>
          <p:nvPr>
            <p:extLst>
              <p:ext uri="{D42A27DB-BD31-4B8C-83A1-F6EECF244321}">
                <p14:modId xmlns:p14="http://schemas.microsoft.com/office/powerpoint/2010/main" val="2208885479"/>
              </p:ext>
            </p:extLst>
          </p:nvPr>
        </p:nvGraphicFramePr>
        <p:xfrm>
          <a:off x="609600" y="1869248"/>
          <a:ext cx="7620000" cy="4597669"/>
        </p:xfrm>
        <a:graphic>
          <a:graphicData uri="http://schemas.openxmlformats.org/drawingml/2006/table">
            <a:tbl>
              <a:tblPr firstRow="1" bandRow="1">
                <a:tableStyleId>{5C22544A-7EE6-4342-B048-85BDC9FD1C3A}</a:tableStyleId>
              </a:tblPr>
              <a:tblGrid>
                <a:gridCol w="1780373"/>
                <a:gridCol w="5839627"/>
              </a:tblGrid>
              <a:tr h="634687">
                <a:tc>
                  <a:txBody>
                    <a:bodyPr/>
                    <a:lstStyle/>
                    <a:p>
                      <a:pPr algn="ctr"/>
                      <a:r>
                        <a:rPr lang="en-US" sz="2400" dirty="0" smtClean="0"/>
                        <a:t>HOW</a:t>
                      </a:r>
                      <a:r>
                        <a:rPr lang="en-US" sz="2400" baseline="0" dirty="0" smtClean="0"/>
                        <a:t> OFTEN?</a:t>
                      </a:r>
                      <a:endParaRPr lang="en-US" sz="2400" dirty="0"/>
                    </a:p>
                  </a:txBody>
                  <a:tcPr marT="45723" marB="45723" anchor="ctr"/>
                </a:tc>
                <a:tc>
                  <a:txBody>
                    <a:bodyPr/>
                    <a:lstStyle/>
                    <a:p>
                      <a:pPr algn="ctr"/>
                      <a:r>
                        <a:rPr lang="en-US" sz="2400" dirty="0" smtClean="0"/>
                        <a:t>WHAT?</a:t>
                      </a:r>
                      <a:endParaRPr lang="en-US" sz="2400" dirty="0"/>
                    </a:p>
                  </a:txBody>
                  <a:tcPr marT="45723" marB="45723" anchor="ctr"/>
                </a:tc>
              </a:tr>
              <a:tr h="1763011">
                <a:tc>
                  <a:txBody>
                    <a:bodyPr/>
                    <a:lstStyle/>
                    <a:p>
                      <a:r>
                        <a:rPr lang="en-US" sz="2400" b="1" dirty="0" smtClean="0"/>
                        <a:t>ALWAYS</a:t>
                      </a:r>
                      <a:endParaRPr lang="en-US" sz="2400" b="1" dirty="0"/>
                    </a:p>
                  </a:txBody>
                  <a:tcPr marT="45723" marB="45723" anchor="ctr"/>
                </a:tc>
                <a:tc>
                  <a:txBody>
                    <a:bodyPr/>
                    <a:lstStyle/>
                    <a:p>
                      <a:pPr marL="342900" indent="-342900">
                        <a:buFont typeface="Verdana" panose="020B0604030504040204" pitchFamily="34" charset="0"/>
                        <a:buChar char="•"/>
                      </a:pPr>
                      <a:r>
                        <a:rPr lang="en-US" sz="2000" smtClean="0"/>
                        <a:t>Overrides/”other” responses</a:t>
                      </a:r>
                      <a:endParaRPr lang="en-US" sz="2000" dirty="0" smtClean="0"/>
                    </a:p>
                    <a:p>
                      <a:pPr marL="342900" indent="-342900">
                        <a:buFont typeface="Verdana" panose="020B0604030504040204" pitchFamily="34" charset="0"/>
                        <a:buChar char="•"/>
                      </a:pPr>
                      <a:r>
                        <a:rPr lang="en-US" sz="2000" dirty="0" smtClean="0"/>
                        <a:t>Overall consistency with what you know</a:t>
                      </a:r>
                    </a:p>
                    <a:p>
                      <a:pPr marL="342900" indent="-342900">
                        <a:buFont typeface="Verdana" panose="020B0604030504040204" pitchFamily="34" charset="0"/>
                        <a:buChar char="•"/>
                      </a:pPr>
                      <a:r>
                        <a:rPr lang="en-US" sz="2000" dirty="0" smtClean="0"/>
                        <a:t>Obvious item inconsistency</a:t>
                      </a:r>
                    </a:p>
                    <a:p>
                      <a:pPr marL="342900" indent="-342900">
                        <a:buFont typeface="Verdana" panose="020B0604030504040204" pitchFamily="34" charset="0"/>
                        <a:buChar char="•"/>
                      </a:pPr>
                      <a:r>
                        <a:rPr lang="en-US" sz="2000" dirty="0" smtClean="0"/>
                        <a:t>Bottom line compared to action planned/taken</a:t>
                      </a:r>
                      <a:endParaRPr lang="en-US" sz="2000" dirty="0"/>
                    </a:p>
                  </a:txBody>
                  <a:tcPr marT="45723" marB="45723"/>
                </a:tc>
              </a:tr>
              <a:tr h="916768">
                <a:tc>
                  <a:txBody>
                    <a:bodyPr/>
                    <a:lstStyle/>
                    <a:p>
                      <a:r>
                        <a:rPr lang="en-US" sz="2000" smtClean="0"/>
                        <a:t>Spot-check</a:t>
                      </a:r>
                      <a:endParaRPr lang="en-US" sz="2000" dirty="0"/>
                    </a:p>
                  </a:txBody>
                  <a:tcPr marT="45723" marB="45723" anchor="ctr"/>
                </a:tc>
                <a:tc>
                  <a:txBody>
                    <a:bodyPr/>
                    <a:lstStyle/>
                    <a:p>
                      <a:pPr marL="342900" indent="-342900">
                        <a:buFont typeface="Verdana" panose="020B0604030504040204" pitchFamily="34" charset="0"/>
                        <a:buChar char="•"/>
                      </a:pPr>
                      <a:r>
                        <a:rPr lang="en-US" sz="2000" dirty="0" smtClean="0"/>
                        <a:t>Random item scores vs. narrative</a:t>
                      </a:r>
                    </a:p>
                    <a:p>
                      <a:pPr marL="342900" indent="-342900">
                        <a:buFont typeface="Verdana" panose="020B0604030504040204" pitchFamily="34" charset="0"/>
                        <a:buChar char="•"/>
                      </a:pPr>
                      <a:r>
                        <a:rPr lang="en-US" sz="2000" dirty="0" smtClean="0"/>
                        <a:t>Prior history vs. SafeMeasures history and/or</a:t>
                      </a:r>
                      <a:r>
                        <a:rPr lang="en-US" sz="2000" baseline="0" dirty="0" smtClean="0"/>
                        <a:t> CWS/CMS</a:t>
                      </a:r>
                      <a:endParaRPr lang="en-US" sz="2000" dirty="0"/>
                    </a:p>
                  </a:txBody>
                  <a:tcPr marT="45723" marB="45723"/>
                </a:tc>
              </a:tr>
              <a:tr h="916768">
                <a:tc>
                  <a:txBody>
                    <a:bodyPr/>
                    <a:lstStyle/>
                    <a:p>
                      <a:r>
                        <a:rPr lang="en-US" sz="2000" dirty="0" smtClean="0"/>
                        <a:t>Small random sample</a:t>
                      </a:r>
                      <a:endParaRPr lang="en-US" sz="2000" dirty="0"/>
                    </a:p>
                  </a:txBody>
                  <a:tcPr marT="45723" marB="45723" anchor="ctr"/>
                </a:tc>
                <a:tc>
                  <a:txBody>
                    <a:bodyPr/>
                    <a:lstStyle/>
                    <a:p>
                      <a:pPr marL="223838" indent="-223838">
                        <a:buFont typeface="Arial" pitchFamily="34" charset="0"/>
                        <a:buNone/>
                      </a:pPr>
                      <a:r>
                        <a:rPr lang="en-US" sz="2000" dirty="0" smtClean="0"/>
                        <a:t>Supervisory case reading</a:t>
                      </a:r>
                      <a:r>
                        <a:rPr lang="en-US" sz="2000" baseline="0" dirty="0" smtClean="0"/>
                        <a:t> (Modules 3 and 4)</a:t>
                      </a:r>
                      <a:endParaRPr lang="en-US" sz="2000" dirty="0"/>
                    </a:p>
                  </a:txBody>
                  <a:tcPr marT="45723" marB="45723"/>
                </a:tc>
              </a:tr>
            </a:tbl>
          </a:graphicData>
        </a:graphic>
      </p:graphicFrame>
      <p:sp>
        <p:nvSpPr>
          <p:cNvPr id="6" name="Rectangle 5">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smtClean="0"/>
              <a:t>How extensively should you spot-check?</a:t>
            </a:r>
          </a:p>
        </p:txBody>
      </p:sp>
      <p:sp>
        <p:nvSpPr>
          <p:cNvPr id="71683" name="Content Placeholder 2"/>
          <p:cNvSpPr>
            <a:spLocks noGrp="1"/>
          </p:cNvSpPr>
          <p:nvPr>
            <p:ph idx="4294967295"/>
          </p:nvPr>
        </p:nvSpPr>
        <p:spPr bwMode="auto">
          <a:xfrm>
            <a:off x="457200" y="1252949"/>
            <a:ext cx="7848600" cy="609600"/>
          </a:xfrm>
        </p:spPr>
        <p:txBody>
          <a:bodyPr wrap="square" numCol="1" anchor="t" anchorCtr="0" compatLnSpc="1">
            <a:prstTxWarp prst="textNoShape">
              <a:avLst/>
            </a:prstTxWarp>
            <a:normAutofit/>
          </a:bodyPr>
          <a:lstStyle/>
          <a:p>
            <a:pPr eaLnBrk="1" hangingPunct="1">
              <a:spcBef>
                <a:spcPct val="0"/>
              </a:spcBef>
              <a:buFont typeface="Arial" charset="0"/>
              <a:buNone/>
              <a:defRPr/>
            </a:pPr>
            <a:r>
              <a:rPr lang="en-US" sz="2700" dirty="0" smtClean="0"/>
              <a:t>County policy prevails.</a:t>
            </a:r>
          </a:p>
          <a:p>
            <a:pPr eaLnBrk="1" hangingPunct="1">
              <a:spcBef>
                <a:spcPct val="0"/>
              </a:spcBef>
              <a:buFontTx/>
              <a:buNone/>
              <a:defRPr/>
            </a:pPr>
            <a:endParaRPr lang="en-US" sz="2700" dirty="0" smtClean="0"/>
          </a:p>
        </p:txBody>
      </p:sp>
      <p:graphicFrame>
        <p:nvGraphicFramePr>
          <p:cNvPr id="5" name="Table 4"/>
          <p:cNvGraphicFramePr>
            <a:graphicFrameLocks noGrp="1"/>
          </p:cNvGraphicFramePr>
          <p:nvPr>
            <p:extLst>
              <p:ext uri="{D42A27DB-BD31-4B8C-83A1-F6EECF244321}">
                <p14:modId xmlns:p14="http://schemas.microsoft.com/office/powerpoint/2010/main" val="1416859928"/>
              </p:ext>
            </p:extLst>
          </p:nvPr>
        </p:nvGraphicFramePr>
        <p:xfrm>
          <a:off x="461682" y="1862549"/>
          <a:ext cx="8077200" cy="4647938"/>
        </p:xfrm>
        <a:graphic>
          <a:graphicData uri="http://schemas.openxmlformats.org/drawingml/2006/table">
            <a:tbl>
              <a:tblPr firstRow="1" bandRow="1">
                <a:tableStyleId>{5C22544A-7EE6-4342-B048-85BDC9FD1C3A}</a:tableStyleId>
              </a:tblPr>
              <a:tblGrid>
                <a:gridCol w="5912177"/>
                <a:gridCol w="2165023"/>
              </a:tblGrid>
              <a:tr h="838138">
                <a:tc>
                  <a:txBody>
                    <a:bodyPr/>
                    <a:lstStyle/>
                    <a:p>
                      <a:pPr algn="ctr"/>
                      <a:r>
                        <a:rPr lang="en-US" sz="2400" dirty="0" smtClean="0"/>
                        <a:t>WORKER</a:t>
                      </a:r>
                      <a:endParaRPr lang="en-US" sz="2400" dirty="0"/>
                    </a:p>
                  </a:txBody>
                  <a:tcPr marT="45717" marB="45717" anchor="ctr"/>
                </a:tc>
                <a:tc>
                  <a:txBody>
                    <a:bodyPr/>
                    <a:lstStyle/>
                    <a:p>
                      <a:pPr algn="ctr"/>
                      <a:r>
                        <a:rPr lang="en-US" sz="2400" smtClean="0"/>
                        <a:t>SPOT-CHECK </a:t>
                      </a:r>
                      <a:r>
                        <a:rPr lang="en-US" sz="2400" dirty="0" smtClean="0"/>
                        <a:t>LEVEL</a:t>
                      </a:r>
                      <a:endParaRPr lang="en-US" sz="2400" dirty="0"/>
                    </a:p>
                  </a:txBody>
                  <a:tcPr marT="45717" marB="45717" anchor="ctr"/>
                </a:tc>
              </a:tr>
              <a:tr h="1188632">
                <a:tc>
                  <a:txBody>
                    <a:bodyPr/>
                    <a:lstStyle/>
                    <a:p>
                      <a:pPr marL="342900" indent="-342900">
                        <a:buFont typeface="Verdana" panose="020B0604030504040204" pitchFamily="34" charset="0"/>
                        <a:buChar char="•"/>
                      </a:pPr>
                      <a:r>
                        <a:rPr lang="en-US" sz="2000" dirty="0" smtClean="0"/>
                        <a:t>In training</a:t>
                      </a:r>
                    </a:p>
                    <a:p>
                      <a:pPr marL="342900" indent="-342900">
                        <a:buFont typeface="Verdana" panose="020B0604030504040204" pitchFamily="34" charset="0"/>
                        <a:buChar char="•"/>
                      </a:pPr>
                      <a:r>
                        <a:rPr lang="en-US" sz="2000" dirty="0" smtClean="0"/>
                        <a:t>Has not demonstrated</a:t>
                      </a:r>
                      <a:r>
                        <a:rPr lang="en-US" sz="2000" baseline="0" dirty="0" smtClean="0"/>
                        <a:t> competency</a:t>
                      </a:r>
                    </a:p>
                    <a:p>
                      <a:pPr marL="342900" indent="-342900">
                        <a:buFont typeface="Verdana" panose="020B0604030504040204" pitchFamily="34" charset="0"/>
                        <a:buChar char="•"/>
                      </a:pPr>
                      <a:r>
                        <a:rPr lang="en-US" sz="2000" baseline="0" dirty="0" smtClean="0"/>
                        <a:t>Struggling with workload, personal issues</a:t>
                      </a:r>
                      <a:endParaRPr lang="en-US" sz="2000" dirty="0"/>
                    </a:p>
                  </a:txBody>
                  <a:tcPr marT="45717" marB="45717"/>
                </a:tc>
                <a:tc>
                  <a:txBody>
                    <a:bodyPr/>
                    <a:lstStyle/>
                    <a:p>
                      <a:pPr algn="ctr">
                        <a:buFont typeface="Arial" pitchFamily="34" charset="0"/>
                        <a:buNone/>
                      </a:pPr>
                      <a:r>
                        <a:rPr lang="en-US" sz="2400" dirty="0" smtClean="0"/>
                        <a:t>HIGH</a:t>
                      </a:r>
                      <a:endParaRPr lang="en-US" sz="2400" dirty="0"/>
                    </a:p>
                  </a:txBody>
                  <a:tcPr marT="45717" marB="45717" anchor="ctr"/>
                </a:tc>
              </a:tr>
              <a:tr h="716227">
                <a:tc>
                  <a:txBody>
                    <a:bodyPr/>
                    <a:lstStyle/>
                    <a:p>
                      <a:pPr marL="223838" indent="-223838">
                        <a:buFont typeface="Arial" pitchFamily="34" charset="0"/>
                        <a:buNone/>
                      </a:pPr>
                      <a:r>
                        <a:rPr lang="en-US" sz="2000" dirty="0" smtClean="0"/>
                        <a:t>Most workers</a:t>
                      </a:r>
                      <a:endParaRPr lang="en-US" sz="2000" dirty="0"/>
                    </a:p>
                  </a:txBody>
                  <a:tcPr marT="45717" marB="45717" anchor="ctr"/>
                </a:tc>
                <a:tc>
                  <a:txBody>
                    <a:bodyPr/>
                    <a:lstStyle/>
                    <a:p>
                      <a:pPr algn="ctr">
                        <a:buFont typeface="Arial" pitchFamily="34" charset="0"/>
                        <a:buNone/>
                      </a:pPr>
                      <a:r>
                        <a:rPr lang="en-US" sz="2400" dirty="0" smtClean="0"/>
                        <a:t>MEDIUM</a:t>
                      </a:r>
                      <a:endParaRPr lang="en-US" sz="2400" dirty="0"/>
                    </a:p>
                  </a:txBody>
                  <a:tcPr marT="45717" marB="45717" anchor="ctr"/>
                </a:tc>
              </a:tr>
              <a:tr h="1554365">
                <a:tc>
                  <a:txBody>
                    <a:bodyPr/>
                    <a:lstStyle/>
                    <a:p>
                      <a:pPr marL="342900" indent="-342900">
                        <a:buFont typeface="Verdana" panose="020B0604030504040204" pitchFamily="34" charset="0"/>
                        <a:buChar char="•"/>
                      </a:pPr>
                      <a:r>
                        <a:rPr lang="en-US" sz="2000" smtClean="0"/>
                        <a:t>Has demonstrated </a:t>
                      </a:r>
                      <a:r>
                        <a:rPr lang="en-US" sz="2000" dirty="0" smtClean="0"/>
                        <a:t>competency</a:t>
                      </a:r>
                      <a:r>
                        <a:rPr lang="en-US" sz="2000" baseline="0" dirty="0" smtClean="0"/>
                        <a:t> through previous and current spot checks and supervisory case reading</a:t>
                      </a:r>
                    </a:p>
                    <a:p>
                      <a:pPr marL="342900" indent="-342900">
                        <a:buFont typeface="Verdana" panose="020B0604030504040204" pitchFamily="34" charset="0"/>
                        <a:buChar char="•"/>
                      </a:pPr>
                      <a:r>
                        <a:rPr lang="en-US" sz="2000" baseline="0" dirty="0" smtClean="0"/>
                        <a:t>No extenuating pressures</a:t>
                      </a:r>
                      <a:endParaRPr lang="en-US" sz="2000" dirty="0"/>
                    </a:p>
                  </a:txBody>
                  <a:tcPr marT="45717" marB="45717"/>
                </a:tc>
                <a:tc>
                  <a:txBody>
                    <a:bodyPr/>
                    <a:lstStyle/>
                    <a:p>
                      <a:pPr algn="ctr">
                        <a:buFont typeface="Arial" pitchFamily="34" charset="0"/>
                        <a:buNone/>
                      </a:pPr>
                      <a:r>
                        <a:rPr lang="en-US" sz="2400" dirty="0" smtClean="0"/>
                        <a:t>LOW</a:t>
                      </a:r>
                      <a:endParaRPr lang="en-US" sz="2400" dirty="0"/>
                    </a:p>
                  </a:txBody>
                  <a:tcPr marT="45717" marB="45717" anchor="ctr"/>
                </a:tc>
              </a:tr>
            </a:tbl>
          </a:graphicData>
        </a:graphic>
      </p:graphicFrame>
      <p:sp>
        <p:nvSpPr>
          <p:cNvPr id="6" name="Rectangle 5">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3"/>
          <p:cNvSpPr>
            <a:spLocks noGrp="1"/>
          </p:cNvSpPr>
          <p:nvPr>
            <p:ph type="ctrTitle"/>
          </p:nvPr>
        </p:nvSpPr>
        <p:spPr bwMode="auto">
          <a:extLst>
            <a:ext uri="{91240B29-F687-4F45-9708-019B960494DF}">
              <a14:hiddenLine xmlns:a14="http://schemas.microsoft.com/office/drawing/2010/main" w="50800">
                <a:solidFill>
                  <a:srgbClr val="2C928F"/>
                </a:solidFill>
                <a:miter lim="800000"/>
                <a:headEnd/>
                <a:tailEnd/>
              </a14:hiddenLine>
            </a:ext>
          </a:extLst>
        </p:spPr>
        <p:txBody>
          <a:bodyPr wrap="square" numCol="1" anchor="t" anchorCtr="0" compatLnSpc="1">
            <a:prstTxWarp prst="textNoShape">
              <a:avLst/>
            </a:prstTxWarp>
          </a:bodyPr>
          <a:lstStyle/>
          <a:p>
            <a:pPr indent="0"/>
            <a:r>
              <a:rPr lang="en-US" altLang="en-US" sz="4400" smtClean="0">
                <a:solidFill>
                  <a:schemeClr val="tx1"/>
                </a:solidFill>
              </a:rPr>
              <a:t/>
            </a:r>
            <a:br>
              <a:rPr lang="en-US" altLang="en-US" sz="4400" smtClean="0">
                <a:solidFill>
                  <a:schemeClr val="tx1"/>
                </a:solidFill>
              </a:rPr>
            </a:br>
            <a:r>
              <a:rPr lang="en-US" altLang="en-US" sz="4400">
                <a:solidFill>
                  <a:schemeClr val="tx1"/>
                </a:solidFill>
              </a:rPr>
              <a:t/>
            </a:r>
            <a:br>
              <a:rPr lang="en-US" altLang="en-US" sz="4400">
                <a:solidFill>
                  <a:schemeClr val="tx1"/>
                </a:solidFill>
              </a:rPr>
            </a:br>
            <a:r>
              <a:rPr lang="en-US" altLang="en-US" sz="4400" smtClean="0">
                <a:solidFill>
                  <a:schemeClr val="tx1"/>
                </a:solidFill>
              </a:rPr>
              <a:t>Turning </a:t>
            </a:r>
            <a:r>
              <a:rPr lang="en-US" altLang="en-US" sz="4400" dirty="0" smtClean="0">
                <a:solidFill>
                  <a:schemeClr val="tx1"/>
                </a:solidFill>
              </a:rPr>
              <a:t>Mistakes Into Opportunities</a:t>
            </a:r>
          </a:p>
        </p:txBody>
      </p:sp>
      <p:sp>
        <p:nvSpPr>
          <p:cNvPr id="6" name="Rectangle 5">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680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968081"/>
            <a:ext cx="37528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bwMode="auto">
          <a:xfrm>
            <a:off x="476250" y="4776"/>
            <a:ext cx="8229600" cy="961998"/>
          </a:xfrm>
          <a:ln>
            <a:miter lim="800000"/>
            <a:headEnd/>
            <a:tailEnd/>
          </a:ln>
        </p:spPr>
        <p:txBody>
          <a:bodyPr wrap="square" numCol="1" anchorCtr="0" compatLnSpc="1">
            <a:prstTxWarp prst="textNoShape">
              <a:avLst/>
            </a:prstTxWarp>
          </a:bodyPr>
          <a:lstStyle/>
          <a:p>
            <a:pPr eaLnBrk="1" hangingPunct="1"/>
            <a:r>
              <a:rPr lang="en-US" altLang="en-US" dirty="0" smtClean="0"/>
              <a:t>Scene One</a:t>
            </a:r>
          </a:p>
        </p:txBody>
      </p:sp>
      <p:sp>
        <p:nvSpPr>
          <p:cNvPr id="70659" name="Content Placeholder 2"/>
          <p:cNvSpPr>
            <a:spLocks noGrp="1"/>
          </p:cNvSpPr>
          <p:nvPr>
            <p:ph sz="half" idx="4294967295"/>
          </p:nvPr>
        </p:nvSpPr>
        <p:spPr>
          <a:xfrm>
            <a:off x="400648" y="3124200"/>
            <a:ext cx="4095152" cy="3505200"/>
          </a:xfrm>
        </p:spPr>
        <p:txBody>
          <a:bodyPr>
            <a:noAutofit/>
          </a:bodyPr>
          <a:lstStyle/>
          <a:p>
            <a:pPr marL="465138" indent="-465138" eaLnBrk="1" hangingPunct="1">
              <a:spcBef>
                <a:spcPts val="0"/>
              </a:spcBef>
              <a:buClr>
                <a:schemeClr val="tx1"/>
              </a:buClr>
              <a:buFont typeface="Verdana" panose="020B0604030504040204" pitchFamily="34" charset="0"/>
              <a:buChar char="•"/>
              <a:defRPr/>
            </a:pPr>
            <a:r>
              <a:rPr lang="en-US" sz="2400" dirty="0" smtClean="0"/>
              <a:t>Two-minute prep</a:t>
            </a:r>
          </a:p>
          <a:p>
            <a:pPr marL="900113" lvl="1" indent="-430213" eaLnBrk="1" hangingPunct="1">
              <a:spcBef>
                <a:spcPts val="0"/>
              </a:spcBef>
              <a:buClr>
                <a:schemeClr val="tx1"/>
              </a:buClr>
              <a:buFont typeface="Calibri" pitchFamily="34" charset="0"/>
              <a:buChar char="»"/>
              <a:defRPr/>
            </a:pPr>
            <a:r>
              <a:rPr lang="en-US" dirty="0" smtClean="0"/>
              <a:t>Read the circumstances.</a:t>
            </a:r>
          </a:p>
          <a:p>
            <a:pPr marL="900113" lvl="1" indent="-430213" eaLnBrk="1" hangingPunct="1">
              <a:spcBef>
                <a:spcPts val="0"/>
              </a:spcBef>
              <a:buClr>
                <a:schemeClr val="tx1"/>
              </a:buClr>
              <a:buFont typeface="Calibri" pitchFamily="34" charset="0"/>
              <a:buChar char="»"/>
              <a:defRPr/>
            </a:pPr>
            <a:r>
              <a:rPr lang="en-US" dirty="0" smtClean="0"/>
              <a:t>Look up policies or definitions as needed.</a:t>
            </a:r>
          </a:p>
          <a:p>
            <a:pPr marL="465138" indent="-465138" eaLnBrk="1" hangingPunct="1">
              <a:spcBef>
                <a:spcPts val="0"/>
              </a:spcBef>
              <a:buClr>
                <a:schemeClr val="tx1"/>
              </a:buClr>
              <a:buFont typeface="Verdana" panose="020B0604030504040204" pitchFamily="34" charset="0"/>
              <a:buChar char="•"/>
              <a:defRPr/>
            </a:pPr>
            <a:endParaRPr lang="en-US" sz="2400" dirty="0" smtClean="0"/>
          </a:p>
          <a:p>
            <a:pPr marL="465138" indent="-465138" eaLnBrk="1" hangingPunct="1">
              <a:spcBef>
                <a:spcPts val="0"/>
              </a:spcBef>
              <a:buClr>
                <a:schemeClr val="tx1"/>
              </a:buClr>
              <a:buFont typeface="Verdana" panose="020B0604030504040204" pitchFamily="34" charset="0"/>
              <a:buChar char="•"/>
              <a:defRPr/>
            </a:pPr>
            <a:r>
              <a:rPr lang="en-US" sz="2400" dirty="0" smtClean="0"/>
              <a:t>Five-minute conversation</a:t>
            </a:r>
          </a:p>
          <a:p>
            <a:pPr marL="900113" lvl="1" indent="-430213" eaLnBrk="1" hangingPunct="1">
              <a:spcBef>
                <a:spcPts val="0"/>
              </a:spcBef>
              <a:buClr>
                <a:schemeClr val="tx1"/>
              </a:buClr>
              <a:buFont typeface="Calibri" pitchFamily="34" charset="0"/>
              <a:buChar char="»"/>
              <a:defRPr/>
            </a:pPr>
            <a:r>
              <a:rPr lang="en-US" dirty="0" smtClean="0"/>
              <a:t>Your goal as a supervisor is to use correction of assessments as an opportunity to increase worker competency.</a:t>
            </a:r>
          </a:p>
          <a:p>
            <a:pPr eaLnBrk="1" hangingPunct="1">
              <a:buFontTx/>
              <a:buNone/>
              <a:defRPr/>
            </a:pPr>
            <a:endParaRPr lang="en-US" sz="2400" dirty="0" smtClean="0"/>
          </a:p>
        </p:txBody>
      </p:sp>
      <p:sp>
        <p:nvSpPr>
          <p:cNvPr id="77847" name="Content Placeholder 3"/>
          <p:cNvSpPr>
            <a:spLocks noGrp="1"/>
          </p:cNvSpPr>
          <p:nvPr>
            <p:ph sz="half" idx="4294967295"/>
          </p:nvPr>
        </p:nvSpPr>
        <p:spPr bwMode="auto">
          <a:xfrm>
            <a:off x="4495800" y="1282535"/>
            <a:ext cx="4648200" cy="4670673"/>
          </a:xfrm>
        </p:spPr>
        <p:txBody>
          <a:bodyPr wrap="square" numCol="1" anchor="t" anchorCtr="0" compatLnSpc="1">
            <a:prstTxWarp prst="textNoShape">
              <a:avLst/>
            </a:prstTxWarp>
          </a:bodyPr>
          <a:lstStyle/>
          <a:p>
            <a:pPr>
              <a:buFont typeface="Arial" panose="020B0604020202020204" pitchFamily="34" charset="0"/>
              <a:buNone/>
            </a:pPr>
            <a:r>
              <a:rPr lang="en-US" altLang="en-US" sz="2400" b="1" i="1" dirty="0" smtClean="0"/>
              <a:t>ROLE-PLAY RULES</a:t>
            </a:r>
          </a:p>
          <a:p>
            <a:pPr>
              <a:buFont typeface="Arial" panose="020B0604020202020204" pitchFamily="34" charset="0"/>
              <a:buNone/>
            </a:pPr>
            <a:endParaRPr lang="en-US" altLang="en-US" sz="2400" b="1" i="1" dirty="0" smtClean="0"/>
          </a:p>
          <a:p>
            <a:pPr marL="457200" indent="-457200">
              <a:buClr>
                <a:schemeClr val="tx1"/>
              </a:buClr>
              <a:buFont typeface="Verdana" panose="020B0604030504040204" pitchFamily="34" charset="0"/>
              <a:buChar char="•"/>
            </a:pPr>
            <a:r>
              <a:rPr lang="en-US" altLang="en-US" sz="2400" i="1" dirty="0" smtClean="0"/>
              <a:t>Raise your hand to “freeze” the role play.</a:t>
            </a:r>
          </a:p>
          <a:p>
            <a:pPr marL="457200" indent="-457200">
              <a:buClr>
                <a:schemeClr val="tx1"/>
              </a:buClr>
              <a:buFont typeface="Verdana" panose="020B0604030504040204" pitchFamily="34" charset="0"/>
              <a:buChar char="•"/>
            </a:pPr>
            <a:endParaRPr lang="en-US" altLang="en-US" sz="2400" i="1" dirty="0" smtClean="0"/>
          </a:p>
          <a:p>
            <a:pPr marL="457200" indent="-457200">
              <a:buClr>
                <a:schemeClr val="tx1"/>
              </a:buClr>
              <a:buFont typeface="Verdana" panose="020B0604030504040204" pitchFamily="34" charset="0"/>
              <a:buChar char="•"/>
            </a:pPr>
            <a:r>
              <a:rPr lang="en-US" altLang="en-US" sz="2400" i="1" dirty="0" smtClean="0"/>
              <a:t>Everyone in group steps out of role to discuss the question.</a:t>
            </a:r>
          </a:p>
          <a:p>
            <a:pPr marL="457200" indent="-457200">
              <a:buClr>
                <a:schemeClr val="tx1"/>
              </a:buClr>
              <a:buFont typeface="Verdana" panose="020B0604030504040204" pitchFamily="34" charset="0"/>
              <a:buChar char="•"/>
            </a:pPr>
            <a:endParaRPr lang="en-US" altLang="en-US" sz="2400" i="1" dirty="0" smtClean="0"/>
          </a:p>
          <a:p>
            <a:pPr marL="457200" indent="-457200">
              <a:buClr>
                <a:schemeClr val="tx1"/>
              </a:buClr>
              <a:buFont typeface="Verdana" panose="020B0604030504040204" pitchFamily="34" charset="0"/>
              <a:buChar char="•"/>
            </a:pPr>
            <a:r>
              <a:rPr lang="en-US" altLang="en-US" sz="2400" i="1" dirty="0" smtClean="0"/>
              <a:t>Trainer will respond.</a:t>
            </a:r>
          </a:p>
        </p:txBody>
      </p:sp>
      <p:sp>
        <p:nvSpPr>
          <p:cNvPr id="6" name="Rectangle 5">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680385614"/>
              </p:ext>
            </p:extLst>
          </p:nvPr>
        </p:nvGraphicFramePr>
        <p:xfrm>
          <a:off x="533400" y="1381208"/>
          <a:ext cx="2286000" cy="1482724"/>
        </p:xfrm>
        <a:graphic>
          <a:graphicData uri="http://schemas.openxmlformats.org/drawingml/2006/table">
            <a:tbl>
              <a:tblPr firstRow="1" bandRow="1">
                <a:tableStyleId>{5C22544A-7EE6-4342-B048-85BDC9FD1C3A}</a:tableStyleId>
              </a:tblPr>
              <a:tblGrid>
                <a:gridCol w="381000"/>
                <a:gridCol w="1905000"/>
              </a:tblGrid>
              <a:tr h="370681">
                <a:tc>
                  <a:txBody>
                    <a:bodyPr/>
                    <a:lstStyle/>
                    <a:p>
                      <a:endParaRPr lang="en-US" sz="1800" dirty="0"/>
                    </a:p>
                  </a:txBody>
                  <a:tcPr marT="45700" marB="45700"/>
                </a:tc>
                <a:tc>
                  <a:txBody>
                    <a:bodyPr/>
                    <a:lstStyle/>
                    <a:p>
                      <a:r>
                        <a:rPr lang="en-US" sz="1800" dirty="0" smtClean="0"/>
                        <a:t>Role</a:t>
                      </a:r>
                      <a:endParaRPr lang="en-US" sz="1800" dirty="0"/>
                    </a:p>
                  </a:txBody>
                  <a:tcPr marT="45700" marB="45700"/>
                </a:tc>
              </a:tr>
              <a:tr h="370681">
                <a:tc>
                  <a:txBody>
                    <a:bodyPr/>
                    <a:lstStyle/>
                    <a:p>
                      <a:r>
                        <a:rPr lang="en-US" sz="1800" dirty="0" smtClean="0"/>
                        <a:t>A</a:t>
                      </a:r>
                      <a:endParaRPr lang="en-US" sz="1800" dirty="0"/>
                    </a:p>
                  </a:txBody>
                  <a:tcPr marT="45700" marB="45700"/>
                </a:tc>
                <a:tc>
                  <a:txBody>
                    <a:bodyPr/>
                    <a:lstStyle/>
                    <a:p>
                      <a:r>
                        <a:rPr lang="en-US" sz="1800" dirty="0" smtClean="0"/>
                        <a:t>Worker</a:t>
                      </a:r>
                      <a:endParaRPr lang="en-US" sz="1800" dirty="0"/>
                    </a:p>
                  </a:txBody>
                  <a:tcPr marT="45700" marB="45700"/>
                </a:tc>
              </a:tr>
              <a:tr h="370681">
                <a:tc>
                  <a:txBody>
                    <a:bodyPr/>
                    <a:lstStyle/>
                    <a:p>
                      <a:r>
                        <a:rPr lang="en-US" sz="1800" dirty="0" smtClean="0"/>
                        <a:t>B</a:t>
                      </a:r>
                      <a:endParaRPr lang="en-US" sz="1800" dirty="0"/>
                    </a:p>
                  </a:txBody>
                  <a:tcPr marT="45700" marB="45700"/>
                </a:tc>
                <a:tc>
                  <a:txBody>
                    <a:bodyPr/>
                    <a:lstStyle/>
                    <a:p>
                      <a:r>
                        <a:rPr lang="en-US" sz="1800" dirty="0" smtClean="0"/>
                        <a:t>Supervisor</a:t>
                      </a:r>
                      <a:endParaRPr lang="en-US" sz="1800" dirty="0"/>
                    </a:p>
                  </a:txBody>
                  <a:tcPr marT="45700" marB="45700"/>
                </a:tc>
              </a:tr>
              <a:tr h="370681">
                <a:tc>
                  <a:txBody>
                    <a:bodyPr/>
                    <a:lstStyle/>
                    <a:p>
                      <a:r>
                        <a:rPr lang="en-US" sz="1800" dirty="0" smtClean="0"/>
                        <a:t>C</a:t>
                      </a:r>
                      <a:endParaRPr lang="en-US" sz="1800" dirty="0"/>
                    </a:p>
                  </a:txBody>
                  <a:tcPr marT="45700" marB="45700"/>
                </a:tc>
                <a:tc>
                  <a:txBody>
                    <a:bodyPr/>
                    <a:lstStyle/>
                    <a:p>
                      <a:r>
                        <a:rPr lang="en-US" sz="1800" dirty="0" smtClean="0"/>
                        <a:t>Observer</a:t>
                      </a:r>
                      <a:endParaRPr lang="en-US" sz="1800" dirty="0"/>
                    </a:p>
                  </a:txBody>
                  <a:tcPr marT="45700" marB="45700"/>
                </a:tc>
              </a:tr>
            </a:tbl>
          </a:graphicData>
        </a:graphic>
      </p:graphicFrame>
      <p:cxnSp>
        <p:nvCxnSpPr>
          <p:cNvPr id="14" name="Straight Connector 13"/>
          <p:cNvCxnSpPr/>
          <p:nvPr/>
        </p:nvCxnSpPr>
        <p:spPr>
          <a:xfrm rot="5400000">
            <a:off x="1867694" y="3923506"/>
            <a:ext cx="4800600" cy="1588"/>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1050" y="4983720"/>
            <a:ext cx="3544290" cy="149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ln>
            <a:miter lim="800000"/>
            <a:headEnd/>
            <a:tailEnd/>
          </a:ln>
        </p:spPr>
        <p:txBody>
          <a:bodyPr wrap="square" numCol="1" anchorCtr="0" compatLnSpc="1">
            <a:prstTxWarp prst="textNoShape">
              <a:avLst/>
            </a:prstTxWarp>
          </a:bodyPr>
          <a:lstStyle/>
          <a:p>
            <a:pPr eaLnBrk="1" hangingPunct="1"/>
            <a:r>
              <a:rPr lang="en-US" altLang="en-US" smtClean="0"/>
              <a:t>Scene Two</a:t>
            </a:r>
          </a:p>
        </p:txBody>
      </p:sp>
      <p:sp>
        <p:nvSpPr>
          <p:cNvPr id="74755" name="Content Placeholder 2"/>
          <p:cNvSpPr>
            <a:spLocks noGrp="1"/>
          </p:cNvSpPr>
          <p:nvPr>
            <p:ph sz="half" idx="4294967295"/>
          </p:nvPr>
        </p:nvSpPr>
        <p:spPr bwMode="auto">
          <a:xfrm>
            <a:off x="342900" y="2952750"/>
            <a:ext cx="3695700" cy="3581400"/>
          </a:xfrm>
        </p:spPr>
        <p:txBody>
          <a:bodyPr wrap="square" numCol="1" anchor="t" anchorCtr="0" compatLnSpc="1">
            <a:prstTxWarp prst="textNoShape">
              <a:avLst/>
            </a:prstTxWarp>
            <a:normAutofit/>
          </a:bodyPr>
          <a:lstStyle/>
          <a:p>
            <a:pPr marL="465138" indent="-465138" eaLnBrk="1" hangingPunct="1">
              <a:buClr>
                <a:schemeClr val="tx1"/>
              </a:buClr>
              <a:buFont typeface="Verdana" panose="020B0604030504040204" pitchFamily="34" charset="0"/>
              <a:buChar char="•"/>
              <a:defRPr/>
            </a:pPr>
            <a:r>
              <a:rPr lang="en-US" sz="2400" dirty="0" smtClean="0"/>
              <a:t>Two-minute prep</a:t>
            </a:r>
          </a:p>
          <a:p>
            <a:pPr marL="900113" lvl="1" indent="-430213" eaLnBrk="1" hangingPunct="1">
              <a:spcBef>
                <a:spcPct val="0"/>
              </a:spcBef>
              <a:buClr>
                <a:schemeClr val="tx1"/>
              </a:buClr>
              <a:buFont typeface="Calibri" pitchFamily="34" charset="0"/>
              <a:buChar char="»"/>
              <a:defRPr/>
            </a:pPr>
            <a:r>
              <a:rPr lang="en-US" dirty="0" smtClean="0"/>
              <a:t>Read the circumstances.</a:t>
            </a:r>
          </a:p>
          <a:p>
            <a:pPr marL="900113" lvl="1" indent="-430213" eaLnBrk="1" hangingPunct="1">
              <a:spcBef>
                <a:spcPct val="0"/>
              </a:spcBef>
              <a:buClr>
                <a:schemeClr val="tx1"/>
              </a:buClr>
              <a:buFont typeface="Calibri" pitchFamily="34" charset="0"/>
              <a:buChar char="»"/>
              <a:defRPr/>
            </a:pPr>
            <a:r>
              <a:rPr lang="en-US" dirty="0" smtClean="0"/>
              <a:t>Look up policy or definition as needed.</a:t>
            </a:r>
          </a:p>
          <a:p>
            <a:pPr marL="465138" indent="-465138" eaLnBrk="1" hangingPunct="1">
              <a:buClr>
                <a:schemeClr val="tx1"/>
              </a:buClr>
              <a:buFont typeface="Verdana" panose="020B0604030504040204" pitchFamily="34" charset="0"/>
              <a:buChar char="•"/>
              <a:defRPr/>
            </a:pPr>
            <a:endParaRPr lang="en-US" sz="2400" dirty="0" smtClean="0"/>
          </a:p>
          <a:p>
            <a:pPr marL="465138" indent="-465138" eaLnBrk="1" hangingPunct="1">
              <a:buClr>
                <a:schemeClr val="tx1"/>
              </a:buClr>
              <a:buFont typeface="Verdana" panose="020B0604030504040204" pitchFamily="34" charset="0"/>
              <a:buChar char="•"/>
              <a:defRPr/>
            </a:pPr>
            <a:r>
              <a:rPr lang="en-US" sz="2400" dirty="0" smtClean="0"/>
              <a:t>Five-minute conversation</a:t>
            </a:r>
          </a:p>
          <a:p>
            <a:pPr marL="900113" lvl="1" indent="-430213">
              <a:spcBef>
                <a:spcPct val="0"/>
              </a:spcBef>
              <a:buClr>
                <a:schemeClr val="tx1"/>
              </a:buClr>
              <a:buFont typeface="Calibri" pitchFamily="34" charset="0"/>
              <a:buChar char="»"/>
              <a:defRPr/>
            </a:pPr>
            <a:r>
              <a:rPr lang="en-US" dirty="0"/>
              <a:t>Your goal as a supervisor is to use correction of assessments as an opportunity to increase worker competency</a:t>
            </a:r>
            <a:r>
              <a:rPr lang="en-US" dirty="0" smtClean="0"/>
              <a:t>.</a:t>
            </a:r>
            <a:endParaRPr lang="en-US" dirty="0"/>
          </a:p>
        </p:txBody>
      </p:sp>
      <p:sp>
        <p:nvSpPr>
          <p:cNvPr id="74774" name="Content Placeholder 3"/>
          <p:cNvSpPr>
            <a:spLocks noGrp="1"/>
          </p:cNvSpPr>
          <p:nvPr>
            <p:ph sz="half" idx="4294967295"/>
          </p:nvPr>
        </p:nvSpPr>
        <p:spPr bwMode="auto">
          <a:xfrm>
            <a:off x="4191000" y="1314449"/>
            <a:ext cx="4724400" cy="4684282"/>
          </a:xfrm>
        </p:spPr>
        <p:txBody>
          <a:bodyPr wrap="square" numCol="1" anchor="t" anchorCtr="0" compatLnSpc="1">
            <a:prstTxWarp prst="textNoShape">
              <a:avLst/>
            </a:prstTxWarp>
            <a:normAutofit/>
          </a:bodyPr>
          <a:lstStyle/>
          <a:p>
            <a:pPr>
              <a:buFont typeface="Arial" charset="0"/>
              <a:buNone/>
              <a:defRPr/>
            </a:pPr>
            <a:r>
              <a:rPr lang="en-US" sz="2400" b="1" i="1" dirty="0" smtClean="0"/>
              <a:t>ROLE-PLAY RULES</a:t>
            </a:r>
          </a:p>
          <a:p>
            <a:pPr>
              <a:buClr>
                <a:schemeClr val="tx1"/>
              </a:buClr>
              <a:buFont typeface="Verdana" panose="020B0604030504040204" pitchFamily="34" charset="0"/>
              <a:buChar char="•"/>
              <a:defRPr/>
            </a:pPr>
            <a:endParaRPr lang="en-US" sz="2400" i="1" dirty="0" smtClean="0"/>
          </a:p>
          <a:p>
            <a:pPr>
              <a:buClr>
                <a:schemeClr val="tx1"/>
              </a:buClr>
              <a:buFont typeface="Verdana" panose="020B0604030504040204" pitchFamily="34" charset="0"/>
              <a:buChar char="•"/>
              <a:defRPr/>
            </a:pPr>
            <a:r>
              <a:rPr lang="en-US" sz="2400" i="1" dirty="0" smtClean="0"/>
              <a:t>Raise your hand to “freeze” the role play.</a:t>
            </a:r>
          </a:p>
          <a:p>
            <a:pPr>
              <a:buClr>
                <a:schemeClr val="tx1"/>
              </a:buClr>
              <a:buFont typeface="Verdana" panose="020B0604030504040204" pitchFamily="34" charset="0"/>
              <a:buChar char="•"/>
              <a:defRPr/>
            </a:pPr>
            <a:endParaRPr lang="en-US" sz="2400" i="1" dirty="0" smtClean="0"/>
          </a:p>
          <a:p>
            <a:pPr>
              <a:buClr>
                <a:schemeClr val="tx1"/>
              </a:buClr>
              <a:buFont typeface="Verdana" panose="020B0604030504040204" pitchFamily="34" charset="0"/>
              <a:buChar char="•"/>
              <a:defRPr/>
            </a:pPr>
            <a:r>
              <a:rPr lang="en-US" sz="2400" i="1" dirty="0" smtClean="0"/>
              <a:t>Everyone in group steps out of role to discuss the question.</a:t>
            </a:r>
          </a:p>
          <a:p>
            <a:pPr>
              <a:buClr>
                <a:schemeClr val="tx1"/>
              </a:buClr>
              <a:buFont typeface="Verdana" panose="020B0604030504040204" pitchFamily="34" charset="0"/>
              <a:buChar char="•"/>
              <a:defRPr/>
            </a:pPr>
            <a:endParaRPr lang="en-US" sz="2400" i="1" dirty="0" smtClean="0"/>
          </a:p>
          <a:p>
            <a:pPr>
              <a:buClr>
                <a:schemeClr val="tx1"/>
              </a:buClr>
              <a:buFont typeface="Verdana" panose="020B0604030504040204" pitchFamily="34" charset="0"/>
              <a:buChar char="•"/>
              <a:defRPr/>
            </a:pPr>
            <a:r>
              <a:rPr lang="en-US" sz="2400" i="1" dirty="0" smtClean="0"/>
              <a:t>Trainer will respond.</a:t>
            </a:r>
          </a:p>
        </p:txBody>
      </p:sp>
      <p:sp>
        <p:nvSpPr>
          <p:cNvPr id="6" name="Rectangle 5">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377415016"/>
              </p:ext>
            </p:extLst>
          </p:nvPr>
        </p:nvGraphicFramePr>
        <p:xfrm>
          <a:off x="457200" y="1426731"/>
          <a:ext cx="2286000" cy="1482724"/>
        </p:xfrm>
        <a:graphic>
          <a:graphicData uri="http://schemas.openxmlformats.org/drawingml/2006/table">
            <a:tbl>
              <a:tblPr firstRow="1" bandRow="1">
                <a:tableStyleId>{5C22544A-7EE6-4342-B048-85BDC9FD1C3A}</a:tableStyleId>
              </a:tblPr>
              <a:tblGrid>
                <a:gridCol w="381000"/>
                <a:gridCol w="1905000"/>
              </a:tblGrid>
              <a:tr h="370681">
                <a:tc>
                  <a:txBody>
                    <a:bodyPr/>
                    <a:lstStyle/>
                    <a:p>
                      <a:endParaRPr lang="en-US" sz="1800" dirty="0"/>
                    </a:p>
                  </a:txBody>
                  <a:tcPr marT="45700" marB="45700"/>
                </a:tc>
                <a:tc>
                  <a:txBody>
                    <a:bodyPr/>
                    <a:lstStyle/>
                    <a:p>
                      <a:r>
                        <a:rPr lang="en-US" sz="1800" dirty="0" smtClean="0"/>
                        <a:t>Role</a:t>
                      </a:r>
                      <a:endParaRPr lang="en-US" sz="1800" dirty="0"/>
                    </a:p>
                  </a:txBody>
                  <a:tcPr marT="45700" marB="45700"/>
                </a:tc>
              </a:tr>
              <a:tr h="370681">
                <a:tc>
                  <a:txBody>
                    <a:bodyPr/>
                    <a:lstStyle/>
                    <a:p>
                      <a:r>
                        <a:rPr lang="en-US" sz="1800" dirty="0" smtClean="0"/>
                        <a:t>A</a:t>
                      </a:r>
                      <a:endParaRPr lang="en-US" sz="1800" dirty="0"/>
                    </a:p>
                  </a:txBody>
                  <a:tcPr marT="45700" marB="45700"/>
                </a:tc>
                <a:tc>
                  <a:txBody>
                    <a:bodyPr/>
                    <a:lstStyle/>
                    <a:p>
                      <a:r>
                        <a:rPr lang="en-US" sz="1800" dirty="0" smtClean="0"/>
                        <a:t>Supervisor</a:t>
                      </a:r>
                      <a:endParaRPr lang="en-US" sz="1800" dirty="0"/>
                    </a:p>
                  </a:txBody>
                  <a:tcPr marT="45700" marB="45700"/>
                </a:tc>
              </a:tr>
              <a:tr h="370681">
                <a:tc>
                  <a:txBody>
                    <a:bodyPr/>
                    <a:lstStyle/>
                    <a:p>
                      <a:r>
                        <a:rPr lang="en-US" sz="1800" dirty="0" smtClean="0"/>
                        <a:t>B</a:t>
                      </a:r>
                      <a:endParaRPr lang="en-US" sz="1800" dirty="0"/>
                    </a:p>
                  </a:txBody>
                  <a:tcPr marT="45700" marB="45700"/>
                </a:tc>
                <a:tc>
                  <a:txBody>
                    <a:bodyPr/>
                    <a:lstStyle/>
                    <a:p>
                      <a:r>
                        <a:rPr lang="en-US" sz="1800" dirty="0" smtClean="0"/>
                        <a:t>Worker</a:t>
                      </a:r>
                      <a:endParaRPr lang="en-US" sz="1800" dirty="0"/>
                    </a:p>
                  </a:txBody>
                  <a:tcPr marT="45700" marB="45700"/>
                </a:tc>
              </a:tr>
              <a:tr h="370681">
                <a:tc>
                  <a:txBody>
                    <a:bodyPr/>
                    <a:lstStyle/>
                    <a:p>
                      <a:r>
                        <a:rPr lang="en-US" sz="1800" dirty="0" smtClean="0"/>
                        <a:t>C</a:t>
                      </a:r>
                      <a:endParaRPr lang="en-US" sz="1800" dirty="0"/>
                    </a:p>
                  </a:txBody>
                  <a:tcPr marT="45700" marB="45700"/>
                </a:tc>
                <a:tc>
                  <a:txBody>
                    <a:bodyPr/>
                    <a:lstStyle/>
                    <a:p>
                      <a:r>
                        <a:rPr lang="en-US" sz="1800" dirty="0" smtClean="0"/>
                        <a:t>Observer</a:t>
                      </a:r>
                      <a:endParaRPr lang="en-US" sz="1800" dirty="0"/>
                    </a:p>
                  </a:txBody>
                  <a:tcPr marT="45700" marB="45700"/>
                </a:tc>
              </a:tr>
            </a:tbl>
          </a:graphicData>
        </a:graphic>
      </p:graphicFrame>
      <p:cxnSp>
        <p:nvCxnSpPr>
          <p:cNvPr id="12" name="Straight Connector 11"/>
          <p:cNvCxnSpPr/>
          <p:nvPr/>
        </p:nvCxnSpPr>
        <p:spPr>
          <a:xfrm rot="5400000">
            <a:off x="1639094" y="3923506"/>
            <a:ext cx="4800600" cy="1588"/>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5300" y="5089444"/>
            <a:ext cx="3429000" cy="144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015066"/>
            <a:ext cx="6350000" cy="4385734"/>
          </a:xfrm>
        </p:spPr>
        <p:txBody>
          <a:bodyPr/>
          <a:lstStyle/>
          <a:p>
            <a:r>
              <a:rPr lang="en-US" sz="4400" dirty="0" smtClean="0">
                <a:solidFill>
                  <a:schemeClr val="tx1"/>
                </a:solidFill>
              </a:rPr>
              <a:t>Debrief</a:t>
            </a:r>
            <a:endParaRPr lang="en-US" sz="4400" dirty="0">
              <a:solidFill>
                <a:schemeClr val="tx1"/>
              </a:solidFill>
            </a:endParaRPr>
          </a:p>
        </p:txBody>
      </p:sp>
      <p:sp>
        <p:nvSpPr>
          <p:cNvPr id="7" name="Rectangle 6">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solidFill>
                  <a:schemeClr val="tx1"/>
                </a:solidFill>
              </a:rPr>
              <a:t>Contact Guidelines</a:t>
            </a:r>
            <a:endParaRPr lang="en-US" sz="4400" dirty="0">
              <a:solidFill>
                <a:schemeClr val="tx1"/>
              </a:solidFill>
            </a:endParaRPr>
          </a:p>
        </p:txBody>
      </p:sp>
      <p:sp>
        <p:nvSpPr>
          <p:cNvPr id="6" name="Rectangle 5">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a:r>
              <a:rPr lang="en-US" altLang="en-US" dirty="0" smtClean="0"/>
              <a:t>Should workers divide their time equally among all of their cases?</a:t>
            </a:r>
          </a:p>
        </p:txBody>
      </p:sp>
      <p:sp>
        <p:nvSpPr>
          <p:cNvPr id="81924" name="Content Placeholder 5"/>
          <p:cNvSpPr>
            <a:spLocks noGrp="1"/>
          </p:cNvSpPr>
          <p:nvPr>
            <p:ph idx="4294967295"/>
          </p:nvPr>
        </p:nvSpPr>
        <p:spPr bwMode="auto">
          <a:xfrm>
            <a:off x="457200" y="1600200"/>
            <a:ext cx="4362450" cy="3733800"/>
          </a:xfrm>
        </p:spPr>
        <p:txBody>
          <a:bodyPr wrap="square" numCol="1" anchor="t" anchorCtr="0" compatLnSpc="1">
            <a:prstTxWarp prst="textNoShape">
              <a:avLst/>
            </a:prstTxWarp>
          </a:bodyPr>
          <a:lstStyle/>
          <a:p>
            <a:pPr>
              <a:spcBef>
                <a:spcPct val="0"/>
              </a:spcBef>
              <a:spcAft>
                <a:spcPct val="0"/>
              </a:spcAft>
              <a:buClr>
                <a:schemeClr val="tx1"/>
              </a:buClr>
            </a:pPr>
            <a:r>
              <a:rPr lang="en-US" altLang="en-US" sz="2400" dirty="0" smtClean="0"/>
              <a:t>Who gets more time?</a:t>
            </a:r>
          </a:p>
          <a:p>
            <a:pPr>
              <a:spcBef>
                <a:spcPct val="0"/>
              </a:spcBef>
              <a:spcAft>
                <a:spcPct val="0"/>
              </a:spcAft>
              <a:buClr>
                <a:schemeClr val="tx1"/>
              </a:buClr>
            </a:pPr>
            <a:endParaRPr lang="en-US" altLang="en-US" sz="2400" dirty="0" smtClean="0"/>
          </a:p>
          <a:p>
            <a:pPr>
              <a:spcBef>
                <a:spcPct val="0"/>
              </a:spcBef>
              <a:spcAft>
                <a:spcPct val="0"/>
              </a:spcAft>
              <a:buClr>
                <a:schemeClr val="tx1"/>
              </a:buClr>
            </a:pPr>
            <a:r>
              <a:rPr lang="en-US" altLang="en-US" sz="2400" dirty="0" smtClean="0"/>
              <a:t>Who gets less time?</a:t>
            </a:r>
          </a:p>
          <a:p>
            <a:pPr>
              <a:spcBef>
                <a:spcPct val="0"/>
              </a:spcBef>
              <a:spcAft>
                <a:spcPct val="0"/>
              </a:spcAft>
              <a:buClr>
                <a:schemeClr val="tx1"/>
              </a:buClr>
            </a:pPr>
            <a:endParaRPr lang="en-US" altLang="en-US" sz="2400" dirty="0" smtClean="0"/>
          </a:p>
          <a:p>
            <a:pPr marL="0" indent="0">
              <a:spcBef>
                <a:spcPct val="0"/>
              </a:spcBef>
              <a:spcAft>
                <a:spcPct val="0"/>
              </a:spcAft>
              <a:buClr>
                <a:schemeClr val="tx1"/>
              </a:buClr>
            </a:pPr>
            <a:r>
              <a:rPr lang="en-US" altLang="en-US" sz="2400" dirty="0" smtClean="0"/>
              <a:t>How do workers decide which two families to see on the last day of the month when there are five families who have not yet been seen?</a:t>
            </a:r>
          </a:p>
          <a:p>
            <a:pPr>
              <a:spcBef>
                <a:spcPct val="0"/>
              </a:spcBef>
            </a:pPr>
            <a:endParaRPr lang="en-US" altLang="en-US" sz="2800" dirty="0" smtClean="0"/>
          </a:p>
        </p:txBody>
      </p:sp>
      <p:sp>
        <p:nvSpPr>
          <p:cNvPr id="7" name="Rectangle 6">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192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9650" y="1676400"/>
            <a:ext cx="371475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RC-ppt-template_eeh_smf">
  <a:themeElements>
    <a:clrScheme name="CRC/NCCD">
      <a:dk1>
        <a:srgbClr val="484C45"/>
      </a:dk1>
      <a:lt1>
        <a:srgbClr val="FFFFFF"/>
      </a:lt1>
      <a:dk2>
        <a:srgbClr val="0085BA"/>
      </a:dk2>
      <a:lt2>
        <a:srgbClr val="96E757"/>
      </a:lt2>
      <a:accent1>
        <a:srgbClr val="E56849"/>
      </a:accent1>
      <a:accent2>
        <a:srgbClr val="FF9A12"/>
      </a:accent2>
      <a:accent3>
        <a:srgbClr val="0085BA"/>
      </a:accent3>
      <a:accent4>
        <a:srgbClr val="53C9E4"/>
      </a:accent4>
      <a:accent5>
        <a:srgbClr val="DEE1DF"/>
      </a:accent5>
      <a:accent6>
        <a:srgbClr val="484C45"/>
      </a:accent6>
      <a:hlink>
        <a:srgbClr val="96E757"/>
      </a:hlink>
      <a:folHlink>
        <a:srgbClr val="4DAA50"/>
      </a:folHlink>
    </a:clrScheme>
    <a:fontScheme name="NCCD/CR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800" b="0" i="0" u="none" strike="noStrike" kern="1200" cap="none" spc="0" normalizeH="0" baseline="0" noProof="0" dirty="0" smtClean="0">
            <a:ln>
              <a:noFill/>
            </a:ln>
            <a:solidFill>
              <a:srgbClr val="FFFFFF"/>
            </a:solidFill>
            <a:effectLst/>
            <a:uLnTx/>
            <a:uFillTx/>
            <a:latin typeface="Verdana"/>
            <a:ea typeface="+mj-ea"/>
            <a:cs typeface="Verdana"/>
          </a:defRPr>
        </a:defPPr>
      </a:lstStyle>
    </a:txDef>
  </a:objectDefaults>
  <a:extraClrSchemeLst/>
  <a:extLst>
    <a:ext uri="{05A4C25C-085E-4340-85A3-A5531E510DB2}">
      <thm15:themeFamily xmlns:thm15="http://schemas.microsoft.com/office/thememl/2012/main" name="CRC-ppt-template for reports.potx" id="{F960934B-10A1-44F2-A6CD-CCA2D4A726F6}" vid="{FCD2FFB1-CC94-4B14-A4E7-84BA49F882E5}"/>
    </a:ext>
  </a:extLst>
</a:theme>
</file>

<file path=ppt/theme/theme2.xml><?xml version="1.0" encoding="utf-8"?>
<a:theme xmlns:a="http://schemas.openxmlformats.org/drawingml/2006/main" name="2_CRC-ppt-template_eeh_smf">
  <a:themeElements>
    <a:clrScheme name="CRC/NCCD">
      <a:dk1>
        <a:srgbClr val="484C45"/>
      </a:dk1>
      <a:lt1>
        <a:srgbClr val="FFFFFF"/>
      </a:lt1>
      <a:dk2>
        <a:srgbClr val="0085BA"/>
      </a:dk2>
      <a:lt2>
        <a:srgbClr val="96E757"/>
      </a:lt2>
      <a:accent1>
        <a:srgbClr val="E56849"/>
      </a:accent1>
      <a:accent2>
        <a:srgbClr val="FF9A12"/>
      </a:accent2>
      <a:accent3>
        <a:srgbClr val="0085BA"/>
      </a:accent3>
      <a:accent4>
        <a:srgbClr val="53C9E4"/>
      </a:accent4>
      <a:accent5>
        <a:srgbClr val="DEE1DF"/>
      </a:accent5>
      <a:accent6>
        <a:srgbClr val="484C45"/>
      </a:accent6>
      <a:hlink>
        <a:srgbClr val="96E757"/>
      </a:hlink>
      <a:folHlink>
        <a:srgbClr val="4DAA50"/>
      </a:folHlink>
    </a:clrScheme>
    <a:fontScheme name="NCCD/CR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800" b="0" i="0" u="none" strike="noStrike" kern="1200" cap="none" spc="0" normalizeH="0" baseline="0" noProof="0" dirty="0" smtClean="0">
            <a:ln>
              <a:noFill/>
            </a:ln>
            <a:solidFill>
              <a:srgbClr val="FFFFFF"/>
            </a:solidFill>
            <a:effectLst/>
            <a:uLnTx/>
            <a:uFillTx/>
            <a:latin typeface="Verdana"/>
            <a:ea typeface="+mj-ea"/>
            <a:cs typeface="Verdana"/>
          </a:defRPr>
        </a:defPPr>
      </a:lstStyle>
    </a:txDef>
  </a:objectDefaults>
  <a:extraClrSchemeLst/>
  <a:extLst>
    <a:ext uri="{05A4C25C-085E-4340-85A3-A5531E510DB2}">
      <thm15:themeFamily xmlns:thm15="http://schemas.microsoft.com/office/thememl/2012/main" name="CRC-ppt-template.potx" id="{6F488E62-B46C-4088-91E3-7E62FCFCA9C3}" vid="{3440AF60-2742-4672-B6BC-B875D46CADA5}"/>
    </a:ext>
  </a:extLst>
</a:theme>
</file>

<file path=ppt/theme/theme3.xml><?xml version="1.0" encoding="utf-8"?>
<a:theme xmlns:a="http://schemas.openxmlformats.org/drawingml/2006/main" name="1_CRC-ppt-template_eeh_smf">
  <a:themeElements>
    <a:clrScheme name="CRC/NCCD">
      <a:dk1>
        <a:srgbClr val="484C45"/>
      </a:dk1>
      <a:lt1>
        <a:srgbClr val="FFFFFF"/>
      </a:lt1>
      <a:dk2>
        <a:srgbClr val="0085BA"/>
      </a:dk2>
      <a:lt2>
        <a:srgbClr val="96E757"/>
      </a:lt2>
      <a:accent1>
        <a:srgbClr val="E56849"/>
      </a:accent1>
      <a:accent2>
        <a:srgbClr val="FF9A12"/>
      </a:accent2>
      <a:accent3>
        <a:srgbClr val="0085BA"/>
      </a:accent3>
      <a:accent4>
        <a:srgbClr val="53C9E4"/>
      </a:accent4>
      <a:accent5>
        <a:srgbClr val="DEE1DF"/>
      </a:accent5>
      <a:accent6>
        <a:srgbClr val="484C45"/>
      </a:accent6>
      <a:hlink>
        <a:srgbClr val="96E757"/>
      </a:hlink>
      <a:folHlink>
        <a:srgbClr val="4DAA50"/>
      </a:folHlink>
    </a:clrScheme>
    <a:fontScheme name="NCCD/CR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800" b="0" i="0" u="none" strike="noStrike" kern="1200" cap="none" spc="0" normalizeH="0" baseline="0" noProof="0" dirty="0" smtClean="0">
            <a:ln>
              <a:noFill/>
            </a:ln>
            <a:solidFill>
              <a:srgbClr val="FFFFFF"/>
            </a:solidFill>
            <a:effectLst/>
            <a:uLnTx/>
            <a:uFillTx/>
            <a:latin typeface="Verdana"/>
            <a:ea typeface="+mj-ea"/>
            <a:cs typeface="Verdana"/>
          </a:defRPr>
        </a:defPPr>
      </a:lstStyle>
    </a:txDef>
  </a:objectDefaults>
  <a:extraClrSchemeLst/>
  <a:extLst>
    <a:ext uri="{05A4C25C-085E-4340-85A3-A5531E510DB2}">
      <thm15:themeFamily xmlns:thm15="http://schemas.microsoft.com/office/thememl/2012/main" name="CRC-ppt-template for reports.potx" id="{F960934B-10A1-44F2-A6CD-CCA2D4A726F6}" vid="{FCD2FFB1-CC94-4B14-A4E7-84BA49F882E5}"/>
    </a:ext>
  </a:extLst>
</a:theme>
</file>

<file path=ppt/theme/theme4.xml><?xml version="1.0" encoding="utf-8"?>
<a:theme xmlns:a="http://schemas.openxmlformats.org/drawingml/2006/main" name="3_CRC-ppt-template_eeh_smf">
  <a:themeElements>
    <a:clrScheme name="CRC/NCCD">
      <a:dk1>
        <a:srgbClr val="484C45"/>
      </a:dk1>
      <a:lt1>
        <a:srgbClr val="FFFFFF"/>
      </a:lt1>
      <a:dk2>
        <a:srgbClr val="0085BA"/>
      </a:dk2>
      <a:lt2>
        <a:srgbClr val="96E757"/>
      </a:lt2>
      <a:accent1>
        <a:srgbClr val="E56849"/>
      </a:accent1>
      <a:accent2>
        <a:srgbClr val="FF9A12"/>
      </a:accent2>
      <a:accent3>
        <a:srgbClr val="0085BA"/>
      </a:accent3>
      <a:accent4>
        <a:srgbClr val="53C9E4"/>
      </a:accent4>
      <a:accent5>
        <a:srgbClr val="DEE1DF"/>
      </a:accent5>
      <a:accent6>
        <a:srgbClr val="484C45"/>
      </a:accent6>
      <a:hlink>
        <a:srgbClr val="96E757"/>
      </a:hlink>
      <a:folHlink>
        <a:srgbClr val="4DAA50"/>
      </a:folHlink>
    </a:clrScheme>
    <a:fontScheme name="NCCD/CR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800" b="0" i="0" u="none" strike="noStrike" kern="1200" cap="none" spc="0" normalizeH="0" baseline="0" noProof="0" dirty="0" smtClean="0">
            <a:ln>
              <a:noFill/>
            </a:ln>
            <a:solidFill>
              <a:srgbClr val="FFFFFF"/>
            </a:solidFill>
            <a:effectLst/>
            <a:uLnTx/>
            <a:uFillTx/>
            <a:latin typeface="Verdana"/>
            <a:ea typeface="+mj-ea"/>
            <a:cs typeface="Verdana"/>
          </a:defRPr>
        </a:defPPr>
      </a:lstStyle>
    </a:txDef>
  </a:objectDefaults>
  <a:extraClrSchemeLst/>
  <a:extLst>
    <a:ext uri="{05A4C25C-085E-4340-85A3-A5531E510DB2}">
      <thm15:themeFamily xmlns:thm15="http://schemas.microsoft.com/office/thememl/2012/main" name="CRC-ppt-template" id="{770805F2-E990-446C-AF69-6927861D2937}" vid="{5193DFF5-6A00-4EC7-A54B-D866A9CA795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A2654A26DFA94BBF3672869BDF6BA2" ma:contentTypeVersion="3" ma:contentTypeDescription="Create a new document." ma:contentTypeScope="" ma:versionID="7c7912bc05ef821b4623d41e4d74ca53">
  <xsd:schema xmlns:xsd="http://www.w3.org/2001/XMLSchema" xmlns:xs="http://www.w3.org/2001/XMLSchema" xmlns:p="http://schemas.microsoft.com/office/2006/metadata/properties" xmlns:ns2="d5bbcda5-9f81-4e55-b91d-6cced3bd074a" xmlns:ns3="c3547a0c-3ee8-4157-882d-cdafbcec9925" xmlns:ns4="1966d3f9-b4fe-4c7b-99d8-d15794cf76cd" targetNamespace="http://schemas.microsoft.com/office/2006/metadata/properties" ma:root="true" ma:fieldsID="efd389ce4772bfbb43e29e9f78e36bb3" ns2:_="" ns3:_="" ns4:_="">
    <xsd:import namespace="d5bbcda5-9f81-4e55-b91d-6cced3bd074a"/>
    <xsd:import namespace="c3547a0c-3ee8-4157-882d-cdafbcec9925"/>
    <xsd:import namespace="1966d3f9-b4fe-4c7b-99d8-d15794cf76cd"/>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ingHintHash"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bbcda5-9f81-4e55-b91d-6cced3bd07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3547a0c-3ee8-4157-882d-cdafbcec992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66d3f9-b4fe-4c7b-99d8-d15794cf76cd" elementFormDefault="qualified">
    <xsd:import namespace="http://schemas.microsoft.com/office/2006/documentManagement/types"/>
    <xsd:import namespace="http://schemas.microsoft.com/office/infopath/2007/PartnerControls"/>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3547a0c-3ee8-4157-882d-cdafbcec9925">
      <UserInfo>
        <DisplayName/>
        <AccountId xsi:nil="true"/>
        <AccountType/>
      </UserInfo>
    </SharedWithUsers>
    <_dlc_DocId xmlns="d5bbcda5-9f81-4e55-b91d-6cced3bd074a">TETNCUDUKCZU-311-1407</_dlc_DocId>
    <_dlc_DocIdUrl xmlns="d5bbcda5-9f81-4e55-b91d-6cced3bd074a">
      <Url>https://nccd.sharepoint.com/crc_programs/sdm/543/_layouts/15/DocIdRedir.aspx?ID=TETNCUDUKCZU-311-1407</Url>
      <Description>TETNCUDUKCZU-311-1407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66DDE719-B98F-4693-826B-DFBF226E8F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bbcda5-9f81-4e55-b91d-6cced3bd074a"/>
    <ds:schemaRef ds:uri="c3547a0c-3ee8-4157-882d-cdafbcec9925"/>
    <ds:schemaRef ds:uri="1966d3f9-b4fe-4c7b-99d8-d15794cf76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0047BD-9969-4EFB-809F-61E73714C3E0}">
  <ds:schemaRefs>
    <ds:schemaRef ds:uri="http://schemas.microsoft.com/sharepoint/v3/contenttype/forms"/>
  </ds:schemaRefs>
</ds:datastoreItem>
</file>

<file path=customXml/itemProps3.xml><?xml version="1.0" encoding="utf-8"?>
<ds:datastoreItem xmlns:ds="http://schemas.openxmlformats.org/officeDocument/2006/customXml" ds:itemID="{DC4654C6-6E39-41C0-9DB3-2340B7899A29}">
  <ds:schemaRefs>
    <ds:schemaRef ds:uri="1966d3f9-b4fe-4c7b-99d8-d15794cf76cd"/>
    <ds:schemaRef ds:uri="http://schemas.microsoft.com/office/infopath/2007/PartnerControls"/>
    <ds:schemaRef ds:uri="d5bbcda5-9f81-4e55-b91d-6cced3bd074a"/>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c3547a0c-3ee8-4157-882d-cdafbcec9925"/>
    <ds:schemaRef ds:uri="http://www.w3.org/XML/1998/namespace"/>
    <ds:schemaRef ds:uri="http://purl.org/dc/dcmitype/"/>
  </ds:schemaRefs>
</ds:datastoreItem>
</file>

<file path=customXml/itemProps4.xml><?xml version="1.0" encoding="utf-8"?>
<ds:datastoreItem xmlns:ds="http://schemas.openxmlformats.org/officeDocument/2006/customXml" ds:itemID="{389FD26C-C6A4-4912-91FA-36928FF6D6A7}">
  <ds:schemaRefs>
    <ds:schemaRef ds:uri="http://schemas.microsoft.com/sharepoint/events"/>
  </ds:schemaRefs>
</ds:datastoreItem>
</file>

<file path=customXml/itemProps5.xml><?xml version="1.0" encoding="utf-8"?>
<ds:datastoreItem xmlns:ds="http://schemas.openxmlformats.org/officeDocument/2006/customXml" ds:itemID="{CDFAF9A9-E3D4-40DD-9AE1-5826608CD5F9}">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CRC-ppt-template%20for%20reports</Template>
  <TotalTime>13168</TotalTime>
  <Words>12138</Words>
  <Application>Microsoft Office PowerPoint</Application>
  <PresentationFormat>On-screen Show (4:3)</PresentationFormat>
  <Paragraphs>1584</Paragraphs>
  <Slides>124</Slides>
  <Notes>124</Notes>
  <HiddenSlides>2</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124</vt:i4>
      </vt:variant>
    </vt:vector>
  </HeadingPairs>
  <TitlesOfParts>
    <vt:vector size="142" baseType="lpstr">
      <vt:lpstr>Arial</vt:lpstr>
      <vt:lpstr>Calibri</vt:lpstr>
      <vt:lpstr>Century Gothic</vt:lpstr>
      <vt:lpstr>Gill Sans</vt:lpstr>
      <vt:lpstr>Lucida Sans Unicode</vt:lpstr>
      <vt:lpstr>MS PGothic</vt:lpstr>
      <vt:lpstr>MS PGothic</vt:lpstr>
      <vt:lpstr>Myriad Pro</vt:lpstr>
      <vt:lpstr>Tahoma</vt:lpstr>
      <vt:lpstr>Tahoma Bold</vt:lpstr>
      <vt:lpstr>Times New Roman</vt:lpstr>
      <vt:lpstr>Verdana</vt:lpstr>
      <vt:lpstr>Wingdings</vt:lpstr>
      <vt:lpstr>ヒラギノ角ゴ ProN W3</vt:lpstr>
      <vt:lpstr>CRC-ppt-template_eeh_smf</vt:lpstr>
      <vt:lpstr>2_CRC-ppt-template_eeh_smf</vt:lpstr>
      <vt:lpstr>1_CRC-ppt-template_eeh_smf</vt:lpstr>
      <vt:lpstr>3_CRC-ppt-template_eeh_smf</vt:lpstr>
      <vt:lpstr>California Structured Decision Making® Model Advanced Supervisor Training</vt:lpstr>
      <vt:lpstr>Training Goals</vt:lpstr>
      <vt:lpstr>Roundtable</vt:lpstr>
      <vt:lpstr>Supervisory Leadership in Practice Change</vt:lpstr>
      <vt:lpstr>Supervisor Support for Practice Change</vt:lpstr>
      <vt:lpstr>Assessments With, Not About Families</vt:lpstr>
      <vt:lpstr>Solution-Focused Supervision</vt:lpstr>
      <vt:lpstr>What is solution-focused inquiry?</vt:lpstr>
      <vt:lpstr>How does this apply to supervision?</vt:lpstr>
      <vt:lpstr>Mirroring in Supervision</vt:lpstr>
      <vt:lpstr>Elements of Supervision – SDM Connections</vt:lpstr>
      <vt:lpstr>Fundamentals Review</vt:lpstr>
      <vt:lpstr>Focusing on Outcomes</vt:lpstr>
      <vt:lpstr>SDM® Process Goals</vt:lpstr>
      <vt:lpstr>Key Concepts Underlie the SDM® System</vt:lpstr>
      <vt:lpstr>Caregiver—Primary and Secondary</vt:lpstr>
      <vt:lpstr>Household-Based Assessments</vt:lpstr>
      <vt:lpstr>The SDM® Hotline Tool Structures Two Decisions</vt:lpstr>
      <vt:lpstr>The SDM® Hotline Tools</vt:lpstr>
      <vt:lpstr>Highlights of SDM® Hotline Tools: Version 3.0</vt:lpstr>
      <vt:lpstr>Common Mistakes  </vt:lpstr>
      <vt:lpstr>Safety Assessment</vt:lpstr>
      <vt:lpstr>Highlights of the SDM® Safety Assessment: Version 3.0</vt:lpstr>
      <vt:lpstr>The SDM® safety assessment: What are we worried about?</vt:lpstr>
      <vt:lpstr>Common Mistakes</vt:lpstr>
      <vt:lpstr>The SDM® Risk Assessment</vt:lpstr>
      <vt:lpstr>Risk Assessment: How worried should we be?</vt:lpstr>
      <vt:lpstr>Highlights of the SDM® Risk Assessment: Version 3.0</vt:lpstr>
      <vt:lpstr>Impact of Revalidation Study</vt:lpstr>
      <vt:lpstr>2013 California Risk Validation Results </vt:lpstr>
      <vt:lpstr>Common Mistakes</vt:lpstr>
      <vt:lpstr>PowerPoint Presentation</vt:lpstr>
      <vt:lpstr>Integrating What We Learn From Safety and Risk</vt:lpstr>
      <vt:lpstr>Triaging From Safety and Risk Assessments</vt:lpstr>
      <vt:lpstr>The SDM® Family Strengths and Needs Assessment</vt:lpstr>
      <vt:lpstr>Highlights of the SDM® FSNA: Version 3.0</vt:lpstr>
      <vt:lpstr>Common Mistakes</vt:lpstr>
      <vt:lpstr>Needs, Risk, and Safety Threats Are Different</vt:lpstr>
      <vt:lpstr>Reunification Reassessment</vt:lpstr>
      <vt:lpstr>Highlights of the SDM® Reunification Reassessment: Version 3.0</vt:lpstr>
      <vt:lpstr>Common Mistakes</vt:lpstr>
      <vt:lpstr>PowerPoint Presentation</vt:lpstr>
      <vt:lpstr>The SDM® Reunification Reassessment is Related to Decreased Rates of Foster Care Reentry</vt:lpstr>
      <vt:lpstr>The SDM® Risk Reassessment</vt:lpstr>
      <vt:lpstr>The SDM® Risk Reassessment Is Completed at Regular Intervals</vt:lpstr>
      <vt:lpstr>Highlights of the SDM® Risk Reassessment: Version 3.0</vt:lpstr>
      <vt:lpstr>Common Mistakes</vt:lpstr>
      <vt:lpstr>Contact Guidelines</vt:lpstr>
      <vt:lpstr>PowerPoint Presentation</vt:lpstr>
      <vt:lpstr>Definitions Matter!</vt:lpstr>
      <vt:lpstr>Exercise: Fun With Definitions</vt:lpstr>
      <vt:lpstr>Participant Guide</vt:lpstr>
      <vt:lpstr>Example (Risk Assessment)</vt:lpstr>
      <vt:lpstr>Example (Risk Assessment)</vt:lpstr>
      <vt:lpstr>Debrief</vt:lpstr>
      <vt:lpstr>Common Mistakes and How to Fix Them</vt:lpstr>
      <vt:lpstr>Process of Implementation</vt:lpstr>
      <vt:lpstr>A Tale of Two Supervisors</vt:lpstr>
      <vt:lpstr>Another Tale of Two Supervisors</vt:lpstr>
      <vt:lpstr>Yet Another…</vt:lpstr>
      <vt:lpstr>Basic Principles</vt:lpstr>
      <vt:lpstr>Case Conferences</vt:lpstr>
      <vt:lpstr>Types of Case Conferences</vt:lpstr>
      <vt:lpstr>Suggested Structure for Case Conference</vt:lpstr>
      <vt:lpstr>Three Questions Can Uncover Relevant Details</vt:lpstr>
      <vt:lpstr>Impact on the Child Is a Helpful Construct</vt:lpstr>
      <vt:lpstr>Supervisory Leadership</vt:lpstr>
      <vt:lpstr>Leadership in Case Conferences</vt:lpstr>
      <vt:lpstr>Scene One</vt:lpstr>
      <vt:lpstr>Scene Two</vt:lpstr>
      <vt:lpstr>    Debrief</vt:lpstr>
      <vt:lpstr>Supervisory Chores</vt:lpstr>
      <vt:lpstr>Roundtable</vt:lpstr>
      <vt:lpstr>Supervisory Chores</vt:lpstr>
      <vt:lpstr>Approving Overrides</vt:lpstr>
      <vt:lpstr>Purpose of Overrides and “Other” Options </vt:lpstr>
      <vt:lpstr>Overrides Are Not Outside the SDM® System</vt:lpstr>
      <vt:lpstr>Overrides/”Other” Responses to Avoid</vt:lpstr>
      <vt:lpstr>What makes a good override/”other” response?</vt:lpstr>
      <vt:lpstr>Override Stakes (Examples)</vt:lpstr>
      <vt:lpstr>Overrides: To Approve or Not to Approve</vt:lpstr>
      <vt:lpstr>Workbook</vt:lpstr>
      <vt:lpstr>Debrief</vt:lpstr>
      <vt:lpstr>Approving Assessments:  Your Name Is On It!</vt:lpstr>
      <vt:lpstr>Technical Aspects</vt:lpstr>
      <vt:lpstr>Select Assessment to Review</vt:lpstr>
      <vt:lpstr>Review the Assessment  (more on this later)</vt:lpstr>
      <vt:lpstr>When You Spot a Problem</vt:lpstr>
      <vt:lpstr>If you modify before approving…</vt:lpstr>
      <vt:lpstr>What Your Worker Will See</vt:lpstr>
      <vt:lpstr>When You Spot a Problem</vt:lpstr>
      <vt:lpstr>How extensively should you review?</vt:lpstr>
      <vt:lpstr>How extensively should you spot-check?</vt:lpstr>
      <vt:lpstr>  Turning Mistakes Into Opportunities</vt:lpstr>
      <vt:lpstr>Scene One</vt:lpstr>
      <vt:lpstr>Scene Two</vt:lpstr>
      <vt:lpstr>Debrief</vt:lpstr>
      <vt:lpstr>Contact Guidelines</vt:lpstr>
      <vt:lpstr>Should workers divide their time equally among all of their cases?</vt:lpstr>
      <vt:lpstr>Which cases are the priority?</vt:lpstr>
      <vt:lpstr>Assigning Cases</vt:lpstr>
      <vt:lpstr>Who would get the next case? </vt:lpstr>
      <vt:lpstr>Adjusting for Risk Level</vt:lpstr>
      <vt:lpstr>Now, who gets the next case? </vt:lpstr>
      <vt:lpstr>Additional Data</vt:lpstr>
      <vt:lpstr>Keeping Up With Reassessments: The Joneses Were Easy!</vt:lpstr>
      <vt:lpstr>How do you know when case plans  and court reports are due? </vt:lpstr>
      <vt:lpstr>Two Birds With One Stone</vt:lpstr>
      <vt:lpstr>Drilling Down</vt:lpstr>
      <vt:lpstr>What would you do with a list that shows…</vt:lpstr>
      <vt:lpstr>What would you do with a list that shows…</vt:lpstr>
      <vt:lpstr>What would you do with a list that shows…</vt:lpstr>
      <vt:lpstr>Thank you!</vt:lpstr>
      <vt:lpstr>Allegations on Mom:  Mom and Dad live together</vt:lpstr>
      <vt:lpstr>Allegations on Mom: Mom and Dad live apart, Child lives with Mom</vt:lpstr>
      <vt:lpstr>Allegations on Dad: Mom and Dad live apart; Child lives with Mom</vt:lpstr>
      <vt:lpstr>Allegations on Mom and Dad: Mom and Dad live apart; Child lives with Mom</vt:lpstr>
      <vt:lpstr>Allegations on Mom:  Mom lives with her sister AND her sister’s family—no allegations on sister</vt:lpstr>
      <vt:lpstr>Allegations on Mom: Mom lives with her sister AND her sister’s family AND there are allegations on sister</vt:lpstr>
      <vt:lpstr>The SDM® System</vt:lpstr>
      <vt:lpstr>Narrative</vt:lpstr>
      <vt:lpstr>Safety: Statewide Data</vt:lpstr>
      <vt:lpstr>Permanency: Statewide Data</vt:lpstr>
      <vt:lpstr>How do you know?</vt:lpstr>
    </vt:vector>
  </TitlesOfParts>
  <Company>NCCD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California’s  Structured Decision Making Model Advanced Supervisor Training</dc:title>
  <dc:creator>Kathy Park</dc:creator>
  <cp:lastModifiedBy>Emily Ramasamy</cp:lastModifiedBy>
  <cp:revision>538</cp:revision>
  <dcterms:created xsi:type="dcterms:W3CDTF">2008-10-06T16:51:40Z</dcterms:created>
  <dcterms:modified xsi:type="dcterms:W3CDTF">2016-02-17T22:50:24Z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CCDOfficeTaxHTField0">
    <vt:lpwstr>Madison|3dd15d7c-466b-4f2e-a1e7-1efea7a709d1</vt:lpwstr>
  </property>
  <property fmtid="{D5CDD505-2E9C-101B-9397-08002B2CF9AE}" pid="3" name="TaxCatchAll">
    <vt:lpwstr>324;#Madison|3dd15d7c-466b-4f2e-a1e7-1efea7a709d1;#698;#543|a131d98c-e2a3-4569-aab7-809f78c1fe05</vt:lpwstr>
  </property>
  <property fmtid="{D5CDD505-2E9C-101B-9397-08002B2CF9AE}" pid="4" name="_dlc_DocId">
    <vt:lpwstr>XX2FA75TKVU7-20-3643</vt:lpwstr>
  </property>
  <property fmtid="{D5CDD505-2E9C-101B-9397-08002B2CF9AE}" pid="5" name="_dlc_DocIdUrl">
    <vt:lpwstr>https://nccd.sharepoint.com/crc_programs/sdm/543/_layouts/15/DocIdRedir.aspx?ID=XX2FA75TKVU7-20-3643, XX2FA75TKVU7-20-3643</vt:lpwstr>
  </property>
  <property fmtid="{D5CDD505-2E9C-101B-9397-08002B2CF9AE}" pid="6" name="State">
    <vt:lpwstr>California</vt:lpwstr>
  </property>
  <property fmtid="{D5CDD505-2E9C-101B-9397-08002B2CF9AE}" pid="7" name="NCCDOffice">
    <vt:lpwstr>324;#Madison|3dd15d7c-466b-4f2e-a1e7-1efea7a709d1</vt:lpwstr>
  </property>
  <property fmtid="{D5CDD505-2E9C-101B-9397-08002B2CF9AE}" pid="8" name="ProjNumber">
    <vt:lpwstr>543</vt:lpwstr>
  </property>
  <property fmtid="{D5CDD505-2E9C-101B-9397-08002B2CF9AE}" pid="9" name="SourcePath">
    <vt:lpwstr>Projects/USA/California/543/Advanced training/Supervisor/</vt:lpwstr>
  </property>
  <property fmtid="{D5CDD505-2E9C-101B-9397-08002B2CF9AE}" pid="10" name="ContentTypeId">
    <vt:lpwstr>0x0101009FA2654A26DFA94BBF3672869BDF6BA2</vt:lpwstr>
  </property>
  <property fmtid="{D5CDD505-2E9C-101B-9397-08002B2CF9AE}" pid="11" name="SubProject">
    <vt:lpwstr>Advanced training</vt:lpwstr>
  </property>
  <property fmtid="{D5CDD505-2E9C-101B-9397-08002B2CF9AE}" pid="12" name="Country">
    <vt:lpwstr>USA</vt:lpwstr>
  </property>
  <property fmtid="{D5CDD505-2E9C-101B-9397-08002B2CF9AE}" pid="13" name="Project">
    <vt:lpwstr>698;#543|a131d98c-e2a3-4569-aab7-809f78c1fe05</vt:lpwstr>
  </property>
  <property fmtid="{D5CDD505-2E9C-101B-9397-08002B2CF9AE}" pid="14" name="ProjectTaxHTField0">
    <vt:lpwstr>543|a131d98c-e2a3-4569-aab7-809f78c1fe05</vt:lpwstr>
  </property>
  <property fmtid="{D5CDD505-2E9C-101B-9397-08002B2CF9AE}" pid="15" name="display_urn:schemas-microsoft-com:office:office#Editor">
    <vt:lpwstr>Alex Lincoln</vt:lpwstr>
  </property>
  <property fmtid="{D5CDD505-2E9C-101B-9397-08002B2CF9AE}" pid="16" name="display_urn:schemas-microsoft-com:office:office#Author">
    <vt:lpwstr>Alex Lincoln</vt:lpwstr>
  </property>
  <property fmtid="{D5CDD505-2E9C-101B-9397-08002B2CF9AE}" pid="17" name="SharedWithUsers">
    <vt:lpwstr/>
  </property>
  <property fmtid="{D5CDD505-2E9C-101B-9397-08002B2CF9AE}" pid="18" name="_dlc_DocIdItemGuid">
    <vt:lpwstr>90f02bb0-618f-42c4-8456-923158b9cc39</vt:lpwstr>
  </property>
</Properties>
</file>